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256" r:id="rId2"/>
    <p:sldId id="259" r:id="rId3"/>
    <p:sldId id="399" r:id="rId4"/>
    <p:sldId id="262" r:id="rId5"/>
    <p:sldId id="263" r:id="rId6"/>
    <p:sldId id="264" r:id="rId7"/>
    <p:sldId id="265" r:id="rId8"/>
    <p:sldId id="342" r:id="rId9"/>
    <p:sldId id="343" r:id="rId10"/>
    <p:sldId id="345" r:id="rId11"/>
    <p:sldId id="348" r:id="rId12"/>
    <p:sldId id="351" r:id="rId13"/>
    <p:sldId id="358" r:id="rId14"/>
    <p:sldId id="359" r:id="rId15"/>
    <p:sldId id="360" r:id="rId16"/>
    <p:sldId id="361" r:id="rId17"/>
    <p:sldId id="344" r:id="rId18"/>
    <p:sldId id="350" r:id="rId19"/>
    <p:sldId id="352" r:id="rId20"/>
    <p:sldId id="347" r:id="rId21"/>
    <p:sldId id="353" r:id="rId22"/>
    <p:sldId id="354" r:id="rId23"/>
    <p:sldId id="355" r:id="rId24"/>
    <p:sldId id="356" r:id="rId25"/>
    <p:sldId id="362" r:id="rId26"/>
    <p:sldId id="370" r:id="rId27"/>
    <p:sldId id="364" r:id="rId28"/>
    <p:sldId id="365" r:id="rId29"/>
    <p:sldId id="379" r:id="rId30"/>
    <p:sldId id="380" r:id="rId31"/>
    <p:sldId id="381" r:id="rId32"/>
    <p:sldId id="371" r:id="rId33"/>
    <p:sldId id="372" r:id="rId34"/>
    <p:sldId id="373" r:id="rId35"/>
    <p:sldId id="374" r:id="rId36"/>
    <p:sldId id="375" r:id="rId37"/>
    <p:sldId id="376" r:id="rId38"/>
    <p:sldId id="382" r:id="rId39"/>
    <p:sldId id="384" r:id="rId40"/>
    <p:sldId id="385" r:id="rId41"/>
    <p:sldId id="386" r:id="rId42"/>
    <p:sldId id="387" r:id="rId43"/>
    <p:sldId id="388" r:id="rId44"/>
    <p:sldId id="400" r:id="rId45"/>
    <p:sldId id="389" r:id="rId46"/>
    <p:sldId id="401" r:id="rId47"/>
    <p:sldId id="394" r:id="rId48"/>
    <p:sldId id="377" r:id="rId49"/>
    <p:sldId id="396" r:id="rId50"/>
    <p:sldId id="367" r:id="rId51"/>
    <p:sldId id="392" r:id="rId52"/>
    <p:sldId id="398" r:id="rId53"/>
    <p:sldId id="369" r:id="rId54"/>
    <p:sldId id="330" r:id="rId5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2440"/>
    <a:srgbClr val="00B0F0"/>
    <a:srgbClr val="1B4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p:cViewPr>
        <p:scale>
          <a:sx n="90" d="100"/>
          <a:sy n="90" d="100"/>
        </p:scale>
        <p:origin x="341" y="-149"/>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2719EC5-E823-4426-8968-E5D148E49124}" type="datetimeFigureOut">
              <a:rPr lang="en-US" smtClean="0"/>
              <a:t>5/20/2025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F255BF5-648C-4DA3-B039-6E18E92FE3CA}" type="slidenum">
              <a:rPr lang="en-US" smtClean="0"/>
              <a:t>‹#›</a:t>
            </a:fld>
            <a:endParaRPr lang="en-US"/>
          </a:p>
        </p:txBody>
      </p:sp>
    </p:spTree>
    <p:extLst>
      <p:ext uri="{BB962C8B-B14F-4D97-AF65-F5344CB8AC3E}">
        <p14:creationId xmlns:p14="http://schemas.microsoft.com/office/powerpoint/2010/main" val="426772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255BF5-648C-4DA3-B039-6E18E92FE3CA}" type="slidenum">
              <a:rPr lang="en-US" smtClean="0"/>
              <a:t>32</a:t>
            </a:fld>
            <a:endParaRPr lang="en-US"/>
          </a:p>
        </p:txBody>
      </p:sp>
    </p:spTree>
    <p:extLst>
      <p:ext uri="{BB962C8B-B14F-4D97-AF65-F5344CB8AC3E}">
        <p14:creationId xmlns:p14="http://schemas.microsoft.com/office/powerpoint/2010/main" val="400899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255BF5-648C-4DA3-B039-6E18E92FE3CA}" type="slidenum">
              <a:rPr lang="en-US" smtClean="0"/>
              <a:t>38</a:t>
            </a:fld>
            <a:endParaRPr lang="en-US"/>
          </a:p>
        </p:txBody>
      </p:sp>
    </p:spTree>
    <p:extLst>
      <p:ext uri="{BB962C8B-B14F-4D97-AF65-F5344CB8AC3E}">
        <p14:creationId xmlns:p14="http://schemas.microsoft.com/office/powerpoint/2010/main" val="2189750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1280"/>
            <a:ext cx="8558530" cy="6776720"/>
          </a:xfrm>
          <a:custGeom>
            <a:avLst/>
            <a:gdLst/>
            <a:ahLst/>
            <a:cxnLst/>
            <a:rect l="l" t="t" r="r" b="b"/>
            <a:pathLst>
              <a:path w="8558530" h="6776720">
                <a:moveTo>
                  <a:pt x="0" y="6776718"/>
                </a:moveTo>
                <a:lnTo>
                  <a:pt x="8558530" y="6776718"/>
                </a:lnTo>
                <a:lnTo>
                  <a:pt x="8558530" y="0"/>
                </a:lnTo>
                <a:lnTo>
                  <a:pt x="0" y="0"/>
                </a:lnTo>
                <a:lnTo>
                  <a:pt x="0" y="6776718"/>
                </a:lnTo>
                <a:close/>
              </a:path>
            </a:pathLst>
          </a:custGeom>
          <a:solidFill>
            <a:srgbClr val="000000"/>
          </a:solidFill>
        </p:spPr>
        <p:txBody>
          <a:bodyPr wrap="square" lIns="0" tIns="0" rIns="0" bIns="0" rtlCol="0"/>
          <a:lstStyle/>
          <a:p>
            <a:endParaRPr/>
          </a:p>
        </p:txBody>
      </p:sp>
      <p:sp>
        <p:nvSpPr>
          <p:cNvPr id="17" name="bg object 17"/>
          <p:cNvSpPr/>
          <p:nvPr/>
        </p:nvSpPr>
        <p:spPr>
          <a:xfrm>
            <a:off x="6836409" y="1945640"/>
            <a:ext cx="4071620" cy="4221480"/>
          </a:xfrm>
          <a:custGeom>
            <a:avLst/>
            <a:gdLst/>
            <a:ahLst/>
            <a:cxnLst/>
            <a:rect l="l" t="t" r="r" b="b"/>
            <a:pathLst>
              <a:path w="4071620" h="4221480">
                <a:moveTo>
                  <a:pt x="2035810" y="0"/>
                </a:moveTo>
                <a:lnTo>
                  <a:pt x="1988431" y="560"/>
                </a:lnTo>
                <a:lnTo>
                  <a:pt x="1941318" y="2233"/>
                </a:lnTo>
                <a:lnTo>
                  <a:pt x="1894481" y="5006"/>
                </a:lnTo>
                <a:lnTo>
                  <a:pt x="1847933" y="8868"/>
                </a:lnTo>
                <a:lnTo>
                  <a:pt x="1801686" y="13806"/>
                </a:lnTo>
                <a:lnTo>
                  <a:pt x="1755750" y="19809"/>
                </a:lnTo>
                <a:lnTo>
                  <a:pt x="1710137" y="26863"/>
                </a:lnTo>
                <a:lnTo>
                  <a:pt x="1664860" y="34957"/>
                </a:lnTo>
                <a:lnTo>
                  <a:pt x="1619930" y="44078"/>
                </a:lnTo>
                <a:lnTo>
                  <a:pt x="1575359" y="54215"/>
                </a:lnTo>
                <a:lnTo>
                  <a:pt x="1531159" y="65356"/>
                </a:lnTo>
                <a:lnTo>
                  <a:pt x="1487340" y="77487"/>
                </a:lnTo>
                <a:lnTo>
                  <a:pt x="1443915" y="90598"/>
                </a:lnTo>
                <a:lnTo>
                  <a:pt x="1400896" y="104676"/>
                </a:lnTo>
                <a:lnTo>
                  <a:pt x="1358295" y="119708"/>
                </a:lnTo>
                <a:lnTo>
                  <a:pt x="1316122" y="135683"/>
                </a:lnTo>
                <a:lnTo>
                  <a:pt x="1274390" y="152589"/>
                </a:lnTo>
                <a:lnTo>
                  <a:pt x="1233110" y="170413"/>
                </a:lnTo>
                <a:lnTo>
                  <a:pt x="1192295" y="189143"/>
                </a:lnTo>
                <a:lnTo>
                  <a:pt x="1151955" y="208767"/>
                </a:lnTo>
                <a:lnTo>
                  <a:pt x="1112103" y="229274"/>
                </a:lnTo>
                <a:lnTo>
                  <a:pt x="1072751" y="250650"/>
                </a:lnTo>
                <a:lnTo>
                  <a:pt x="1033909" y="272884"/>
                </a:lnTo>
                <a:lnTo>
                  <a:pt x="995590" y="295963"/>
                </a:lnTo>
                <a:lnTo>
                  <a:pt x="957806" y="319876"/>
                </a:lnTo>
                <a:lnTo>
                  <a:pt x="920567" y="344609"/>
                </a:lnTo>
                <a:lnTo>
                  <a:pt x="883887" y="370152"/>
                </a:lnTo>
                <a:lnTo>
                  <a:pt x="847776" y="396492"/>
                </a:lnTo>
                <a:lnTo>
                  <a:pt x="812246" y="423617"/>
                </a:lnTo>
                <a:lnTo>
                  <a:pt x="777309" y="451515"/>
                </a:lnTo>
                <a:lnTo>
                  <a:pt x="742977" y="480173"/>
                </a:lnTo>
                <a:lnTo>
                  <a:pt x="709262" y="509579"/>
                </a:lnTo>
                <a:lnTo>
                  <a:pt x="676174" y="539722"/>
                </a:lnTo>
                <a:lnTo>
                  <a:pt x="643727" y="570588"/>
                </a:lnTo>
                <a:lnTo>
                  <a:pt x="611930" y="602167"/>
                </a:lnTo>
                <a:lnTo>
                  <a:pt x="580798" y="634446"/>
                </a:lnTo>
                <a:lnTo>
                  <a:pt x="550340" y="667412"/>
                </a:lnTo>
                <a:lnTo>
                  <a:pt x="520569" y="701054"/>
                </a:lnTo>
                <a:lnTo>
                  <a:pt x="491496" y="735359"/>
                </a:lnTo>
                <a:lnTo>
                  <a:pt x="463133" y="770315"/>
                </a:lnTo>
                <a:lnTo>
                  <a:pt x="435492" y="805911"/>
                </a:lnTo>
                <a:lnTo>
                  <a:pt x="408585" y="842133"/>
                </a:lnTo>
                <a:lnTo>
                  <a:pt x="382423" y="878970"/>
                </a:lnTo>
                <a:lnTo>
                  <a:pt x="357017" y="916410"/>
                </a:lnTo>
                <a:lnTo>
                  <a:pt x="332381" y="954441"/>
                </a:lnTo>
                <a:lnTo>
                  <a:pt x="308525" y="993050"/>
                </a:lnTo>
                <a:lnTo>
                  <a:pt x="285461" y="1032225"/>
                </a:lnTo>
                <a:lnTo>
                  <a:pt x="263200" y="1071954"/>
                </a:lnTo>
                <a:lnTo>
                  <a:pt x="241756" y="1112226"/>
                </a:lnTo>
                <a:lnTo>
                  <a:pt x="221138" y="1153027"/>
                </a:lnTo>
                <a:lnTo>
                  <a:pt x="201360" y="1194345"/>
                </a:lnTo>
                <a:lnTo>
                  <a:pt x="182432" y="1236170"/>
                </a:lnTo>
                <a:lnTo>
                  <a:pt x="164366" y="1278488"/>
                </a:lnTo>
                <a:lnTo>
                  <a:pt x="147175" y="1321287"/>
                </a:lnTo>
                <a:lnTo>
                  <a:pt x="130869" y="1364555"/>
                </a:lnTo>
                <a:lnTo>
                  <a:pt x="115461" y="1408280"/>
                </a:lnTo>
                <a:lnTo>
                  <a:pt x="100961" y="1452450"/>
                </a:lnTo>
                <a:lnTo>
                  <a:pt x="87383" y="1497053"/>
                </a:lnTo>
                <a:lnTo>
                  <a:pt x="74738" y="1542076"/>
                </a:lnTo>
                <a:lnTo>
                  <a:pt x="63037" y="1587508"/>
                </a:lnTo>
                <a:lnTo>
                  <a:pt x="52291" y="1633336"/>
                </a:lnTo>
                <a:lnTo>
                  <a:pt x="42514" y="1679548"/>
                </a:lnTo>
                <a:lnTo>
                  <a:pt x="33716" y="1726132"/>
                </a:lnTo>
                <a:lnTo>
                  <a:pt x="25910" y="1773076"/>
                </a:lnTo>
                <a:lnTo>
                  <a:pt x="19106" y="1820368"/>
                </a:lnTo>
                <a:lnTo>
                  <a:pt x="13316" y="1867995"/>
                </a:lnTo>
                <a:lnTo>
                  <a:pt x="8554" y="1915945"/>
                </a:lnTo>
                <a:lnTo>
                  <a:pt x="4829" y="1964207"/>
                </a:lnTo>
                <a:lnTo>
                  <a:pt x="2154" y="2012768"/>
                </a:lnTo>
                <a:lnTo>
                  <a:pt x="540" y="2061617"/>
                </a:lnTo>
                <a:lnTo>
                  <a:pt x="0" y="2110740"/>
                </a:lnTo>
                <a:lnTo>
                  <a:pt x="540" y="2159862"/>
                </a:lnTo>
                <a:lnTo>
                  <a:pt x="2154" y="2208711"/>
                </a:lnTo>
                <a:lnTo>
                  <a:pt x="4829" y="2257272"/>
                </a:lnTo>
                <a:lnTo>
                  <a:pt x="8554" y="2305534"/>
                </a:lnTo>
                <a:lnTo>
                  <a:pt x="13316" y="2353484"/>
                </a:lnTo>
                <a:lnTo>
                  <a:pt x="19106" y="2401111"/>
                </a:lnTo>
                <a:lnTo>
                  <a:pt x="25910" y="2448403"/>
                </a:lnTo>
                <a:lnTo>
                  <a:pt x="33716" y="2495347"/>
                </a:lnTo>
                <a:lnTo>
                  <a:pt x="42514" y="2541931"/>
                </a:lnTo>
                <a:lnTo>
                  <a:pt x="52291" y="2588143"/>
                </a:lnTo>
                <a:lnTo>
                  <a:pt x="63037" y="2633971"/>
                </a:lnTo>
                <a:lnTo>
                  <a:pt x="74738" y="2679403"/>
                </a:lnTo>
                <a:lnTo>
                  <a:pt x="87383" y="2724426"/>
                </a:lnTo>
                <a:lnTo>
                  <a:pt x="100961" y="2769029"/>
                </a:lnTo>
                <a:lnTo>
                  <a:pt x="115461" y="2813199"/>
                </a:lnTo>
                <a:lnTo>
                  <a:pt x="130869" y="2856924"/>
                </a:lnTo>
                <a:lnTo>
                  <a:pt x="147175" y="2900192"/>
                </a:lnTo>
                <a:lnTo>
                  <a:pt x="164366" y="2942991"/>
                </a:lnTo>
                <a:lnTo>
                  <a:pt x="182432" y="2985309"/>
                </a:lnTo>
                <a:lnTo>
                  <a:pt x="201360" y="3027134"/>
                </a:lnTo>
                <a:lnTo>
                  <a:pt x="221138" y="3068452"/>
                </a:lnTo>
                <a:lnTo>
                  <a:pt x="241756" y="3109253"/>
                </a:lnTo>
                <a:lnTo>
                  <a:pt x="263200" y="3149525"/>
                </a:lnTo>
                <a:lnTo>
                  <a:pt x="285461" y="3189254"/>
                </a:lnTo>
                <a:lnTo>
                  <a:pt x="308525" y="3228429"/>
                </a:lnTo>
                <a:lnTo>
                  <a:pt x="332381" y="3267038"/>
                </a:lnTo>
                <a:lnTo>
                  <a:pt x="357017" y="3305069"/>
                </a:lnTo>
                <a:lnTo>
                  <a:pt x="382423" y="3342509"/>
                </a:lnTo>
                <a:lnTo>
                  <a:pt x="408585" y="3379346"/>
                </a:lnTo>
                <a:lnTo>
                  <a:pt x="435492" y="3415568"/>
                </a:lnTo>
                <a:lnTo>
                  <a:pt x="463133" y="3451164"/>
                </a:lnTo>
                <a:lnTo>
                  <a:pt x="491496" y="3486120"/>
                </a:lnTo>
                <a:lnTo>
                  <a:pt x="520569" y="3520425"/>
                </a:lnTo>
                <a:lnTo>
                  <a:pt x="550340" y="3554067"/>
                </a:lnTo>
                <a:lnTo>
                  <a:pt x="580798" y="3587033"/>
                </a:lnTo>
                <a:lnTo>
                  <a:pt x="611930" y="3619312"/>
                </a:lnTo>
                <a:lnTo>
                  <a:pt x="643727" y="3650891"/>
                </a:lnTo>
                <a:lnTo>
                  <a:pt x="676174" y="3681757"/>
                </a:lnTo>
                <a:lnTo>
                  <a:pt x="709262" y="3711900"/>
                </a:lnTo>
                <a:lnTo>
                  <a:pt x="742977" y="3741306"/>
                </a:lnTo>
                <a:lnTo>
                  <a:pt x="777309" y="3769964"/>
                </a:lnTo>
                <a:lnTo>
                  <a:pt x="812246" y="3797862"/>
                </a:lnTo>
                <a:lnTo>
                  <a:pt x="847776" y="3824987"/>
                </a:lnTo>
                <a:lnTo>
                  <a:pt x="883887" y="3851327"/>
                </a:lnTo>
                <a:lnTo>
                  <a:pt x="920567" y="3876870"/>
                </a:lnTo>
                <a:lnTo>
                  <a:pt x="957806" y="3901603"/>
                </a:lnTo>
                <a:lnTo>
                  <a:pt x="995590" y="3925516"/>
                </a:lnTo>
                <a:lnTo>
                  <a:pt x="1033909" y="3948595"/>
                </a:lnTo>
                <a:lnTo>
                  <a:pt x="1072751" y="3970829"/>
                </a:lnTo>
                <a:lnTo>
                  <a:pt x="1112103" y="3992205"/>
                </a:lnTo>
                <a:lnTo>
                  <a:pt x="1151955" y="4012712"/>
                </a:lnTo>
                <a:lnTo>
                  <a:pt x="1192295" y="4032336"/>
                </a:lnTo>
                <a:lnTo>
                  <a:pt x="1233110" y="4051066"/>
                </a:lnTo>
                <a:lnTo>
                  <a:pt x="1274390" y="4068890"/>
                </a:lnTo>
                <a:lnTo>
                  <a:pt x="1316122" y="4085796"/>
                </a:lnTo>
                <a:lnTo>
                  <a:pt x="1358295" y="4101771"/>
                </a:lnTo>
                <a:lnTo>
                  <a:pt x="1400896" y="4116803"/>
                </a:lnTo>
                <a:lnTo>
                  <a:pt x="1443915" y="4130881"/>
                </a:lnTo>
                <a:lnTo>
                  <a:pt x="1487340" y="4143992"/>
                </a:lnTo>
                <a:lnTo>
                  <a:pt x="1531159" y="4156123"/>
                </a:lnTo>
                <a:lnTo>
                  <a:pt x="1575359" y="4167264"/>
                </a:lnTo>
                <a:lnTo>
                  <a:pt x="1619930" y="4177401"/>
                </a:lnTo>
                <a:lnTo>
                  <a:pt x="1664860" y="4186522"/>
                </a:lnTo>
                <a:lnTo>
                  <a:pt x="1710137" y="4194616"/>
                </a:lnTo>
                <a:lnTo>
                  <a:pt x="1755750" y="4201670"/>
                </a:lnTo>
                <a:lnTo>
                  <a:pt x="1801686" y="4207673"/>
                </a:lnTo>
                <a:lnTo>
                  <a:pt x="1847933" y="4212611"/>
                </a:lnTo>
                <a:lnTo>
                  <a:pt x="1894481" y="4216473"/>
                </a:lnTo>
                <a:lnTo>
                  <a:pt x="1941318" y="4219246"/>
                </a:lnTo>
                <a:lnTo>
                  <a:pt x="1988431" y="4220919"/>
                </a:lnTo>
                <a:lnTo>
                  <a:pt x="2035810" y="4221480"/>
                </a:lnTo>
                <a:lnTo>
                  <a:pt x="2083188" y="4220919"/>
                </a:lnTo>
                <a:lnTo>
                  <a:pt x="2130301" y="4219246"/>
                </a:lnTo>
                <a:lnTo>
                  <a:pt x="2177138" y="4216473"/>
                </a:lnTo>
                <a:lnTo>
                  <a:pt x="2223686" y="4212611"/>
                </a:lnTo>
                <a:lnTo>
                  <a:pt x="2269933" y="4207673"/>
                </a:lnTo>
                <a:lnTo>
                  <a:pt x="2315869" y="4201670"/>
                </a:lnTo>
                <a:lnTo>
                  <a:pt x="2361482" y="4194616"/>
                </a:lnTo>
                <a:lnTo>
                  <a:pt x="2406759" y="4186522"/>
                </a:lnTo>
                <a:lnTo>
                  <a:pt x="2451689" y="4177401"/>
                </a:lnTo>
                <a:lnTo>
                  <a:pt x="2496260" y="4167264"/>
                </a:lnTo>
                <a:lnTo>
                  <a:pt x="2540460" y="4156123"/>
                </a:lnTo>
                <a:lnTo>
                  <a:pt x="2584279" y="4143992"/>
                </a:lnTo>
                <a:lnTo>
                  <a:pt x="2627704" y="4130881"/>
                </a:lnTo>
                <a:lnTo>
                  <a:pt x="2670723" y="4116803"/>
                </a:lnTo>
                <a:lnTo>
                  <a:pt x="2713324" y="4101771"/>
                </a:lnTo>
                <a:lnTo>
                  <a:pt x="2755497" y="4085796"/>
                </a:lnTo>
                <a:lnTo>
                  <a:pt x="2797229" y="4068890"/>
                </a:lnTo>
                <a:lnTo>
                  <a:pt x="2838509" y="4051066"/>
                </a:lnTo>
                <a:lnTo>
                  <a:pt x="2879324" y="4032336"/>
                </a:lnTo>
                <a:lnTo>
                  <a:pt x="2919664" y="4012712"/>
                </a:lnTo>
                <a:lnTo>
                  <a:pt x="2959516" y="3992205"/>
                </a:lnTo>
                <a:lnTo>
                  <a:pt x="2998868" y="3970829"/>
                </a:lnTo>
                <a:lnTo>
                  <a:pt x="3037710" y="3948595"/>
                </a:lnTo>
                <a:lnTo>
                  <a:pt x="3076029" y="3925516"/>
                </a:lnTo>
                <a:lnTo>
                  <a:pt x="3113813" y="3901603"/>
                </a:lnTo>
                <a:lnTo>
                  <a:pt x="3151052" y="3876870"/>
                </a:lnTo>
                <a:lnTo>
                  <a:pt x="3187732" y="3851327"/>
                </a:lnTo>
                <a:lnTo>
                  <a:pt x="3223843" y="3824987"/>
                </a:lnTo>
                <a:lnTo>
                  <a:pt x="3259373" y="3797862"/>
                </a:lnTo>
                <a:lnTo>
                  <a:pt x="3294310" y="3769964"/>
                </a:lnTo>
                <a:lnTo>
                  <a:pt x="3328642" y="3741306"/>
                </a:lnTo>
                <a:lnTo>
                  <a:pt x="3362357" y="3711900"/>
                </a:lnTo>
                <a:lnTo>
                  <a:pt x="3395445" y="3681757"/>
                </a:lnTo>
                <a:lnTo>
                  <a:pt x="3427892" y="3650891"/>
                </a:lnTo>
                <a:lnTo>
                  <a:pt x="3459689" y="3619312"/>
                </a:lnTo>
                <a:lnTo>
                  <a:pt x="3490821" y="3587033"/>
                </a:lnTo>
                <a:lnTo>
                  <a:pt x="3521279" y="3554067"/>
                </a:lnTo>
                <a:lnTo>
                  <a:pt x="3551050" y="3520425"/>
                </a:lnTo>
                <a:lnTo>
                  <a:pt x="3580123" y="3486120"/>
                </a:lnTo>
                <a:lnTo>
                  <a:pt x="3608486" y="3451164"/>
                </a:lnTo>
                <a:lnTo>
                  <a:pt x="3636127" y="3415568"/>
                </a:lnTo>
                <a:lnTo>
                  <a:pt x="3663034" y="3379346"/>
                </a:lnTo>
                <a:lnTo>
                  <a:pt x="3689196" y="3342509"/>
                </a:lnTo>
                <a:lnTo>
                  <a:pt x="3714602" y="3305069"/>
                </a:lnTo>
                <a:lnTo>
                  <a:pt x="3739238" y="3267038"/>
                </a:lnTo>
                <a:lnTo>
                  <a:pt x="3763094" y="3228429"/>
                </a:lnTo>
                <a:lnTo>
                  <a:pt x="3786158" y="3189254"/>
                </a:lnTo>
                <a:lnTo>
                  <a:pt x="3808419" y="3149525"/>
                </a:lnTo>
                <a:lnTo>
                  <a:pt x="3829863" y="3109253"/>
                </a:lnTo>
                <a:lnTo>
                  <a:pt x="3850481" y="3068452"/>
                </a:lnTo>
                <a:lnTo>
                  <a:pt x="3870259" y="3027134"/>
                </a:lnTo>
                <a:lnTo>
                  <a:pt x="3889187" y="2985309"/>
                </a:lnTo>
                <a:lnTo>
                  <a:pt x="3907253" y="2942991"/>
                </a:lnTo>
                <a:lnTo>
                  <a:pt x="3924444" y="2900192"/>
                </a:lnTo>
                <a:lnTo>
                  <a:pt x="3940750" y="2856924"/>
                </a:lnTo>
                <a:lnTo>
                  <a:pt x="3956158" y="2813199"/>
                </a:lnTo>
                <a:lnTo>
                  <a:pt x="3970658" y="2769029"/>
                </a:lnTo>
                <a:lnTo>
                  <a:pt x="3984236" y="2724426"/>
                </a:lnTo>
                <a:lnTo>
                  <a:pt x="3996881" y="2679403"/>
                </a:lnTo>
                <a:lnTo>
                  <a:pt x="4008582" y="2633971"/>
                </a:lnTo>
                <a:lnTo>
                  <a:pt x="4019328" y="2588143"/>
                </a:lnTo>
                <a:lnTo>
                  <a:pt x="4029105" y="2541931"/>
                </a:lnTo>
                <a:lnTo>
                  <a:pt x="4037903" y="2495347"/>
                </a:lnTo>
                <a:lnTo>
                  <a:pt x="4045709" y="2448403"/>
                </a:lnTo>
                <a:lnTo>
                  <a:pt x="4052513" y="2401111"/>
                </a:lnTo>
                <a:lnTo>
                  <a:pt x="4058303" y="2353484"/>
                </a:lnTo>
                <a:lnTo>
                  <a:pt x="4063065" y="2305534"/>
                </a:lnTo>
                <a:lnTo>
                  <a:pt x="4066790" y="2257272"/>
                </a:lnTo>
                <a:lnTo>
                  <a:pt x="4069465" y="2208711"/>
                </a:lnTo>
                <a:lnTo>
                  <a:pt x="4071079" y="2159862"/>
                </a:lnTo>
                <a:lnTo>
                  <a:pt x="4071620" y="2110740"/>
                </a:lnTo>
                <a:lnTo>
                  <a:pt x="4071079" y="2061617"/>
                </a:lnTo>
                <a:lnTo>
                  <a:pt x="4069465" y="2012768"/>
                </a:lnTo>
                <a:lnTo>
                  <a:pt x="4066790" y="1964207"/>
                </a:lnTo>
                <a:lnTo>
                  <a:pt x="4063065" y="1915945"/>
                </a:lnTo>
                <a:lnTo>
                  <a:pt x="4058303" y="1867995"/>
                </a:lnTo>
                <a:lnTo>
                  <a:pt x="4052513" y="1820368"/>
                </a:lnTo>
                <a:lnTo>
                  <a:pt x="4045709" y="1773076"/>
                </a:lnTo>
                <a:lnTo>
                  <a:pt x="4037903" y="1726132"/>
                </a:lnTo>
                <a:lnTo>
                  <a:pt x="4029105" y="1679548"/>
                </a:lnTo>
                <a:lnTo>
                  <a:pt x="4019328" y="1633336"/>
                </a:lnTo>
                <a:lnTo>
                  <a:pt x="4008582" y="1587508"/>
                </a:lnTo>
                <a:lnTo>
                  <a:pt x="3996881" y="1542076"/>
                </a:lnTo>
                <a:lnTo>
                  <a:pt x="3984236" y="1497053"/>
                </a:lnTo>
                <a:lnTo>
                  <a:pt x="3970658" y="1452450"/>
                </a:lnTo>
                <a:lnTo>
                  <a:pt x="3956158" y="1408280"/>
                </a:lnTo>
                <a:lnTo>
                  <a:pt x="3940750" y="1364555"/>
                </a:lnTo>
                <a:lnTo>
                  <a:pt x="3924444" y="1321287"/>
                </a:lnTo>
                <a:lnTo>
                  <a:pt x="3907253" y="1278488"/>
                </a:lnTo>
                <a:lnTo>
                  <a:pt x="3889187" y="1236170"/>
                </a:lnTo>
                <a:lnTo>
                  <a:pt x="3870259" y="1194345"/>
                </a:lnTo>
                <a:lnTo>
                  <a:pt x="3850481" y="1153027"/>
                </a:lnTo>
                <a:lnTo>
                  <a:pt x="3829863" y="1112226"/>
                </a:lnTo>
                <a:lnTo>
                  <a:pt x="3808419" y="1071954"/>
                </a:lnTo>
                <a:lnTo>
                  <a:pt x="3786158" y="1032225"/>
                </a:lnTo>
                <a:lnTo>
                  <a:pt x="3763094" y="993050"/>
                </a:lnTo>
                <a:lnTo>
                  <a:pt x="3739238" y="954441"/>
                </a:lnTo>
                <a:lnTo>
                  <a:pt x="3714602" y="916410"/>
                </a:lnTo>
                <a:lnTo>
                  <a:pt x="3689196" y="878970"/>
                </a:lnTo>
                <a:lnTo>
                  <a:pt x="3663034" y="842133"/>
                </a:lnTo>
                <a:lnTo>
                  <a:pt x="3636127" y="805911"/>
                </a:lnTo>
                <a:lnTo>
                  <a:pt x="3608486" y="770315"/>
                </a:lnTo>
                <a:lnTo>
                  <a:pt x="3580123" y="735359"/>
                </a:lnTo>
                <a:lnTo>
                  <a:pt x="3551050" y="701054"/>
                </a:lnTo>
                <a:lnTo>
                  <a:pt x="3521279" y="667412"/>
                </a:lnTo>
                <a:lnTo>
                  <a:pt x="3490821" y="634446"/>
                </a:lnTo>
                <a:lnTo>
                  <a:pt x="3459689" y="602167"/>
                </a:lnTo>
                <a:lnTo>
                  <a:pt x="3427892" y="570588"/>
                </a:lnTo>
                <a:lnTo>
                  <a:pt x="3395445" y="539722"/>
                </a:lnTo>
                <a:lnTo>
                  <a:pt x="3362357" y="509579"/>
                </a:lnTo>
                <a:lnTo>
                  <a:pt x="3328642" y="480173"/>
                </a:lnTo>
                <a:lnTo>
                  <a:pt x="3294310" y="451515"/>
                </a:lnTo>
                <a:lnTo>
                  <a:pt x="3259373" y="423617"/>
                </a:lnTo>
                <a:lnTo>
                  <a:pt x="3223843" y="396492"/>
                </a:lnTo>
                <a:lnTo>
                  <a:pt x="3187732" y="370152"/>
                </a:lnTo>
                <a:lnTo>
                  <a:pt x="3151052" y="344609"/>
                </a:lnTo>
                <a:lnTo>
                  <a:pt x="3113813" y="319876"/>
                </a:lnTo>
                <a:lnTo>
                  <a:pt x="3076029" y="295963"/>
                </a:lnTo>
                <a:lnTo>
                  <a:pt x="3037710" y="272884"/>
                </a:lnTo>
                <a:lnTo>
                  <a:pt x="2998868" y="250650"/>
                </a:lnTo>
                <a:lnTo>
                  <a:pt x="2959516" y="229274"/>
                </a:lnTo>
                <a:lnTo>
                  <a:pt x="2919664" y="208767"/>
                </a:lnTo>
                <a:lnTo>
                  <a:pt x="2879324" y="189143"/>
                </a:lnTo>
                <a:lnTo>
                  <a:pt x="2838509" y="170413"/>
                </a:lnTo>
                <a:lnTo>
                  <a:pt x="2797229" y="152589"/>
                </a:lnTo>
                <a:lnTo>
                  <a:pt x="2755497" y="135683"/>
                </a:lnTo>
                <a:lnTo>
                  <a:pt x="2713324" y="119708"/>
                </a:lnTo>
                <a:lnTo>
                  <a:pt x="2670723" y="104676"/>
                </a:lnTo>
                <a:lnTo>
                  <a:pt x="2627704" y="90598"/>
                </a:lnTo>
                <a:lnTo>
                  <a:pt x="2584279" y="77487"/>
                </a:lnTo>
                <a:lnTo>
                  <a:pt x="2540460" y="65356"/>
                </a:lnTo>
                <a:lnTo>
                  <a:pt x="2496260" y="54215"/>
                </a:lnTo>
                <a:lnTo>
                  <a:pt x="2451689" y="44078"/>
                </a:lnTo>
                <a:lnTo>
                  <a:pt x="2406759" y="34957"/>
                </a:lnTo>
                <a:lnTo>
                  <a:pt x="2361482" y="26863"/>
                </a:lnTo>
                <a:lnTo>
                  <a:pt x="2315869" y="19809"/>
                </a:lnTo>
                <a:lnTo>
                  <a:pt x="2269933" y="13806"/>
                </a:lnTo>
                <a:lnTo>
                  <a:pt x="2223686" y="8868"/>
                </a:lnTo>
                <a:lnTo>
                  <a:pt x="2177138" y="5006"/>
                </a:lnTo>
                <a:lnTo>
                  <a:pt x="2130301" y="2233"/>
                </a:lnTo>
                <a:lnTo>
                  <a:pt x="2083188" y="560"/>
                </a:lnTo>
                <a:lnTo>
                  <a:pt x="2035810" y="0"/>
                </a:lnTo>
                <a:close/>
              </a:path>
            </a:pathLst>
          </a:custGeom>
          <a:solidFill>
            <a:srgbClr val="D9D9D9"/>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5280659" y="1385569"/>
            <a:ext cx="6847840" cy="5181600"/>
          </a:xfrm>
          <a:prstGeom prst="rect">
            <a:avLst/>
          </a:prstGeom>
        </p:spPr>
      </p:pic>
      <p:sp>
        <p:nvSpPr>
          <p:cNvPr id="2" name="Holder 2"/>
          <p:cNvSpPr>
            <a:spLocks noGrp="1"/>
          </p:cNvSpPr>
          <p:nvPr>
            <p:ph type="ctrTitle"/>
          </p:nvPr>
        </p:nvSpPr>
        <p:spPr>
          <a:xfrm>
            <a:off x="2021585" y="2265934"/>
            <a:ext cx="2312035" cy="939800"/>
          </a:xfrm>
          <a:prstGeom prst="rect">
            <a:avLst/>
          </a:prstGeom>
        </p:spPr>
        <p:txBody>
          <a:bodyPr wrap="square" lIns="0" tIns="0" rIns="0" bIns="0">
            <a:spAutoFit/>
          </a:bodyPr>
          <a:lstStyle>
            <a:lvl1pPr>
              <a:defRPr sz="3200" b="0" i="0">
                <a:solidFill>
                  <a:srgbClr val="4BB5F5"/>
                </a:solidFill>
                <a:latin typeface="Arial Black"/>
                <a:cs typeface="Arial Black"/>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Calibri Light"/>
                <a:cs typeface="Calibri Light"/>
              </a:defRPr>
            </a:lvl1pPr>
          </a:lstStyle>
          <a:p>
            <a:pPr marL="66040">
              <a:lnSpc>
                <a:spcPts val="1240"/>
              </a:lnSpc>
            </a:pPr>
            <a:r>
              <a:rPr spc="-10" dirty="0"/>
              <a:t>pdk.jatengprov.go.id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4BB5F5"/>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Calibri Light"/>
                <a:cs typeface="Calibri Light"/>
              </a:defRPr>
            </a:lvl1pPr>
          </a:lstStyle>
          <a:p>
            <a:pPr marL="66040">
              <a:lnSpc>
                <a:spcPts val="1240"/>
              </a:lnSpc>
            </a:pPr>
            <a:r>
              <a:rPr spc="-10" dirty="0"/>
              <a:t>pdk.jatengprov.go.id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4BB5F5"/>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bg1"/>
                </a:solidFill>
                <a:latin typeface="Calibri Light"/>
                <a:cs typeface="Calibri Light"/>
              </a:defRPr>
            </a:lvl1pPr>
          </a:lstStyle>
          <a:p>
            <a:pPr marL="66040">
              <a:lnSpc>
                <a:spcPts val="1240"/>
              </a:lnSpc>
            </a:pPr>
            <a:r>
              <a:rPr spc="-10" dirty="0"/>
              <a:t>pdk.jatengprov.go.id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4930" y="81280"/>
            <a:ext cx="8561070" cy="6776720"/>
          </a:xfrm>
          <a:custGeom>
            <a:avLst/>
            <a:gdLst/>
            <a:ahLst/>
            <a:cxnLst/>
            <a:rect l="l" t="t" r="r" b="b"/>
            <a:pathLst>
              <a:path w="8561070" h="6776720">
                <a:moveTo>
                  <a:pt x="0" y="6776717"/>
                </a:moveTo>
                <a:lnTo>
                  <a:pt x="8561070" y="6776717"/>
                </a:lnTo>
                <a:lnTo>
                  <a:pt x="8561070" y="0"/>
                </a:lnTo>
                <a:lnTo>
                  <a:pt x="0" y="0"/>
                </a:lnTo>
                <a:lnTo>
                  <a:pt x="0" y="6776717"/>
                </a:lnTo>
                <a:close/>
              </a:path>
            </a:pathLst>
          </a:custGeom>
          <a:solidFill>
            <a:srgbClr val="000000"/>
          </a:solidFill>
        </p:spPr>
        <p:txBody>
          <a:bodyPr wrap="square" lIns="0" tIns="0" rIns="0" bIns="0" rtlCol="0"/>
          <a:lstStyle/>
          <a:p>
            <a:endParaRPr/>
          </a:p>
        </p:txBody>
      </p:sp>
      <p:sp>
        <p:nvSpPr>
          <p:cNvPr id="17" name="bg object 17"/>
          <p:cNvSpPr/>
          <p:nvPr/>
        </p:nvSpPr>
        <p:spPr>
          <a:xfrm>
            <a:off x="6836410" y="1945640"/>
            <a:ext cx="4071620" cy="4221480"/>
          </a:xfrm>
          <a:custGeom>
            <a:avLst/>
            <a:gdLst/>
            <a:ahLst/>
            <a:cxnLst/>
            <a:rect l="l" t="t" r="r" b="b"/>
            <a:pathLst>
              <a:path w="4071620" h="4221480">
                <a:moveTo>
                  <a:pt x="2035810" y="0"/>
                </a:moveTo>
                <a:lnTo>
                  <a:pt x="1988431" y="560"/>
                </a:lnTo>
                <a:lnTo>
                  <a:pt x="1941318" y="2233"/>
                </a:lnTo>
                <a:lnTo>
                  <a:pt x="1894481" y="5006"/>
                </a:lnTo>
                <a:lnTo>
                  <a:pt x="1847933" y="8868"/>
                </a:lnTo>
                <a:lnTo>
                  <a:pt x="1801686" y="13806"/>
                </a:lnTo>
                <a:lnTo>
                  <a:pt x="1755750" y="19809"/>
                </a:lnTo>
                <a:lnTo>
                  <a:pt x="1710137" y="26863"/>
                </a:lnTo>
                <a:lnTo>
                  <a:pt x="1664860" y="34957"/>
                </a:lnTo>
                <a:lnTo>
                  <a:pt x="1619930" y="44078"/>
                </a:lnTo>
                <a:lnTo>
                  <a:pt x="1575359" y="54215"/>
                </a:lnTo>
                <a:lnTo>
                  <a:pt x="1531159" y="65356"/>
                </a:lnTo>
                <a:lnTo>
                  <a:pt x="1487340" y="77487"/>
                </a:lnTo>
                <a:lnTo>
                  <a:pt x="1443915" y="90598"/>
                </a:lnTo>
                <a:lnTo>
                  <a:pt x="1400896" y="104676"/>
                </a:lnTo>
                <a:lnTo>
                  <a:pt x="1358295" y="119708"/>
                </a:lnTo>
                <a:lnTo>
                  <a:pt x="1316122" y="135683"/>
                </a:lnTo>
                <a:lnTo>
                  <a:pt x="1274390" y="152589"/>
                </a:lnTo>
                <a:lnTo>
                  <a:pt x="1233110" y="170413"/>
                </a:lnTo>
                <a:lnTo>
                  <a:pt x="1192295" y="189143"/>
                </a:lnTo>
                <a:lnTo>
                  <a:pt x="1151955" y="208767"/>
                </a:lnTo>
                <a:lnTo>
                  <a:pt x="1112103" y="229274"/>
                </a:lnTo>
                <a:lnTo>
                  <a:pt x="1072751" y="250650"/>
                </a:lnTo>
                <a:lnTo>
                  <a:pt x="1033909" y="272884"/>
                </a:lnTo>
                <a:lnTo>
                  <a:pt x="995590" y="295963"/>
                </a:lnTo>
                <a:lnTo>
                  <a:pt x="957806" y="319876"/>
                </a:lnTo>
                <a:lnTo>
                  <a:pt x="920567" y="344609"/>
                </a:lnTo>
                <a:lnTo>
                  <a:pt x="883887" y="370152"/>
                </a:lnTo>
                <a:lnTo>
                  <a:pt x="847776" y="396492"/>
                </a:lnTo>
                <a:lnTo>
                  <a:pt x="812246" y="423617"/>
                </a:lnTo>
                <a:lnTo>
                  <a:pt x="777309" y="451515"/>
                </a:lnTo>
                <a:lnTo>
                  <a:pt x="742977" y="480173"/>
                </a:lnTo>
                <a:lnTo>
                  <a:pt x="709262" y="509579"/>
                </a:lnTo>
                <a:lnTo>
                  <a:pt x="676174" y="539722"/>
                </a:lnTo>
                <a:lnTo>
                  <a:pt x="643727" y="570588"/>
                </a:lnTo>
                <a:lnTo>
                  <a:pt x="611930" y="602167"/>
                </a:lnTo>
                <a:lnTo>
                  <a:pt x="580798" y="634446"/>
                </a:lnTo>
                <a:lnTo>
                  <a:pt x="550340" y="667412"/>
                </a:lnTo>
                <a:lnTo>
                  <a:pt x="520569" y="701054"/>
                </a:lnTo>
                <a:lnTo>
                  <a:pt x="491496" y="735359"/>
                </a:lnTo>
                <a:lnTo>
                  <a:pt x="463133" y="770315"/>
                </a:lnTo>
                <a:lnTo>
                  <a:pt x="435492" y="805911"/>
                </a:lnTo>
                <a:lnTo>
                  <a:pt x="408585" y="842133"/>
                </a:lnTo>
                <a:lnTo>
                  <a:pt x="382423" y="878970"/>
                </a:lnTo>
                <a:lnTo>
                  <a:pt x="357017" y="916410"/>
                </a:lnTo>
                <a:lnTo>
                  <a:pt x="332381" y="954441"/>
                </a:lnTo>
                <a:lnTo>
                  <a:pt x="308525" y="993050"/>
                </a:lnTo>
                <a:lnTo>
                  <a:pt x="285461" y="1032225"/>
                </a:lnTo>
                <a:lnTo>
                  <a:pt x="263200" y="1071954"/>
                </a:lnTo>
                <a:lnTo>
                  <a:pt x="241756" y="1112226"/>
                </a:lnTo>
                <a:lnTo>
                  <a:pt x="221138" y="1153027"/>
                </a:lnTo>
                <a:lnTo>
                  <a:pt x="201360" y="1194345"/>
                </a:lnTo>
                <a:lnTo>
                  <a:pt x="182432" y="1236170"/>
                </a:lnTo>
                <a:lnTo>
                  <a:pt x="164366" y="1278488"/>
                </a:lnTo>
                <a:lnTo>
                  <a:pt x="147175" y="1321287"/>
                </a:lnTo>
                <a:lnTo>
                  <a:pt x="130869" y="1364555"/>
                </a:lnTo>
                <a:lnTo>
                  <a:pt x="115461" y="1408280"/>
                </a:lnTo>
                <a:lnTo>
                  <a:pt x="100961" y="1452450"/>
                </a:lnTo>
                <a:lnTo>
                  <a:pt x="87383" y="1497053"/>
                </a:lnTo>
                <a:lnTo>
                  <a:pt x="74738" y="1542076"/>
                </a:lnTo>
                <a:lnTo>
                  <a:pt x="63037" y="1587508"/>
                </a:lnTo>
                <a:lnTo>
                  <a:pt x="52291" y="1633336"/>
                </a:lnTo>
                <a:lnTo>
                  <a:pt x="42514" y="1679548"/>
                </a:lnTo>
                <a:lnTo>
                  <a:pt x="33716" y="1726132"/>
                </a:lnTo>
                <a:lnTo>
                  <a:pt x="25910" y="1773076"/>
                </a:lnTo>
                <a:lnTo>
                  <a:pt x="19106" y="1820368"/>
                </a:lnTo>
                <a:lnTo>
                  <a:pt x="13316" y="1867995"/>
                </a:lnTo>
                <a:lnTo>
                  <a:pt x="8554" y="1915945"/>
                </a:lnTo>
                <a:lnTo>
                  <a:pt x="4829" y="1964207"/>
                </a:lnTo>
                <a:lnTo>
                  <a:pt x="2154" y="2012768"/>
                </a:lnTo>
                <a:lnTo>
                  <a:pt x="540" y="2061617"/>
                </a:lnTo>
                <a:lnTo>
                  <a:pt x="0" y="2110740"/>
                </a:lnTo>
                <a:lnTo>
                  <a:pt x="540" y="2159862"/>
                </a:lnTo>
                <a:lnTo>
                  <a:pt x="2154" y="2208711"/>
                </a:lnTo>
                <a:lnTo>
                  <a:pt x="4829" y="2257272"/>
                </a:lnTo>
                <a:lnTo>
                  <a:pt x="8554" y="2305534"/>
                </a:lnTo>
                <a:lnTo>
                  <a:pt x="13316" y="2353484"/>
                </a:lnTo>
                <a:lnTo>
                  <a:pt x="19106" y="2401111"/>
                </a:lnTo>
                <a:lnTo>
                  <a:pt x="25910" y="2448403"/>
                </a:lnTo>
                <a:lnTo>
                  <a:pt x="33716" y="2495347"/>
                </a:lnTo>
                <a:lnTo>
                  <a:pt x="42514" y="2541931"/>
                </a:lnTo>
                <a:lnTo>
                  <a:pt x="52291" y="2588143"/>
                </a:lnTo>
                <a:lnTo>
                  <a:pt x="63037" y="2633971"/>
                </a:lnTo>
                <a:lnTo>
                  <a:pt x="74738" y="2679403"/>
                </a:lnTo>
                <a:lnTo>
                  <a:pt x="87383" y="2724426"/>
                </a:lnTo>
                <a:lnTo>
                  <a:pt x="100961" y="2769029"/>
                </a:lnTo>
                <a:lnTo>
                  <a:pt x="115461" y="2813199"/>
                </a:lnTo>
                <a:lnTo>
                  <a:pt x="130869" y="2856924"/>
                </a:lnTo>
                <a:lnTo>
                  <a:pt x="147175" y="2900192"/>
                </a:lnTo>
                <a:lnTo>
                  <a:pt x="164366" y="2942991"/>
                </a:lnTo>
                <a:lnTo>
                  <a:pt x="182432" y="2985309"/>
                </a:lnTo>
                <a:lnTo>
                  <a:pt x="201360" y="3027134"/>
                </a:lnTo>
                <a:lnTo>
                  <a:pt x="221138" y="3068452"/>
                </a:lnTo>
                <a:lnTo>
                  <a:pt x="241756" y="3109253"/>
                </a:lnTo>
                <a:lnTo>
                  <a:pt x="263200" y="3149525"/>
                </a:lnTo>
                <a:lnTo>
                  <a:pt x="285461" y="3189254"/>
                </a:lnTo>
                <a:lnTo>
                  <a:pt x="308525" y="3228429"/>
                </a:lnTo>
                <a:lnTo>
                  <a:pt x="332381" y="3267038"/>
                </a:lnTo>
                <a:lnTo>
                  <a:pt x="357017" y="3305069"/>
                </a:lnTo>
                <a:lnTo>
                  <a:pt x="382423" y="3342509"/>
                </a:lnTo>
                <a:lnTo>
                  <a:pt x="408585" y="3379346"/>
                </a:lnTo>
                <a:lnTo>
                  <a:pt x="435492" y="3415568"/>
                </a:lnTo>
                <a:lnTo>
                  <a:pt x="463133" y="3451164"/>
                </a:lnTo>
                <a:lnTo>
                  <a:pt x="491496" y="3486120"/>
                </a:lnTo>
                <a:lnTo>
                  <a:pt x="520569" y="3520425"/>
                </a:lnTo>
                <a:lnTo>
                  <a:pt x="550340" y="3554067"/>
                </a:lnTo>
                <a:lnTo>
                  <a:pt x="580798" y="3587033"/>
                </a:lnTo>
                <a:lnTo>
                  <a:pt x="611930" y="3619312"/>
                </a:lnTo>
                <a:lnTo>
                  <a:pt x="643727" y="3650891"/>
                </a:lnTo>
                <a:lnTo>
                  <a:pt x="676174" y="3681757"/>
                </a:lnTo>
                <a:lnTo>
                  <a:pt x="709262" y="3711900"/>
                </a:lnTo>
                <a:lnTo>
                  <a:pt x="742977" y="3741306"/>
                </a:lnTo>
                <a:lnTo>
                  <a:pt x="777309" y="3769964"/>
                </a:lnTo>
                <a:lnTo>
                  <a:pt x="812246" y="3797862"/>
                </a:lnTo>
                <a:lnTo>
                  <a:pt x="847776" y="3824987"/>
                </a:lnTo>
                <a:lnTo>
                  <a:pt x="883887" y="3851327"/>
                </a:lnTo>
                <a:lnTo>
                  <a:pt x="920567" y="3876870"/>
                </a:lnTo>
                <a:lnTo>
                  <a:pt x="957806" y="3901603"/>
                </a:lnTo>
                <a:lnTo>
                  <a:pt x="995590" y="3925516"/>
                </a:lnTo>
                <a:lnTo>
                  <a:pt x="1033909" y="3948595"/>
                </a:lnTo>
                <a:lnTo>
                  <a:pt x="1072751" y="3970829"/>
                </a:lnTo>
                <a:lnTo>
                  <a:pt x="1112103" y="3992205"/>
                </a:lnTo>
                <a:lnTo>
                  <a:pt x="1151955" y="4012712"/>
                </a:lnTo>
                <a:lnTo>
                  <a:pt x="1192295" y="4032336"/>
                </a:lnTo>
                <a:lnTo>
                  <a:pt x="1233110" y="4051066"/>
                </a:lnTo>
                <a:lnTo>
                  <a:pt x="1274390" y="4068890"/>
                </a:lnTo>
                <a:lnTo>
                  <a:pt x="1316122" y="4085796"/>
                </a:lnTo>
                <a:lnTo>
                  <a:pt x="1358295" y="4101771"/>
                </a:lnTo>
                <a:lnTo>
                  <a:pt x="1400896" y="4116803"/>
                </a:lnTo>
                <a:lnTo>
                  <a:pt x="1443915" y="4130881"/>
                </a:lnTo>
                <a:lnTo>
                  <a:pt x="1487340" y="4143992"/>
                </a:lnTo>
                <a:lnTo>
                  <a:pt x="1531159" y="4156123"/>
                </a:lnTo>
                <a:lnTo>
                  <a:pt x="1575359" y="4167264"/>
                </a:lnTo>
                <a:lnTo>
                  <a:pt x="1619930" y="4177401"/>
                </a:lnTo>
                <a:lnTo>
                  <a:pt x="1664860" y="4186522"/>
                </a:lnTo>
                <a:lnTo>
                  <a:pt x="1710137" y="4194616"/>
                </a:lnTo>
                <a:lnTo>
                  <a:pt x="1755750" y="4201670"/>
                </a:lnTo>
                <a:lnTo>
                  <a:pt x="1801686" y="4207673"/>
                </a:lnTo>
                <a:lnTo>
                  <a:pt x="1847933" y="4212611"/>
                </a:lnTo>
                <a:lnTo>
                  <a:pt x="1894481" y="4216473"/>
                </a:lnTo>
                <a:lnTo>
                  <a:pt x="1941318" y="4219246"/>
                </a:lnTo>
                <a:lnTo>
                  <a:pt x="1988431" y="4220919"/>
                </a:lnTo>
                <a:lnTo>
                  <a:pt x="2035810" y="4221480"/>
                </a:lnTo>
                <a:lnTo>
                  <a:pt x="2083188" y="4220919"/>
                </a:lnTo>
                <a:lnTo>
                  <a:pt x="2130301" y="4219246"/>
                </a:lnTo>
                <a:lnTo>
                  <a:pt x="2177138" y="4216473"/>
                </a:lnTo>
                <a:lnTo>
                  <a:pt x="2223686" y="4212611"/>
                </a:lnTo>
                <a:lnTo>
                  <a:pt x="2269933" y="4207673"/>
                </a:lnTo>
                <a:lnTo>
                  <a:pt x="2315869" y="4201670"/>
                </a:lnTo>
                <a:lnTo>
                  <a:pt x="2361482" y="4194616"/>
                </a:lnTo>
                <a:lnTo>
                  <a:pt x="2406759" y="4186522"/>
                </a:lnTo>
                <a:lnTo>
                  <a:pt x="2451689" y="4177401"/>
                </a:lnTo>
                <a:lnTo>
                  <a:pt x="2496260" y="4167264"/>
                </a:lnTo>
                <a:lnTo>
                  <a:pt x="2540460" y="4156123"/>
                </a:lnTo>
                <a:lnTo>
                  <a:pt x="2584279" y="4143992"/>
                </a:lnTo>
                <a:lnTo>
                  <a:pt x="2627704" y="4130881"/>
                </a:lnTo>
                <a:lnTo>
                  <a:pt x="2670723" y="4116803"/>
                </a:lnTo>
                <a:lnTo>
                  <a:pt x="2713324" y="4101771"/>
                </a:lnTo>
                <a:lnTo>
                  <a:pt x="2755497" y="4085796"/>
                </a:lnTo>
                <a:lnTo>
                  <a:pt x="2797229" y="4068890"/>
                </a:lnTo>
                <a:lnTo>
                  <a:pt x="2838509" y="4051066"/>
                </a:lnTo>
                <a:lnTo>
                  <a:pt x="2879324" y="4032336"/>
                </a:lnTo>
                <a:lnTo>
                  <a:pt x="2919664" y="4012712"/>
                </a:lnTo>
                <a:lnTo>
                  <a:pt x="2959516" y="3992205"/>
                </a:lnTo>
                <a:lnTo>
                  <a:pt x="2998868" y="3970829"/>
                </a:lnTo>
                <a:lnTo>
                  <a:pt x="3037710" y="3948595"/>
                </a:lnTo>
                <a:lnTo>
                  <a:pt x="3076029" y="3925516"/>
                </a:lnTo>
                <a:lnTo>
                  <a:pt x="3113813" y="3901603"/>
                </a:lnTo>
                <a:lnTo>
                  <a:pt x="3151052" y="3876870"/>
                </a:lnTo>
                <a:lnTo>
                  <a:pt x="3187732" y="3851327"/>
                </a:lnTo>
                <a:lnTo>
                  <a:pt x="3223843" y="3824987"/>
                </a:lnTo>
                <a:lnTo>
                  <a:pt x="3259373" y="3797862"/>
                </a:lnTo>
                <a:lnTo>
                  <a:pt x="3294310" y="3769964"/>
                </a:lnTo>
                <a:lnTo>
                  <a:pt x="3328642" y="3741306"/>
                </a:lnTo>
                <a:lnTo>
                  <a:pt x="3362357" y="3711900"/>
                </a:lnTo>
                <a:lnTo>
                  <a:pt x="3395445" y="3681757"/>
                </a:lnTo>
                <a:lnTo>
                  <a:pt x="3427892" y="3650891"/>
                </a:lnTo>
                <a:lnTo>
                  <a:pt x="3459689" y="3619312"/>
                </a:lnTo>
                <a:lnTo>
                  <a:pt x="3490821" y="3587033"/>
                </a:lnTo>
                <a:lnTo>
                  <a:pt x="3521279" y="3554067"/>
                </a:lnTo>
                <a:lnTo>
                  <a:pt x="3551050" y="3520425"/>
                </a:lnTo>
                <a:lnTo>
                  <a:pt x="3580123" y="3486120"/>
                </a:lnTo>
                <a:lnTo>
                  <a:pt x="3608486" y="3451164"/>
                </a:lnTo>
                <a:lnTo>
                  <a:pt x="3636127" y="3415568"/>
                </a:lnTo>
                <a:lnTo>
                  <a:pt x="3663034" y="3379346"/>
                </a:lnTo>
                <a:lnTo>
                  <a:pt x="3689196" y="3342509"/>
                </a:lnTo>
                <a:lnTo>
                  <a:pt x="3714602" y="3305069"/>
                </a:lnTo>
                <a:lnTo>
                  <a:pt x="3739238" y="3267038"/>
                </a:lnTo>
                <a:lnTo>
                  <a:pt x="3763094" y="3228429"/>
                </a:lnTo>
                <a:lnTo>
                  <a:pt x="3786158" y="3189254"/>
                </a:lnTo>
                <a:lnTo>
                  <a:pt x="3808419" y="3149525"/>
                </a:lnTo>
                <a:lnTo>
                  <a:pt x="3829863" y="3109253"/>
                </a:lnTo>
                <a:lnTo>
                  <a:pt x="3850481" y="3068452"/>
                </a:lnTo>
                <a:lnTo>
                  <a:pt x="3870259" y="3027134"/>
                </a:lnTo>
                <a:lnTo>
                  <a:pt x="3889187" y="2985309"/>
                </a:lnTo>
                <a:lnTo>
                  <a:pt x="3907253" y="2942991"/>
                </a:lnTo>
                <a:lnTo>
                  <a:pt x="3924444" y="2900192"/>
                </a:lnTo>
                <a:lnTo>
                  <a:pt x="3940750" y="2856924"/>
                </a:lnTo>
                <a:lnTo>
                  <a:pt x="3956158" y="2813199"/>
                </a:lnTo>
                <a:lnTo>
                  <a:pt x="3970658" y="2769029"/>
                </a:lnTo>
                <a:lnTo>
                  <a:pt x="3984236" y="2724426"/>
                </a:lnTo>
                <a:lnTo>
                  <a:pt x="3996881" y="2679403"/>
                </a:lnTo>
                <a:lnTo>
                  <a:pt x="4008582" y="2633971"/>
                </a:lnTo>
                <a:lnTo>
                  <a:pt x="4019328" y="2588143"/>
                </a:lnTo>
                <a:lnTo>
                  <a:pt x="4029105" y="2541931"/>
                </a:lnTo>
                <a:lnTo>
                  <a:pt x="4037903" y="2495347"/>
                </a:lnTo>
                <a:lnTo>
                  <a:pt x="4045709" y="2448403"/>
                </a:lnTo>
                <a:lnTo>
                  <a:pt x="4052513" y="2401111"/>
                </a:lnTo>
                <a:lnTo>
                  <a:pt x="4058303" y="2353484"/>
                </a:lnTo>
                <a:lnTo>
                  <a:pt x="4063065" y="2305534"/>
                </a:lnTo>
                <a:lnTo>
                  <a:pt x="4066790" y="2257272"/>
                </a:lnTo>
                <a:lnTo>
                  <a:pt x="4069465" y="2208711"/>
                </a:lnTo>
                <a:lnTo>
                  <a:pt x="4071079" y="2159862"/>
                </a:lnTo>
                <a:lnTo>
                  <a:pt x="4071620" y="2110740"/>
                </a:lnTo>
                <a:lnTo>
                  <a:pt x="4071079" y="2061617"/>
                </a:lnTo>
                <a:lnTo>
                  <a:pt x="4069465" y="2012768"/>
                </a:lnTo>
                <a:lnTo>
                  <a:pt x="4066790" y="1964207"/>
                </a:lnTo>
                <a:lnTo>
                  <a:pt x="4063065" y="1915945"/>
                </a:lnTo>
                <a:lnTo>
                  <a:pt x="4058303" y="1867995"/>
                </a:lnTo>
                <a:lnTo>
                  <a:pt x="4052513" y="1820368"/>
                </a:lnTo>
                <a:lnTo>
                  <a:pt x="4045709" y="1773076"/>
                </a:lnTo>
                <a:lnTo>
                  <a:pt x="4037903" y="1726132"/>
                </a:lnTo>
                <a:lnTo>
                  <a:pt x="4029105" y="1679548"/>
                </a:lnTo>
                <a:lnTo>
                  <a:pt x="4019328" y="1633336"/>
                </a:lnTo>
                <a:lnTo>
                  <a:pt x="4008582" y="1587508"/>
                </a:lnTo>
                <a:lnTo>
                  <a:pt x="3996881" y="1542076"/>
                </a:lnTo>
                <a:lnTo>
                  <a:pt x="3984236" y="1497053"/>
                </a:lnTo>
                <a:lnTo>
                  <a:pt x="3970658" y="1452450"/>
                </a:lnTo>
                <a:lnTo>
                  <a:pt x="3956158" y="1408280"/>
                </a:lnTo>
                <a:lnTo>
                  <a:pt x="3940750" y="1364555"/>
                </a:lnTo>
                <a:lnTo>
                  <a:pt x="3924444" y="1321287"/>
                </a:lnTo>
                <a:lnTo>
                  <a:pt x="3907253" y="1278488"/>
                </a:lnTo>
                <a:lnTo>
                  <a:pt x="3889187" y="1236170"/>
                </a:lnTo>
                <a:lnTo>
                  <a:pt x="3870259" y="1194345"/>
                </a:lnTo>
                <a:lnTo>
                  <a:pt x="3850481" y="1153027"/>
                </a:lnTo>
                <a:lnTo>
                  <a:pt x="3829863" y="1112226"/>
                </a:lnTo>
                <a:lnTo>
                  <a:pt x="3808419" y="1071954"/>
                </a:lnTo>
                <a:lnTo>
                  <a:pt x="3786158" y="1032225"/>
                </a:lnTo>
                <a:lnTo>
                  <a:pt x="3763094" y="993050"/>
                </a:lnTo>
                <a:lnTo>
                  <a:pt x="3739238" y="954441"/>
                </a:lnTo>
                <a:lnTo>
                  <a:pt x="3714602" y="916410"/>
                </a:lnTo>
                <a:lnTo>
                  <a:pt x="3689196" y="878970"/>
                </a:lnTo>
                <a:lnTo>
                  <a:pt x="3663034" y="842133"/>
                </a:lnTo>
                <a:lnTo>
                  <a:pt x="3636127" y="805911"/>
                </a:lnTo>
                <a:lnTo>
                  <a:pt x="3608486" y="770315"/>
                </a:lnTo>
                <a:lnTo>
                  <a:pt x="3580123" y="735359"/>
                </a:lnTo>
                <a:lnTo>
                  <a:pt x="3551050" y="701054"/>
                </a:lnTo>
                <a:lnTo>
                  <a:pt x="3521279" y="667412"/>
                </a:lnTo>
                <a:lnTo>
                  <a:pt x="3490821" y="634446"/>
                </a:lnTo>
                <a:lnTo>
                  <a:pt x="3459689" y="602167"/>
                </a:lnTo>
                <a:lnTo>
                  <a:pt x="3427892" y="570588"/>
                </a:lnTo>
                <a:lnTo>
                  <a:pt x="3395445" y="539722"/>
                </a:lnTo>
                <a:lnTo>
                  <a:pt x="3362357" y="509579"/>
                </a:lnTo>
                <a:lnTo>
                  <a:pt x="3328642" y="480173"/>
                </a:lnTo>
                <a:lnTo>
                  <a:pt x="3294310" y="451515"/>
                </a:lnTo>
                <a:lnTo>
                  <a:pt x="3259373" y="423617"/>
                </a:lnTo>
                <a:lnTo>
                  <a:pt x="3223843" y="396492"/>
                </a:lnTo>
                <a:lnTo>
                  <a:pt x="3187732" y="370152"/>
                </a:lnTo>
                <a:lnTo>
                  <a:pt x="3151052" y="344609"/>
                </a:lnTo>
                <a:lnTo>
                  <a:pt x="3113813" y="319876"/>
                </a:lnTo>
                <a:lnTo>
                  <a:pt x="3076029" y="295963"/>
                </a:lnTo>
                <a:lnTo>
                  <a:pt x="3037710" y="272884"/>
                </a:lnTo>
                <a:lnTo>
                  <a:pt x="2998868" y="250650"/>
                </a:lnTo>
                <a:lnTo>
                  <a:pt x="2959516" y="229274"/>
                </a:lnTo>
                <a:lnTo>
                  <a:pt x="2919664" y="208767"/>
                </a:lnTo>
                <a:lnTo>
                  <a:pt x="2879324" y="189143"/>
                </a:lnTo>
                <a:lnTo>
                  <a:pt x="2838509" y="170413"/>
                </a:lnTo>
                <a:lnTo>
                  <a:pt x="2797229" y="152589"/>
                </a:lnTo>
                <a:lnTo>
                  <a:pt x="2755497" y="135683"/>
                </a:lnTo>
                <a:lnTo>
                  <a:pt x="2713324" y="119708"/>
                </a:lnTo>
                <a:lnTo>
                  <a:pt x="2670723" y="104676"/>
                </a:lnTo>
                <a:lnTo>
                  <a:pt x="2627704" y="90598"/>
                </a:lnTo>
                <a:lnTo>
                  <a:pt x="2584279" y="77487"/>
                </a:lnTo>
                <a:lnTo>
                  <a:pt x="2540460" y="65356"/>
                </a:lnTo>
                <a:lnTo>
                  <a:pt x="2496260" y="54215"/>
                </a:lnTo>
                <a:lnTo>
                  <a:pt x="2451689" y="44078"/>
                </a:lnTo>
                <a:lnTo>
                  <a:pt x="2406759" y="34957"/>
                </a:lnTo>
                <a:lnTo>
                  <a:pt x="2361482" y="26863"/>
                </a:lnTo>
                <a:lnTo>
                  <a:pt x="2315869" y="19809"/>
                </a:lnTo>
                <a:lnTo>
                  <a:pt x="2269933" y="13806"/>
                </a:lnTo>
                <a:lnTo>
                  <a:pt x="2223686" y="8868"/>
                </a:lnTo>
                <a:lnTo>
                  <a:pt x="2177138" y="5006"/>
                </a:lnTo>
                <a:lnTo>
                  <a:pt x="2130301" y="2233"/>
                </a:lnTo>
                <a:lnTo>
                  <a:pt x="2083188" y="560"/>
                </a:lnTo>
                <a:lnTo>
                  <a:pt x="2035810" y="0"/>
                </a:lnTo>
                <a:close/>
              </a:path>
            </a:pathLst>
          </a:custGeom>
          <a:solidFill>
            <a:srgbClr val="D9D9D9"/>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6096000" y="1385569"/>
            <a:ext cx="6032500" cy="5181600"/>
          </a:xfrm>
          <a:prstGeom prst="rect">
            <a:avLst/>
          </a:prstGeom>
        </p:spPr>
      </p:pic>
      <p:sp>
        <p:nvSpPr>
          <p:cNvPr id="2" name="Holder 2"/>
          <p:cNvSpPr>
            <a:spLocks noGrp="1"/>
          </p:cNvSpPr>
          <p:nvPr>
            <p:ph type="title"/>
          </p:nvPr>
        </p:nvSpPr>
        <p:spPr/>
        <p:txBody>
          <a:bodyPr lIns="0" tIns="0" rIns="0" bIns="0"/>
          <a:lstStyle>
            <a:lvl1pPr>
              <a:defRPr sz="3200" b="0" i="0">
                <a:solidFill>
                  <a:srgbClr val="4BB5F5"/>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bg1"/>
                </a:solidFill>
                <a:latin typeface="Calibri Light"/>
                <a:cs typeface="Calibri Light"/>
              </a:defRPr>
            </a:lvl1pPr>
          </a:lstStyle>
          <a:p>
            <a:pPr marL="66040">
              <a:lnSpc>
                <a:spcPts val="1240"/>
              </a:lnSpc>
            </a:pPr>
            <a:r>
              <a:rPr spc="-10" dirty="0"/>
              <a:t>pdk.jatengprov.go.id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bg1"/>
                </a:solidFill>
                <a:latin typeface="Calibri Light"/>
                <a:cs typeface="Calibri Light"/>
              </a:defRPr>
            </a:lvl1pPr>
          </a:lstStyle>
          <a:p>
            <a:pPr marL="66040">
              <a:lnSpc>
                <a:spcPts val="1240"/>
              </a:lnSpc>
            </a:pPr>
            <a:r>
              <a:rPr spc="-10" dirty="0"/>
              <a:t>pdk.jatengprov.go.id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49550" y="55181"/>
            <a:ext cx="6696075" cy="757555"/>
          </a:xfrm>
          <a:prstGeom prst="rect">
            <a:avLst/>
          </a:prstGeom>
        </p:spPr>
        <p:txBody>
          <a:bodyPr wrap="square" lIns="0" tIns="0" rIns="0" bIns="0">
            <a:spAutoFit/>
          </a:bodyPr>
          <a:lstStyle>
            <a:lvl1pPr>
              <a:defRPr sz="3200" b="0" i="0">
                <a:solidFill>
                  <a:srgbClr val="4BB5F5"/>
                </a:solidFill>
                <a:latin typeface="Arial Black"/>
                <a:cs typeface="Arial Black"/>
              </a:defRPr>
            </a:lvl1pPr>
          </a:lstStyle>
          <a:p>
            <a:endParaRPr/>
          </a:p>
        </p:txBody>
      </p:sp>
      <p:sp>
        <p:nvSpPr>
          <p:cNvPr id="3" name="Holder 3"/>
          <p:cNvSpPr>
            <a:spLocks noGrp="1"/>
          </p:cNvSpPr>
          <p:nvPr>
            <p:ph type="body" idx="1"/>
          </p:nvPr>
        </p:nvSpPr>
        <p:spPr>
          <a:xfrm>
            <a:off x="656272" y="3144265"/>
            <a:ext cx="10375265" cy="3023235"/>
          </a:xfrm>
          <a:prstGeom prst="rect">
            <a:avLst/>
          </a:prstGeom>
        </p:spPr>
        <p:txBody>
          <a:bodyPr wrap="square" lIns="0" tIns="0" rIns="0" bIns="0">
            <a:spAutoFit/>
          </a:bodyPr>
          <a:lstStyle>
            <a:lvl1pPr>
              <a:defRPr sz="2400" b="0" i="0">
                <a:solidFill>
                  <a:schemeClr val="tx1"/>
                </a:solidFill>
                <a:latin typeface="Arial MT"/>
                <a:cs typeface="Arial MT"/>
              </a:defRPr>
            </a:lvl1pPr>
          </a:lstStyle>
          <a:p>
            <a:endParaRPr/>
          </a:p>
        </p:txBody>
      </p:sp>
      <p:sp>
        <p:nvSpPr>
          <p:cNvPr id="4" name="Holder 4"/>
          <p:cNvSpPr>
            <a:spLocks noGrp="1"/>
          </p:cNvSpPr>
          <p:nvPr>
            <p:ph type="ftr" sz="quarter" idx="5"/>
          </p:nvPr>
        </p:nvSpPr>
        <p:spPr>
          <a:xfrm>
            <a:off x="953452" y="6590030"/>
            <a:ext cx="1316672" cy="203517"/>
          </a:xfrm>
          <a:prstGeom prst="rect">
            <a:avLst/>
          </a:prstGeom>
        </p:spPr>
        <p:txBody>
          <a:bodyPr wrap="square" lIns="0" tIns="0" rIns="0" bIns="0">
            <a:spAutoFit/>
          </a:bodyPr>
          <a:lstStyle>
            <a:lvl1pPr>
              <a:defRPr sz="1200" b="0" i="0">
                <a:solidFill>
                  <a:schemeClr val="bg1"/>
                </a:solidFill>
                <a:latin typeface="Calibri Light"/>
                <a:cs typeface="Calibri Light"/>
              </a:defRPr>
            </a:lvl1pPr>
          </a:lstStyle>
          <a:p>
            <a:pPr marL="66040">
              <a:lnSpc>
                <a:spcPts val="1240"/>
              </a:lnSpc>
            </a:pPr>
            <a:r>
              <a:rPr spc="-10" dirty="0"/>
              <a:t>pdk.jatengprov.go.id</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5/20/2025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2.wdp"/></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4.wdp"/><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Effect>
                      <a14:brightnessContrast bright="62000" contrast="-47000"/>
                    </a14:imgEffect>
                  </a14:imgLayer>
                </a14:imgProps>
              </a:ext>
              <a:ext uri="{28A0092B-C50C-407E-A947-70E740481C1C}">
                <a14:useLocalDpi xmlns:a14="http://schemas.microsoft.com/office/drawing/2010/main" val="0"/>
              </a:ext>
            </a:extLst>
          </a:blip>
          <a:stretch>
            <a:fillRect/>
          </a:stretch>
        </p:blipFill>
        <p:spPr>
          <a:xfrm>
            <a:off x="-135116" y="-40599"/>
            <a:ext cx="12327116" cy="5953654"/>
          </a:xfrm>
          <a:prstGeom prst="rect">
            <a:avLst/>
          </a:prstGeom>
        </p:spPr>
      </p:pic>
      <p:sp>
        <p:nvSpPr>
          <p:cNvPr id="3" name="object 3"/>
          <p:cNvSpPr txBox="1">
            <a:spLocks noGrp="1"/>
          </p:cNvSpPr>
          <p:nvPr>
            <p:ph type="title"/>
          </p:nvPr>
        </p:nvSpPr>
        <p:spPr>
          <a:xfrm>
            <a:off x="25890" y="0"/>
            <a:ext cx="8965710" cy="1674817"/>
          </a:xfrm>
          <a:prstGeom prst="rect">
            <a:avLst/>
          </a:prstGeom>
        </p:spPr>
        <p:txBody>
          <a:bodyPr vert="horz" wrap="square" lIns="0" tIns="12700" rIns="0" bIns="0" rtlCol="0">
            <a:spAutoFit/>
          </a:bodyPr>
          <a:lstStyle/>
          <a:p>
            <a:pPr marL="12700" algn="ctr">
              <a:lnSpc>
                <a:spcPct val="100000"/>
              </a:lnSpc>
              <a:spcBef>
                <a:spcPts val="100"/>
              </a:spcBef>
            </a:pPr>
            <a:r>
              <a:rPr lang="en-US" sz="3600" spc="-20" dirty="0" err="1" smtClean="0">
                <a:solidFill>
                  <a:srgbClr val="E22E39"/>
                </a:solidFill>
              </a:rPr>
              <a:t>Sistem</a:t>
            </a:r>
            <a:r>
              <a:rPr lang="en-US" sz="3600" spc="-20" dirty="0" smtClean="0">
                <a:solidFill>
                  <a:srgbClr val="E22E39"/>
                </a:solidFill>
              </a:rPr>
              <a:t> </a:t>
            </a:r>
            <a:r>
              <a:rPr lang="en-US" sz="3600" spc="-20" dirty="0" err="1" smtClean="0">
                <a:solidFill>
                  <a:srgbClr val="E22E39"/>
                </a:solidFill>
              </a:rPr>
              <a:t>Penerimaan</a:t>
            </a:r>
            <a:r>
              <a:rPr lang="en-US" sz="3600" spc="-20" dirty="0" smtClean="0">
                <a:solidFill>
                  <a:srgbClr val="E22E39"/>
                </a:solidFill>
              </a:rPr>
              <a:t> Murid </a:t>
            </a:r>
            <a:r>
              <a:rPr sz="3600" spc="-20" dirty="0" err="1" smtClean="0">
                <a:solidFill>
                  <a:srgbClr val="E22E39"/>
                </a:solidFill>
              </a:rPr>
              <a:t>B</a:t>
            </a:r>
            <a:r>
              <a:rPr lang="en-US" sz="3600" spc="-20" dirty="0" err="1" smtClean="0">
                <a:solidFill>
                  <a:srgbClr val="E22E39"/>
                </a:solidFill>
              </a:rPr>
              <a:t>aru</a:t>
            </a:r>
            <a:r>
              <a:rPr lang="en-US" sz="3600" spc="-20" dirty="0" smtClean="0">
                <a:solidFill>
                  <a:srgbClr val="E22E39"/>
                </a:solidFill>
              </a:rPr>
              <a:t/>
            </a:r>
            <a:br>
              <a:rPr lang="en-US" sz="3600" spc="-20" dirty="0" smtClean="0">
                <a:solidFill>
                  <a:srgbClr val="E22E39"/>
                </a:solidFill>
              </a:rPr>
            </a:br>
            <a:r>
              <a:rPr lang="en-US" sz="3600" spc="-20" dirty="0" smtClean="0">
                <a:solidFill>
                  <a:srgbClr val="E22E39"/>
                </a:solidFill>
              </a:rPr>
              <a:t>TK, SD &amp; SMP</a:t>
            </a:r>
            <a:br>
              <a:rPr lang="en-US" sz="3600" spc="-20" dirty="0" smtClean="0">
                <a:solidFill>
                  <a:srgbClr val="E22E39"/>
                </a:solidFill>
              </a:rPr>
            </a:br>
            <a:r>
              <a:rPr lang="en-US" sz="3600" spc="-20" dirty="0" smtClean="0">
                <a:solidFill>
                  <a:srgbClr val="E22E39"/>
                </a:solidFill>
              </a:rPr>
              <a:t>Kab. Pemalang</a:t>
            </a:r>
            <a:endParaRPr sz="3600" dirty="0"/>
          </a:p>
        </p:txBody>
      </p:sp>
      <p:grpSp>
        <p:nvGrpSpPr>
          <p:cNvPr id="5" name="object 5"/>
          <p:cNvGrpSpPr/>
          <p:nvPr/>
        </p:nvGrpSpPr>
        <p:grpSpPr>
          <a:xfrm>
            <a:off x="1052942" y="2438400"/>
            <a:ext cx="5083810" cy="1676400"/>
            <a:chOff x="1012189" y="3055645"/>
            <a:chExt cx="5137785" cy="859155"/>
          </a:xfrm>
        </p:grpSpPr>
        <p:pic>
          <p:nvPicPr>
            <p:cNvPr id="6" name="object 6"/>
            <p:cNvPicPr/>
            <p:nvPr/>
          </p:nvPicPr>
          <p:blipFill>
            <a:blip r:embed="rId4" cstate="print"/>
            <a:stretch>
              <a:fillRect/>
            </a:stretch>
          </p:blipFill>
          <p:spPr>
            <a:xfrm>
              <a:off x="1012189" y="3070885"/>
              <a:ext cx="5137658" cy="721842"/>
            </a:xfrm>
            <a:prstGeom prst="rect">
              <a:avLst/>
            </a:prstGeom>
          </p:spPr>
        </p:pic>
        <p:pic>
          <p:nvPicPr>
            <p:cNvPr id="7" name="object 7"/>
            <p:cNvPicPr/>
            <p:nvPr/>
          </p:nvPicPr>
          <p:blipFill>
            <a:blip r:embed="rId5" cstate="print"/>
            <a:stretch>
              <a:fillRect/>
            </a:stretch>
          </p:blipFill>
          <p:spPr>
            <a:xfrm>
              <a:off x="1666239" y="3055645"/>
              <a:ext cx="3828288" cy="859002"/>
            </a:xfrm>
            <a:prstGeom prst="rect">
              <a:avLst/>
            </a:prstGeom>
          </p:spPr>
        </p:pic>
        <p:sp>
          <p:nvSpPr>
            <p:cNvPr id="8" name="object 8"/>
            <p:cNvSpPr/>
            <p:nvPr/>
          </p:nvSpPr>
          <p:spPr>
            <a:xfrm>
              <a:off x="1070609" y="3110230"/>
              <a:ext cx="5025390" cy="609600"/>
            </a:xfrm>
            <a:custGeom>
              <a:avLst/>
              <a:gdLst/>
              <a:ahLst/>
              <a:cxnLst/>
              <a:rect l="l" t="t" r="r" b="b"/>
              <a:pathLst>
                <a:path w="5025390" h="609600">
                  <a:moveTo>
                    <a:pt x="4720590" y="0"/>
                  </a:moveTo>
                  <a:lnTo>
                    <a:pt x="304800" y="0"/>
                  </a:lnTo>
                  <a:lnTo>
                    <a:pt x="255359" y="3990"/>
                  </a:lnTo>
                  <a:lnTo>
                    <a:pt x="208458" y="15544"/>
                  </a:lnTo>
                  <a:lnTo>
                    <a:pt x="164725" y="34032"/>
                  </a:lnTo>
                  <a:lnTo>
                    <a:pt x="124788" y="58826"/>
                  </a:lnTo>
                  <a:lnTo>
                    <a:pt x="89273" y="89296"/>
                  </a:lnTo>
                  <a:lnTo>
                    <a:pt x="58808" y="124815"/>
                  </a:lnTo>
                  <a:lnTo>
                    <a:pt x="34020" y="164753"/>
                  </a:lnTo>
                  <a:lnTo>
                    <a:pt x="15538" y="208483"/>
                  </a:lnTo>
                  <a:lnTo>
                    <a:pt x="3989" y="255374"/>
                  </a:lnTo>
                  <a:lnTo>
                    <a:pt x="0" y="304800"/>
                  </a:lnTo>
                  <a:lnTo>
                    <a:pt x="3989" y="354225"/>
                  </a:lnTo>
                  <a:lnTo>
                    <a:pt x="15538" y="401116"/>
                  </a:lnTo>
                  <a:lnTo>
                    <a:pt x="34020" y="444846"/>
                  </a:lnTo>
                  <a:lnTo>
                    <a:pt x="58808" y="484784"/>
                  </a:lnTo>
                  <a:lnTo>
                    <a:pt x="89273" y="520303"/>
                  </a:lnTo>
                  <a:lnTo>
                    <a:pt x="124788" y="550773"/>
                  </a:lnTo>
                  <a:lnTo>
                    <a:pt x="164725" y="575567"/>
                  </a:lnTo>
                  <a:lnTo>
                    <a:pt x="208458" y="594055"/>
                  </a:lnTo>
                  <a:lnTo>
                    <a:pt x="255359" y="605609"/>
                  </a:lnTo>
                  <a:lnTo>
                    <a:pt x="304800" y="609600"/>
                  </a:lnTo>
                  <a:lnTo>
                    <a:pt x="4720590" y="609600"/>
                  </a:lnTo>
                  <a:lnTo>
                    <a:pt x="4770015" y="605609"/>
                  </a:lnTo>
                  <a:lnTo>
                    <a:pt x="4816906" y="594055"/>
                  </a:lnTo>
                  <a:lnTo>
                    <a:pt x="4860636" y="575567"/>
                  </a:lnTo>
                  <a:lnTo>
                    <a:pt x="4900574" y="550773"/>
                  </a:lnTo>
                  <a:lnTo>
                    <a:pt x="4936093" y="520303"/>
                  </a:lnTo>
                  <a:lnTo>
                    <a:pt x="4966563" y="484784"/>
                  </a:lnTo>
                  <a:lnTo>
                    <a:pt x="4991357" y="444846"/>
                  </a:lnTo>
                  <a:lnTo>
                    <a:pt x="5009845" y="401116"/>
                  </a:lnTo>
                  <a:lnTo>
                    <a:pt x="5021399" y="354225"/>
                  </a:lnTo>
                  <a:lnTo>
                    <a:pt x="5025390" y="304800"/>
                  </a:lnTo>
                  <a:lnTo>
                    <a:pt x="5021399" y="255374"/>
                  </a:lnTo>
                  <a:lnTo>
                    <a:pt x="5009845" y="208483"/>
                  </a:lnTo>
                  <a:lnTo>
                    <a:pt x="4991357" y="164753"/>
                  </a:lnTo>
                  <a:lnTo>
                    <a:pt x="4966563" y="124815"/>
                  </a:lnTo>
                  <a:lnTo>
                    <a:pt x="4936093" y="89296"/>
                  </a:lnTo>
                  <a:lnTo>
                    <a:pt x="4900574" y="58826"/>
                  </a:lnTo>
                  <a:lnTo>
                    <a:pt x="4860636" y="34032"/>
                  </a:lnTo>
                  <a:lnTo>
                    <a:pt x="4816906" y="15544"/>
                  </a:lnTo>
                  <a:lnTo>
                    <a:pt x="4770015" y="3990"/>
                  </a:lnTo>
                  <a:lnTo>
                    <a:pt x="4720590" y="0"/>
                  </a:lnTo>
                  <a:close/>
                </a:path>
              </a:pathLst>
            </a:custGeom>
            <a:solidFill>
              <a:srgbClr val="478999"/>
            </a:solidFill>
          </p:spPr>
          <p:txBody>
            <a:bodyPr wrap="square" lIns="0" tIns="0" rIns="0" bIns="0" rtlCol="0"/>
            <a:lstStyle/>
            <a:p>
              <a:endParaRPr/>
            </a:p>
          </p:txBody>
        </p:sp>
      </p:grpSp>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2694" y="846553"/>
            <a:ext cx="4888396" cy="4888396"/>
          </a:xfrm>
          <a:prstGeom prst="rect">
            <a:avLst/>
          </a:prstGeom>
        </p:spPr>
      </p:pic>
      <p:sp>
        <p:nvSpPr>
          <p:cNvPr id="13" name="object 3"/>
          <p:cNvSpPr txBox="1">
            <a:spLocks/>
          </p:cNvSpPr>
          <p:nvPr/>
        </p:nvSpPr>
        <p:spPr>
          <a:xfrm>
            <a:off x="1282744" y="2682696"/>
            <a:ext cx="4800600" cy="1133644"/>
          </a:xfrm>
          <a:prstGeom prst="rect">
            <a:avLst/>
          </a:prstGeom>
        </p:spPr>
        <p:txBody>
          <a:bodyPr vert="horz" wrap="square" lIns="0" tIns="12700" rIns="0" bIns="0" rtlCol="0">
            <a:spAutoFit/>
          </a:bodyPr>
          <a:lstStyle>
            <a:lvl1pPr>
              <a:defRPr sz="3200" b="0" i="0">
                <a:solidFill>
                  <a:srgbClr val="4BB5F5"/>
                </a:solidFill>
                <a:latin typeface="Arial Black"/>
                <a:ea typeface="+mj-ea"/>
                <a:cs typeface="Arial Black"/>
              </a:defRPr>
            </a:lvl1pPr>
          </a:lstStyle>
          <a:p>
            <a:pPr marL="12700" algn="ctr">
              <a:spcBef>
                <a:spcPts val="100"/>
              </a:spcBef>
            </a:pPr>
            <a:r>
              <a:rPr lang="en-US" sz="3600" dirty="0" err="1" smtClean="0">
                <a:solidFill>
                  <a:schemeClr val="bg1"/>
                </a:solidFill>
              </a:rPr>
              <a:t>Tahun</a:t>
            </a:r>
            <a:r>
              <a:rPr lang="en-US" sz="3600" dirty="0" smtClean="0">
                <a:solidFill>
                  <a:schemeClr val="bg1"/>
                </a:solidFill>
              </a:rPr>
              <a:t> </a:t>
            </a:r>
            <a:r>
              <a:rPr lang="en-US" sz="3600" dirty="0" err="1" smtClean="0">
                <a:solidFill>
                  <a:schemeClr val="bg1"/>
                </a:solidFill>
              </a:rPr>
              <a:t>Ajaran</a:t>
            </a:r>
            <a:endParaRPr lang="en-US" sz="3600" dirty="0" smtClean="0">
              <a:solidFill>
                <a:schemeClr val="bg1"/>
              </a:solidFill>
            </a:endParaRPr>
          </a:p>
          <a:p>
            <a:pPr marL="12700" algn="ctr">
              <a:spcBef>
                <a:spcPts val="100"/>
              </a:spcBef>
            </a:pPr>
            <a:r>
              <a:rPr lang="en-US" sz="3600" dirty="0" smtClean="0">
                <a:solidFill>
                  <a:schemeClr val="bg1"/>
                </a:solidFill>
              </a:rPr>
              <a:t>2025/2026</a:t>
            </a:r>
            <a:endParaRPr lang="en-US" sz="3600" dirty="0">
              <a:solidFill>
                <a:schemeClr val="bg1"/>
              </a:solidFill>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6854" y="3060507"/>
            <a:ext cx="4229363" cy="2814448"/>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60766" y="3195621"/>
            <a:ext cx="3182970" cy="2582169"/>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2065" y="5585319"/>
            <a:ext cx="1143317" cy="1289618"/>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 y="4196804"/>
            <a:ext cx="12344400" cy="2667736"/>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9669" y="5852603"/>
            <a:ext cx="906355" cy="1022334"/>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0455" y="5546329"/>
            <a:ext cx="1143317" cy="128961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943" y="5164201"/>
            <a:ext cx="1542718" cy="1740128"/>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83610" y="5568382"/>
            <a:ext cx="1143317" cy="1289618"/>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8468" y="5546329"/>
            <a:ext cx="1143317" cy="1289618"/>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0517" y="5569459"/>
            <a:ext cx="1143317" cy="1289618"/>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8121" y="5836743"/>
            <a:ext cx="906355" cy="1022334"/>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90" y="5546329"/>
            <a:ext cx="1066843" cy="120335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416" y="5913055"/>
            <a:ext cx="845731" cy="9539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a:latin typeface="Arial MT"/>
              <a:cs typeface="Arial MT"/>
            </a:endParaRPr>
          </a:p>
        </p:txBody>
      </p:sp>
      <p:sp>
        <p:nvSpPr>
          <p:cNvPr id="14" name="object 14"/>
          <p:cNvSpPr txBox="1"/>
          <p:nvPr/>
        </p:nvSpPr>
        <p:spPr>
          <a:xfrm>
            <a:off x="2054948" y="2913767"/>
            <a:ext cx="1972310" cy="1074420"/>
          </a:xfrm>
          <a:prstGeom prst="rect">
            <a:avLst/>
          </a:prstGeom>
        </p:spPr>
        <p:txBody>
          <a:bodyPr vert="horz" wrap="square" lIns="0" tIns="12700" rIns="0" bIns="0" rtlCol="0">
            <a:spAutoFit/>
          </a:bodyPr>
          <a:lstStyle/>
          <a:p>
            <a:pPr marR="50800" algn="ctr">
              <a:lnSpc>
                <a:spcPts val="2155"/>
              </a:lnSpc>
              <a:spcBef>
                <a:spcPts val="100"/>
              </a:spcBef>
            </a:pPr>
            <a:r>
              <a:rPr sz="2000" b="1" spc="-270" dirty="0">
                <a:solidFill>
                  <a:srgbClr val="FFFFFF"/>
                </a:solidFill>
                <a:latin typeface="Arial"/>
                <a:cs typeface="Arial"/>
              </a:rPr>
              <a:t>PRESTASI</a:t>
            </a:r>
            <a:endParaRPr sz="2000">
              <a:latin typeface="Arial"/>
              <a:cs typeface="Arial"/>
            </a:endParaRPr>
          </a:p>
          <a:p>
            <a:pPr algn="ctr">
              <a:lnSpc>
                <a:spcPts val="2155"/>
              </a:lnSpc>
            </a:pPr>
            <a:r>
              <a:rPr sz="2000" spc="-185" dirty="0">
                <a:solidFill>
                  <a:srgbClr val="FFFFFF"/>
                </a:solidFill>
                <a:latin typeface="Arial MT"/>
                <a:cs typeface="Arial MT"/>
              </a:rPr>
              <a:t>(Paling</a:t>
            </a:r>
            <a:r>
              <a:rPr sz="2000" spc="-40" dirty="0">
                <a:solidFill>
                  <a:srgbClr val="FFFFFF"/>
                </a:solidFill>
                <a:latin typeface="Arial MT"/>
                <a:cs typeface="Arial MT"/>
              </a:rPr>
              <a:t> </a:t>
            </a:r>
            <a:r>
              <a:rPr sz="2000" spc="-215" dirty="0">
                <a:solidFill>
                  <a:srgbClr val="FFFFFF"/>
                </a:solidFill>
                <a:latin typeface="Arial MT"/>
                <a:cs typeface="Arial MT"/>
              </a:rPr>
              <a:t>Banyak</a:t>
            </a:r>
            <a:r>
              <a:rPr sz="2000" spc="-30" dirty="0">
                <a:solidFill>
                  <a:srgbClr val="FFFFFF"/>
                </a:solidFill>
                <a:latin typeface="Arial MT"/>
                <a:cs typeface="Arial MT"/>
              </a:rPr>
              <a:t> </a:t>
            </a:r>
            <a:r>
              <a:rPr sz="2000" spc="-145" dirty="0">
                <a:solidFill>
                  <a:srgbClr val="FFFFFF"/>
                </a:solidFill>
                <a:latin typeface="Arial MT"/>
                <a:cs typeface="Arial MT"/>
              </a:rPr>
              <a:t>20%)</a:t>
            </a:r>
            <a:endParaRPr sz="2000">
              <a:latin typeface="Arial MT"/>
              <a:cs typeface="Arial MT"/>
            </a:endParaRPr>
          </a:p>
          <a:p>
            <a:pPr marR="29845" algn="ctr">
              <a:lnSpc>
                <a:spcPct val="100000"/>
              </a:lnSpc>
              <a:spcBef>
                <a:spcPts val="1545"/>
              </a:spcBef>
            </a:pPr>
            <a:r>
              <a:rPr sz="2000" b="1" spc="-270" dirty="0">
                <a:solidFill>
                  <a:srgbClr val="FFFFFF"/>
                </a:solidFill>
                <a:latin typeface="Arial"/>
                <a:cs typeface="Arial"/>
              </a:rPr>
              <a:t>PERPINDAHAN</a:t>
            </a:r>
            <a:endParaRPr sz="2000">
              <a:latin typeface="Arial"/>
              <a:cs typeface="Arial"/>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pic>
        <p:nvPicPr>
          <p:cNvPr id="18" name="Picture 17"/>
          <p:cNvPicPr>
            <a:picLocks noChangeAspect="1"/>
          </p:cNvPicPr>
          <p:nvPr/>
        </p:nvPicPr>
        <p:blipFill>
          <a:blip r:embed="rId2"/>
          <a:stretch>
            <a:fillRect/>
          </a:stretch>
        </p:blipFill>
        <p:spPr>
          <a:xfrm>
            <a:off x="8412378" y="3217969"/>
            <a:ext cx="3716122" cy="3209377"/>
          </a:xfrm>
          <a:prstGeom prst="rect">
            <a:avLst/>
          </a:prstGeom>
        </p:spPr>
      </p:pic>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3" name="Rectangle 42"/>
          <p:cNvSpPr/>
          <p:nvPr/>
        </p:nvSpPr>
        <p:spPr>
          <a:xfrm>
            <a:off x="688018" y="2229852"/>
            <a:ext cx="8989381" cy="3416320"/>
          </a:xfrm>
          <a:prstGeom prst="rect">
            <a:avLst/>
          </a:prstGeom>
          <a:noFill/>
        </p:spPr>
        <p:txBody>
          <a:bodyPr wrap="square" lIns="91440" tIns="45720" rIns="91440" bIns="45720">
            <a:spAutoFit/>
          </a:bodyPr>
          <a:lstStyle/>
          <a:p>
            <a:pPr marL="285750" indent="-285750">
              <a:buFont typeface="Arial" panose="020B0604020202020204" pitchFamily="34" charset="0"/>
              <a:buChar char="•"/>
            </a:pPr>
            <a:r>
              <a:rPr lang="id-ID" sz="2400" dirty="0">
                <a:ln w="0"/>
                <a:solidFill>
                  <a:srgbClr val="00B050"/>
                </a:solidFill>
                <a:effectLst>
                  <a:outerShdw blurRad="38100" dist="19050" dir="2700000" algn="tl" rotWithShape="0">
                    <a:schemeClr val="dk1">
                      <a:alpha val="40000"/>
                    </a:schemeClr>
                  </a:outerShdw>
                </a:effectLst>
              </a:rPr>
              <a:t>Paling re</a:t>
            </a:r>
            <a:r>
              <a:rPr lang="en-US" sz="2400" dirty="0">
                <a:ln w="0"/>
                <a:solidFill>
                  <a:srgbClr val="00B050"/>
                </a:solidFill>
                <a:effectLst>
                  <a:outerShdw blurRad="38100" dist="19050" dir="2700000" algn="tl" rotWithShape="0">
                    <a:schemeClr val="dk1">
                      <a:alpha val="40000"/>
                    </a:schemeClr>
                  </a:outerShdw>
                </a:effectLst>
              </a:rPr>
              <a:t>ndah </a:t>
            </a:r>
            <a:r>
              <a:rPr lang="en-US" sz="2400" dirty="0">
                <a:ln w="0"/>
                <a:solidFill>
                  <a:schemeClr val="tx1"/>
                </a:solidFill>
                <a:effectLst>
                  <a:outerShdw blurRad="38100" dist="19050" dir="2700000" algn="tl" rotWithShape="0">
                    <a:schemeClr val="dk1">
                      <a:alpha val="40000"/>
                    </a:schemeClr>
                  </a:outerShdw>
                </a:effectLst>
              </a:rPr>
              <a:t>6 </a:t>
            </a:r>
            <a:r>
              <a:rPr lang="en-US" sz="2400" dirty="0" err="1" smtClean="0">
                <a:ln w="0"/>
                <a:solidFill>
                  <a:schemeClr val="tx1"/>
                </a:solidFill>
                <a:effectLst>
                  <a:outerShdw blurRad="38100" dist="19050" dir="2700000" algn="tl" rotWithShape="0">
                    <a:schemeClr val="dk1">
                      <a:alpha val="40000"/>
                    </a:schemeClr>
                  </a:outerShdw>
                </a:effectLst>
              </a:rPr>
              <a:t>tahun</a:t>
            </a:r>
            <a:r>
              <a:rPr lang="en-US" sz="2400" dirty="0" smtClean="0">
                <a:ln w="0"/>
                <a:solidFill>
                  <a:schemeClr val="tx1"/>
                </a:solidFill>
                <a:effectLst>
                  <a:outerShdw blurRad="38100" dist="19050" dir="2700000" algn="tl" rotWithShape="0">
                    <a:schemeClr val="dk1">
                      <a:alpha val="40000"/>
                    </a:schemeClr>
                  </a:outerShdw>
                </a:effectLst>
              </a:rPr>
              <a:t>;</a:t>
            </a:r>
            <a:endParaRPr lang="en-US" sz="2400" dirty="0">
              <a:ln w="0"/>
              <a:solidFill>
                <a:schemeClr val="tx1"/>
              </a:solidFill>
              <a:effectLst>
                <a:outerShdw blurRad="38100" dist="19050" dir="2700000" algn="tl" rotWithShape="0">
                  <a:schemeClr val="dk1">
                    <a:alpha val="40000"/>
                  </a:schemeClr>
                </a:outerShdw>
              </a:effectLst>
            </a:endParaRPr>
          </a:p>
          <a:p>
            <a:pPr marL="285750" lvl="0" indent="-285750">
              <a:buFont typeface="Arial" panose="020B0604020202020204" pitchFamily="34" charset="0"/>
              <a:buChar char="•"/>
            </a:pPr>
            <a:r>
              <a:rPr lang="en-US" sz="2400" dirty="0" err="1" smtClean="0">
                <a:ln w="0"/>
                <a:solidFill>
                  <a:srgbClr val="FF0000"/>
                </a:solidFill>
                <a:effectLst>
                  <a:outerShdw blurRad="38100" dist="19050" dir="2700000" algn="tl" rotWithShape="0">
                    <a:schemeClr val="dk1">
                      <a:alpha val="40000"/>
                    </a:schemeClr>
                  </a:outerShdw>
                </a:effectLst>
              </a:rPr>
              <a:t>Berusia</a:t>
            </a:r>
            <a:r>
              <a:rPr lang="en-US" sz="2400" dirty="0" smtClean="0">
                <a:ln w="0"/>
                <a:solidFill>
                  <a:srgbClr val="FF0000"/>
                </a:solidFill>
                <a:effectLst>
                  <a:outerShdw blurRad="38100" dist="19050" dir="2700000" algn="tl" rotWithShape="0">
                    <a:schemeClr val="dk1">
                      <a:alpha val="40000"/>
                    </a:schemeClr>
                  </a:outerShdw>
                </a:effectLst>
              </a:rPr>
              <a:t> </a:t>
            </a:r>
            <a:r>
              <a:rPr lang="en-US" sz="2400" b="0" cap="none" spc="0" dirty="0" smtClean="0">
                <a:ln w="0"/>
                <a:solidFill>
                  <a:schemeClr val="tx1"/>
                </a:solidFill>
                <a:effectLst>
                  <a:outerShdw blurRad="38100" dist="19050" dir="2700000" algn="tl" rotWithShape="0">
                    <a:schemeClr val="dk1">
                      <a:alpha val="40000"/>
                    </a:schemeClr>
                  </a:outerShdw>
                </a:effectLst>
              </a:rPr>
              <a:t>7 </a:t>
            </a:r>
            <a:r>
              <a:rPr lang="en-US" sz="2400" b="0" cap="none" spc="0" dirty="0" err="1" smtClean="0">
                <a:ln w="0"/>
                <a:solidFill>
                  <a:schemeClr val="tx1"/>
                </a:solidFill>
                <a:effectLst>
                  <a:outerShdw blurRad="38100" dist="19050" dir="2700000" algn="tl" rotWithShape="0">
                    <a:schemeClr val="dk1">
                      <a:alpha val="40000"/>
                    </a:schemeClr>
                  </a:outerShdw>
                </a:effectLst>
              </a:rPr>
              <a:t>tahun</a:t>
            </a:r>
            <a:r>
              <a:rPr lang="en-US" sz="2400" b="0" cap="none" spc="0" dirty="0" smtClean="0">
                <a:ln w="0"/>
                <a:solidFill>
                  <a:schemeClr val="tx1"/>
                </a:solidFill>
                <a:effectLst>
                  <a:outerShdw blurRad="38100" dist="19050" dir="2700000" algn="tl" rotWithShape="0">
                    <a:schemeClr val="dk1">
                      <a:alpha val="40000"/>
                    </a:schemeClr>
                  </a:outerShdw>
                </a:effectLst>
              </a:rPr>
              <a:t>; </a:t>
            </a:r>
          </a:p>
          <a:p>
            <a:pPr marL="285750" lvl="0" indent="-285750">
              <a:buFont typeface="Arial" panose="020B0604020202020204" pitchFamily="34" charset="0"/>
              <a:buChar char="•"/>
            </a:pPr>
            <a:r>
              <a:rPr lang="en-US" sz="2400" dirty="0" err="1" smtClean="0">
                <a:ln w="0"/>
                <a:solidFill>
                  <a:schemeClr val="tx1"/>
                </a:solidFill>
                <a:effectLst>
                  <a:outerShdw blurRad="38100" dist="19050" dir="2700000" algn="tl" rotWithShape="0">
                    <a:schemeClr val="dk1">
                      <a:alpha val="40000"/>
                    </a:schemeClr>
                  </a:outerShdw>
                </a:effectLst>
              </a:rPr>
              <a:t>Usia</a:t>
            </a:r>
            <a:r>
              <a:rPr lang="en-US" sz="2400" dirty="0" smtClean="0">
                <a:ln w="0"/>
                <a:solidFill>
                  <a:schemeClr val="tx1"/>
                </a:solidFill>
                <a:effectLst>
                  <a:outerShdw blurRad="38100" dist="19050" dir="2700000" algn="tl" rotWithShape="0">
                    <a:schemeClr val="dk1">
                      <a:alpha val="40000"/>
                    </a:schemeClr>
                  </a:outerShdw>
                </a:effectLst>
              </a:rPr>
              <a:t> </a:t>
            </a:r>
            <a:r>
              <a:rPr lang="en-US" sz="2400" dirty="0" err="1" smtClean="0">
                <a:ln w="0"/>
                <a:solidFill>
                  <a:schemeClr val="tx1"/>
                </a:solidFill>
                <a:effectLst>
                  <a:outerShdw blurRad="38100" dist="19050" dir="2700000" algn="tl" rotWithShape="0">
                    <a:schemeClr val="dk1">
                      <a:alpha val="40000"/>
                    </a:schemeClr>
                  </a:outerShdw>
                </a:effectLst>
              </a:rPr>
              <a:t>lebih</a:t>
            </a:r>
            <a:r>
              <a:rPr lang="en-US" sz="2400" dirty="0" smtClean="0">
                <a:ln w="0"/>
                <a:solidFill>
                  <a:schemeClr val="tx1"/>
                </a:solidFill>
                <a:effectLst>
                  <a:outerShdw blurRad="38100" dist="19050" dir="2700000" algn="tl" rotWithShape="0">
                    <a:schemeClr val="dk1">
                      <a:alpha val="40000"/>
                    </a:schemeClr>
                  </a:outerShdw>
                </a:effectLst>
              </a:rPr>
              <a:t> </a:t>
            </a:r>
            <a:r>
              <a:rPr lang="en-US" sz="2400" dirty="0" err="1" smtClean="0">
                <a:ln w="0"/>
                <a:solidFill>
                  <a:schemeClr val="tx1"/>
                </a:solidFill>
                <a:effectLst>
                  <a:outerShdw blurRad="38100" dist="19050" dir="2700000" algn="tl" rotWithShape="0">
                    <a:schemeClr val="dk1">
                      <a:alpha val="40000"/>
                    </a:schemeClr>
                  </a:outerShdw>
                </a:effectLst>
              </a:rPr>
              <a:t>dari</a:t>
            </a:r>
            <a:r>
              <a:rPr lang="en-US" sz="2400" dirty="0" smtClean="0">
                <a:ln w="0"/>
                <a:solidFill>
                  <a:schemeClr val="tx1"/>
                </a:solidFill>
                <a:effectLst>
                  <a:outerShdw blurRad="38100" dist="19050" dir="2700000" algn="tl" rotWithShape="0">
                    <a:schemeClr val="dk1">
                      <a:alpha val="40000"/>
                    </a:schemeClr>
                  </a:outerShdw>
                </a:effectLst>
              </a:rPr>
              <a:t> 7 </a:t>
            </a:r>
            <a:r>
              <a:rPr lang="en-US" sz="2400" dirty="0" err="1" smtClean="0">
                <a:ln w="0"/>
                <a:solidFill>
                  <a:schemeClr val="tx1"/>
                </a:solidFill>
                <a:effectLst>
                  <a:outerShdw blurRad="38100" dist="19050" dir="2700000" algn="tl" rotWithShape="0">
                    <a:schemeClr val="dk1">
                      <a:alpha val="40000"/>
                    </a:schemeClr>
                  </a:outerShdw>
                </a:effectLst>
              </a:rPr>
              <a:t>tahun</a:t>
            </a:r>
            <a:r>
              <a:rPr lang="en-US" sz="2400" dirty="0" smtClean="0">
                <a:ln w="0"/>
                <a:solidFill>
                  <a:schemeClr val="tx1"/>
                </a:solidFill>
                <a:effectLst>
                  <a:outerShdw blurRad="38100" dist="19050" dir="2700000" algn="tl" rotWithShape="0">
                    <a:schemeClr val="dk1">
                      <a:alpha val="40000"/>
                    </a:schemeClr>
                  </a:outerShdw>
                </a:effectLst>
              </a:rPr>
              <a:t> </a:t>
            </a:r>
            <a:r>
              <a:rPr lang="en-US" sz="2400" dirty="0" err="1" smtClean="0">
                <a:ln w="0"/>
                <a:solidFill>
                  <a:schemeClr val="tx1"/>
                </a:solidFill>
                <a:effectLst>
                  <a:outerShdw blurRad="38100" dist="19050" dir="2700000" algn="tl" rotWithShape="0">
                    <a:schemeClr val="dk1">
                      <a:alpha val="40000"/>
                    </a:schemeClr>
                  </a:outerShdw>
                </a:effectLst>
              </a:rPr>
              <a:t>diprioritaskan</a:t>
            </a:r>
            <a:r>
              <a:rPr lang="en-US" sz="2400" dirty="0" smtClean="0">
                <a:ln w="0"/>
                <a:solidFill>
                  <a:schemeClr val="tx1"/>
                </a:solidFill>
                <a:effectLst>
                  <a:outerShdw blurRad="38100" dist="19050" dir="2700000" algn="tl" rotWithShape="0">
                    <a:schemeClr val="dk1">
                      <a:alpha val="40000"/>
                    </a:schemeClr>
                  </a:outerShdw>
                </a:effectLst>
              </a:rPr>
              <a:t>;</a:t>
            </a:r>
          </a:p>
          <a:p>
            <a:pPr marL="285750" lvl="0" indent="-285750">
              <a:buFont typeface="Arial" panose="020B0604020202020204" pitchFamily="34" charset="0"/>
              <a:buChar char="•"/>
            </a:pPr>
            <a:r>
              <a:rPr lang="id-ID" sz="2400" dirty="0" smtClean="0">
                <a:ln w="0"/>
                <a:solidFill>
                  <a:schemeClr val="tx1"/>
                </a:solidFill>
                <a:effectLst>
                  <a:outerShdw blurRad="38100" dist="19050" dir="2700000" algn="tl" rotWithShape="0">
                    <a:schemeClr val="dk1">
                      <a:alpha val="40000"/>
                    </a:schemeClr>
                  </a:outerShdw>
                </a:effectLst>
              </a:rPr>
              <a:t>Pengecualian </a:t>
            </a:r>
            <a:r>
              <a:rPr lang="id-ID" sz="2400" dirty="0">
                <a:ln w="0"/>
                <a:solidFill>
                  <a:schemeClr val="tx1"/>
                </a:solidFill>
                <a:effectLst>
                  <a:outerShdw blurRad="38100" dist="19050" dir="2700000" algn="tl" rotWithShape="0">
                    <a:schemeClr val="dk1">
                      <a:alpha val="40000"/>
                    </a:schemeClr>
                  </a:outerShdw>
                </a:effectLst>
              </a:rPr>
              <a:t>syarat usia paling rendah 5 (lima) tahun 6 (enam) bulan pada tanggal 1 Juli tahun berjalan diperuntukkan bagi </a:t>
            </a:r>
            <a:r>
              <a:rPr lang="id-ID" sz="2400" dirty="0">
                <a:ln w="0"/>
                <a:solidFill>
                  <a:srgbClr val="7030A0"/>
                </a:solidFill>
                <a:effectLst>
                  <a:outerShdw blurRad="38100" dist="19050" dir="2700000" algn="tl" rotWithShape="0">
                    <a:schemeClr val="dk1">
                      <a:alpha val="40000"/>
                    </a:schemeClr>
                  </a:outerShdw>
                </a:effectLst>
              </a:rPr>
              <a:t>calon </a:t>
            </a:r>
            <a:r>
              <a:rPr lang="id-ID" sz="2400" dirty="0" smtClean="0">
                <a:ln w="0"/>
                <a:solidFill>
                  <a:srgbClr val="7030A0"/>
                </a:solidFill>
                <a:effectLst>
                  <a:outerShdw blurRad="38100" dist="19050" dir="2700000" algn="tl" rotWithShape="0">
                    <a:schemeClr val="dk1">
                      <a:alpha val="40000"/>
                    </a:schemeClr>
                  </a:outerShdw>
                </a:effectLst>
              </a:rPr>
              <a:t>murid </a:t>
            </a:r>
            <a:r>
              <a:rPr lang="id-ID" sz="2400" dirty="0">
                <a:ln w="0"/>
                <a:solidFill>
                  <a:srgbClr val="7030A0"/>
                </a:solidFill>
                <a:effectLst>
                  <a:outerShdw blurRad="38100" dist="19050" dir="2700000" algn="tl" rotWithShape="0">
                    <a:schemeClr val="dk1">
                      <a:alpha val="40000"/>
                    </a:schemeClr>
                  </a:outerShdw>
                </a:effectLst>
              </a:rPr>
              <a:t>yang memiliki kecerdasan dan/atau bakat istimewa</a:t>
            </a:r>
            <a:r>
              <a:rPr lang="id-ID" sz="2400" dirty="0">
                <a:ln w="0"/>
                <a:solidFill>
                  <a:schemeClr val="tx1"/>
                </a:solidFill>
                <a:effectLst>
                  <a:outerShdw blurRad="38100" dist="19050" dir="2700000" algn="tl" rotWithShape="0">
                    <a:schemeClr val="dk1">
                      <a:alpha val="40000"/>
                    </a:schemeClr>
                  </a:outerShdw>
                </a:effectLst>
              </a:rPr>
              <a:t> dan kesiapan Psikis yang </a:t>
            </a:r>
            <a:r>
              <a:rPr lang="id-ID" sz="2400" dirty="0">
                <a:ln w="0"/>
                <a:solidFill>
                  <a:srgbClr val="FF0000"/>
                </a:solidFill>
                <a:effectLst>
                  <a:outerShdw blurRad="38100" dist="19050" dir="2700000" algn="tl" rotWithShape="0">
                    <a:schemeClr val="dk1">
                      <a:alpha val="40000"/>
                    </a:schemeClr>
                  </a:outerShdw>
                </a:effectLst>
              </a:rPr>
              <a:t>dibuktikan</a:t>
            </a:r>
            <a:r>
              <a:rPr lang="id-ID" sz="2400" dirty="0">
                <a:ln w="0"/>
                <a:solidFill>
                  <a:schemeClr val="tx1"/>
                </a:solidFill>
                <a:effectLst>
                  <a:outerShdw blurRad="38100" dist="19050" dir="2700000" algn="tl" rotWithShape="0">
                    <a:schemeClr val="dk1">
                      <a:alpha val="40000"/>
                    </a:schemeClr>
                  </a:outerShdw>
                </a:effectLst>
              </a:rPr>
              <a:t> dengan rekomendasi tertulis dari </a:t>
            </a:r>
            <a:r>
              <a:rPr lang="id-ID" sz="2400" dirty="0">
                <a:ln w="0"/>
                <a:solidFill>
                  <a:srgbClr val="FF0000"/>
                </a:solidFill>
                <a:effectLst>
                  <a:outerShdw blurRad="38100" dist="19050" dir="2700000" algn="tl" rotWithShape="0">
                    <a:schemeClr val="dk1">
                      <a:alpha val="40000"/>
                    </a:schemeClr>
                  </a:outerShdw>
                </a:effectLst>
              </a:rPr>
              <a:t>Psikolog </a:t>
            </a:r>
            <a:r>
              <a:rPr lang="id-ID" sz="2400" dirty="0" smtClean="0">
                <a:ln w="0"/>
                <a:solidFill>
                  <a:srgbClr val="FF0000"/>
                </a:solidFill>
                <a:effectLst>
                  <a:outerShdw blurRad="38100" dist="19050" dir="2700000" algn="tl" rotWithShape="0">
                    <a:schemeClr val="dk1">
                      <a:alpha val="40000"/>
                    </a:schemeClr>
                  </a:outerShdw>
                </a:effectLst>
              </a:rPr>
              <a:t>profesional</a:t>
            </a:r>
            <a:r>
              <a:rPr lang="en-US" sz="2400" dirty="0" smtClean="0">
                <a:ln w="0"/>
                <a:solidFill>
                  <a:schemeClr val="tx1"/>
                </a:solidFill>
                <a:effectLst>
                  <a:outerShdw blurRad="38100" dist="19050" dir="2700000" algn="tl" rotWithShape="0">
                    <a:schemeClr val="dk1">
                      <a:alpha val="40000"/>
                    </a:schemeClr>
                  </a:outerShdw>
                </a:effectLst>
              </a:rPr>
              <a:t>, </a:t>
            </a:r>
            <a:r>
              <a:rPr lang="en-US" sz="2400" b="1" u="sng" dirty="0" smtClean="0">
                <a:ln w="0"/>
                <a:solidFill>
                  <a:srgbClr val="FF0000"/>
                </a:solidFill>
                <a:effectLst>
                  <a:outerShdw blurRad="38100" dist="19050" dir="2700000" algn="tl" rotWithShape="0">
                    <a:schemeClr val="dk1">
                      <a:alpha val="40000"/>
                    </a:schemeClr>
                  </a:outerShdw>
                </a:effectLst>
              </a:rPr>
              <a:t>Jika Psikolog tidak ada</a:t>
            </a:r>
            <a:r>
              <a:rPr lang="en-US" sz="2400" dirty="0" smtClean="0">
                <a:ln w="0"/>
                <a:solidFill>
                  <a:schemeClr val="tx1"/>
                </a:solidFill>
                <a:effectLst>
                  <a:outerShdw blurRad="38100" dist="19050" dir="2700000" algn="tl" rotWithShape="0">
                    <a:schemeClr val="dk1">
                      <a:alpha val="40000"/>
                    </a:schemeClr>
                  </a:outerShdw>
                </a:effectLst>
              </a:rPr>
              <a:t>, maka dilakukan oleh </a:t>
            </a:r>
            <a:r>
              <a:rPr lang="en-US" sz="2400" dirty="0" smtClean="0">
                <a:ln w="0"/>
                <a:solidFill>
                  <a:srgbClr val="0070C0"/>
                </a:solidFill>
                <a:effectLst>
                  <a:outerShdw blurRad="38100" dist="19050" dir="2700000" algn="tl" rotWithShape="0">
                    <a:schemeClr val="dk1">
                      <a:alpha val="40000"/>
                    </a:schemeClr>
                  </a:outerShdw>
                </a:effectLst>
              </a:rPr>
              <a:t>Dewan Guru Sekolah tujuan</a:t>
            </a:r>
            <a:endParaRPr lang="en-US" sz="2400" dirty="0">
              <a:ln w="0"/>
              <a:solidFill>
                <a:srgbClr val="0070C0"/>
              </a:solidFill>
              <a:effectLst>
                <a:outerShdw blurRad="38100" dist="19050" dir="2700000" algn="tl" rotWithShape="0">
                  <a:schemeClr val="dk1">
                    <a:alpha val="40000"/>
                  </a:schemeClr>
                </a:outerShdw>
              </a:effectLst>
            </a:endParaRPr>
          </a:p>
        </p:txBody>
      </p:sp>
      <p:sp>
        <p:nvSpPr>
          <p:cNvPr id="45" name="Rounded Rectangle 44"/>
          <p:cNvSpPr/>
          <p:nvPr/>
        </p:nvSpPr>
        <p:spPr>
          <a:xfrm>
            <a:off x="524420" y="1550277"/>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613819" y="1585735"/>
            <a:ext cx="3530775" cy="369332"/>
          </a:xfrm>
          <a:prstGeom prst="rect">
            <a:avLst/>
          </a:prstGeom>
        </p:spPr>
        <p:txBody>
          <a:bodyPr wrap="none">
            <a:spAutoFit/>
          </a:bodyPr>
          <a:lstStyle/>
          <a:p>
            <a:r>
              <a:rPr lang="en-US" spc="-5" dirty="0" smtClean="0">
                <a:latin typeface="Segoe UI Black" panose="020B0A02040204020203" pitchFamily="34" charset="0"/>
                <a:ea typeface="Segoe UI Black" panose="020B0A02040204020203" pitchFamily="34" charset="0"/>
                <a:cs typeface="Bookman Old Style" panose="02050604050505020204" pitchFamily="18" charset="0"/>
              </a:rPr>
              <a:t>Te</a:t>
            </a:r>
            <a:r>
              <a:rPr lang="id-ID" sz="1800" spc="-5" dirty="0" smtClean="0">
                <a:effectLst/>
                <a:latin typeface="Segoe UI Black" panose="020B0A02040204020203" pitchFamily="34" charset="0"/>
                <a:ea typeface="Segoe UI Black" panose="020B0A02040204020203" pitchFamily="34" charset="0"/>
                <a:cs typeface="Bookman Old Style" panose="02050604050505020204" pitchFamily="18" charset="0"/>
              </a:rPr>
              <a:t>rhitung </a:t>
            </a:r>
            <a:r>
              <a:rPr lang="en-US" sz="1800" spc="-5" dirty="0" smtClean="0">
                <a:effectLst/>
                <a:latin typeface="Segoe UI Black" panose="020B0A02040204020203" pitchFamily="34" charset="0"/>
                <a:ea typeface="Segoe UI Black" panose="020B0A02040204020203" pitchFamily="34" charset="0"/>
                <a:cs typeface="Bookman Old Style" panose="02050604050505020204" pitchFamily="18" charset="0"/>
              </a:rPr>
              <a:t>T</a:t>
            </a:r>
            <a:r>
              <a:rPr lang="id-ID" sz="1800" spc="-5" dirty="0" smtClean="0">
                <a:effectLst/>
                <a:latin typeface="Segoe UI Black" panose="020B0A02040204020203" pitchFamily="34" charset="0"/>
                <a:ea typeface="Segoe UI Black" panose="020B0A02040204020203" pitchFamily="34" charset="0"/>
                <a:cs typeface="Bookman Old Style" panose="02050604050505020204" pitchFamily="18" charset="0"/>
              </a:rPr>
              <a:t>anggal </a:t>
            </a:r>
            <a:r>
              <a:rPr lang="en-US" sz="1800" spc="-5" dirty="0" smtClean="0">
                <a:effectLst/>
                <a:latin typeface="Segoe UI Black" panose="020B0A02040204020203" pitchFamily="34" charset="0"/>
                <a:ea typeface="Segoe UI Black" panose="020B0A02040204020203" pitchFamily="34" charset="0"/>
                <a:cs typeface="Bookman Old Style" panose="02050604050505020204" pitchFamily="18" charset="0"/>
              </a:rPr>
              <a:t>1</a:t>
            </a:r>
            <a:r>
              <a:rPr lang="id-ID" sz="1800" spc="-5" dirty="0" smtClean="0">
                <a:effectLst/>
                <a:latin typeface="Segoe UI Black" panose="020B0A02040204020203" pitchFamily="34" charset="0"/>
                <a:ea typeface="Segoe UI Black" panose="020B0A02040204020203" pitchFamily="34" charset="0"/>
                <a:cs typeface="Bookman Old Style" panose="02050604050505020204" pitchFamily="18" charset="0"/>
              </a:rPr>
              <a:t> Juli 202</a:t>
            </a:r>
            <a:r>
              <a:rPr lang="en-US" spc="-5" dirty="0">
                <a:latin typeface="Segoe UI Black" panose="020B0A02040204020203" pitchFamily="34" charset="0"/>
                <a:ea typeface="Segoe UI Black" panose="020B0A02040204020203" pitchFamily="34" charset="0"/>
                <a:cs typeface="Bookman Old Style" panose="02050604050505020204" pitchFamily="18" charset="0"/>
              </a:rPr>
              <a:t>5</a:t>
            </a:r>
            <a:endParaRPr lang="en-US" dirty="0">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a:t>
            </a:r>
            <a:r>
              <a:rPr lang="en-US" sz="4400" b="1" spc="-290" dirty="0">
                <a:solidFill>
                  <a:srgbClr val="FFFFFF"/>
                </a:solidFill>
                <a:latin typeface="Trebuchet MS"/>
                <a:cs typeface="Trebuchet MS"/>
              </a:rPr>
              <a:t>S</a:t>
            </a:r>
            <a:r>
              <a:rPr lang="en-US" sz="4400" b="1" spc="-290" dirty="0" smtClean="0">
                <a:solidFill>
                  <a:srgbClr val="FFFFFF"/>
                </a:solidFill>
                <a:latin typeface="Trebuchet MS"/>
                <a:cs typeface="Trebuchet MS"/>
              </a:rPr>
              <a:t>PMB SD</a:t>
            </a:r>
            <a:endParaRPr sz="4400" dirty="0">
              <a:latin typeface="Trebuchet MS"/>
              <a:cs typeface="Trebuchet MS"/>
            </a:endParaRPr>
          </a:p>
        </p:txBody>
      </p:sp>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2572611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4" name="object 14"/>
          <p:cNvSpPr txBox="1"/>
          <p:nvPr/>
        </p:nvSpPr>
        <p:spPr>
          <a:xfrm>
            <a:off x="2054948" y="2913767"/>
            <a:ext cx="1972310" cy="1074420"/>
          </a:xfrm>
          <a:prstGeom prst="rect">
            <a:avLst/>
          </a:prstGeom>
        </p:spPr>
        <p:txBody>
          <a:bodyPr vert="horz" wrap="square" lIns="0" tIns="12700" rIns="0" bIns="0" rtlCol="0">
            <a:spAutoFit/>
          </a:bodyPr>
          <a:lstStyle/>
          <a:p>
            <a:pPr marR="50800" algn="ctr">
              <a:lnSpc>
                <a:spcPts val="2155"/>
              </a:lnSpc>
              <a:spcBef>
                <a:spcPts val="100"/>
              </a:spcBef>
            </a:pPr>
            <a:r>
              <a:rPr sz="2000" b="1" spc="-270" dirty="0">
                <a:solidFill>
                  <a:srgbClr val="FFFFFF"/>
                </a:solidFill>
                <a:latin typeface="Arial"/>
                <a:cs typeface="Arial"/>
              </a:rPr>
              <a:t>PRESTASI</a:t>
            </a:r>
            <a:endParaRPr sz="2000">
              <a:latin typeface="Arial"/>
              <a:cs typeface="Arial"/>
            </a:endParaRPr>
          </a:p>
          <a:p>
            <a:pPr algn="ctr">
              <a:lnSpc>
                <a:spcPts val="2155"/>
              </a:lnSpc>
            </a:pPr>
            <a:r>
              <a:rPr sz="2000" spc="-185" dirty="0">
                <a:solidFill>
                  <a:srgbClr val="FFFFFF"/>
                </a:solidFill>
                <a:latin typeface="Arial MT"/>
                <a:cs typeface="Arial MT"/>
              </a:rPr>
              <a:t>(Paling</a:t>
            </a:r>
            <a:r>
              <a:rPr sz="2000" spc="-40" dirty="0">
                <a:solidFill>
                  <a:srgbClr val="FFFFFF"/>
                </a:solidFill>
                <a:latin typeface="Arial MT"/>
                <a:cs typeface="Arial MT"/>
              </a:rPr>
              <a:t> </a:t>
            </a:r>
            <a:r>
              <a:rPr sz="2000" spc="-215" dirty="0">
                <a:solidFill>
                  <a:srgbClr val="FFFFFF"/>
                </a:solidFill>
                <a:latin typeface="Arial MT"/>
                <a:cs typeface="Arial MT"/>
              </a:rPr>
              <a:t>Banyak</a:t>
            </a:r>
            <a:r>
              <a:rPr sz="2000" spc="-30" dirty="0">
                <a:solidFill>
                  <a:srgbClr val="FFFFFF"/>
                </a:solidFill>
                <a:latin typeface="Arial MT"/>
                <a:cs typeface="Arial MT"/>
              </a:rPr>
              <a:t> </a:t>
            </a:r>
            <a:r>
              <a:rPr sz="2000" spc="-145" dirty="0">
                <a:solidFill>
                  <a:srgbClr val="FFFFFF"/>
                </a:solidFill>
                <a:latin typeface="Arial MT"/>
                <a:cs typeface="Arial MT"/>
              </a:rPr>
              <a:t>20%)</a:t>
            </a:r>
            <a:endParaRPr sz="2000">
              <a:latin typeface="Arial MT"/>
              <a:cs typeface="Arial MT"/>
            </a:endParaRPr>
          </a:p>
          <a:p>
            <a:pPr marR="29845" algn="ctr">
              <a:lnSpc>
                <a:spcPct val="100000"/>
              </a:lnSpc>
              <a:spcBef>
                <a:spcPts val="1545"/>
              </a:spcBef>
            </a:pPr>
            <a:r>
              <a:rPr sz="2000" b="1" spc="-270" dirty="0">
                <a:solidFill>
                  <a:srgbClr val="FFFFFF"/>
                </a:solidFill>
                <a:latin typeface="Arial"/>
                <a:cs typeface="Arial"/>
              </a:rPr>
              <a:t>PERPINDAHAN</a:t>
            </a:r>
            <a:endParaRPr sz="2000">
              <a:latin typeface="Arial"/>
              <a:cs typeface="Arial"/>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3" name="Rectangle 42"/>
          <p:cNvSpPr/>
          <p:nvPr/>
        </p:nvSpPr>
        <p:spPr>
          <a:xfrm>
            <a:off x="304801" y="990600"/>
            <a:ext cx="5560742" cy="5262979"/>
          </a:xfrm>
          <a:prstGeom prst="rect">
            <a:avLst/>
          </a:prstGeom>
          <a:noFill/>
        </p:spPr>
        <p:txBody>
          <a:bodyPr wrap="square" lIns="91440" tIns="45720" rIns="91440" bIns="45720">
            <a:spAutoFit/>
          </a:bodyPr>
          <a:lstStyle/>
          <a:p>
            <a:pPr marL="457200" lvl="0" indent="-457200" algn="just">
              <a:buFont typeface="+mj-lt"/>
              <a:buAutoNum type="arabicPeriod"/>
            </a:pPr>
            <a:r>
              <a:rPr lang="id-ID" sz="2400" dirty="0" smtClean="0">
                <a:ln w="0"/>
                <a:solidFill>
                  <a:schemeClr val="tx1"/>
                </a:solidFill>
                <a:effectLst>
                  <a:outerShdw blurRad="38100" dist="19050" dir="2700000" algn="tl" rotWithShape="0">
                    <a:schemeClr val="dk1">
                      <a:alpha val="40000"/>
                    </a:schemeClr>
                  </a:outerShdw>
                </a:effectLst>
              </a:rPr>
              <a:t>Foto </a:t>
            </a:r>
            <a:r>
              <a:rPr lang="id-ID" sz="2400" dirty="0">
                <a:ln w="0"/>
                <a:solidFill>
                  <a:schemeClr val="tx1"/>
                </a:solidFill>
                <a:effectLst>
                  <a:outerShdw blurRad="38100" dist="19050" dir="2700000" algn="tl" rotWithShape="0">
                    <a:schemeClr val="dk1">
                      <a:alpha val="40000"/>
                    </a:schemeClr>
                  </a:outerShdw>
                </a:effectLst>
              </a:rPr>
              <a:t>copy Akta Kelahiran dengan menunjukkan yang asli; </a:t>
            </a:r>
            <a:r>
              <a:rPr lang="id-ID" sz="2400" dirty="0" smtClean="0">
                <a:ln w="0"/>
                <a:solidFill>
                  <a:schemeClr val="tx1"/>
                </a:solidFill>
                <a:effectLst>
                  <a:outerShdw blurRad="38100" dist="19050" dir="2700000" algn="tl" rotWithShape="0">
                    <a:schemeClr val="dk1">
                      <a:alpha val="40000"/>
                    </a:schemeClr>
                  </a:outerShdw>
                </a:effectLst>
              </a:rPr>
              <a:t>atau</a:t>
            </a:r>
            <a:endParaRPr lang="en-US" sz="2400" dirty="0" smtClean="0">
              <a:ln w="0"/>
              <a:solidFill>
                <a:schemeClr val="tx1"/>
              </a:solidFill>
              <a:effectLst>
                <a:outerShdw blurRad="38100" dist="19050" dir="2700000" algn="tl" rotWithShape="0">
                  <a:schemeClr val="dk1">
                    <a:alpha val="40000"/>
                  </a:schemeClr>
                </a:outerShdw>
              </a:effectLst>
            </a:endParaRPr>
          </a:p>
          <a:p>
            <a:pPr marL="457200" lvl="0" indent="-457200" algn="just">
              <a:buFont typeface="+mj-lt"/>
              <a:buAutoNum type="arabicPeriod"/>
            </a:pPr>
            <a:r>
              <a:rPr lang="id-ID" sz="2400" dirty="0" smtClean="0">
                <a:ln w="0"/>
                <a:solidFill>
                  <a:schemeClr val="tx1"/>
                </a:solidFill>
                <a:effectLst>
                  <a:outerShdw blurRad="38100" dist="19050" dir="2700000" algn="tl" rotWithShape="0">
                    <a:schemeClr val="dk1">
                      <a:alpha val="40000"/>
                    </a:schemeClr>
                  </a:outerShdw>
                </a:effectLst>
              </a:rPr>
              <a:t>Surat </a:t>
            </a:r>
            <a:r>
              <a:rPr lang="id-ID" sz="2400" dirty="0">
                <a:ln w="0"/>
                <a:solidFill>
                  <a:schemeClr val="tx1"/>
                </a:solidFill>
                <a:effectLst>
                  <a:outerShdw blurRad="38100" dist="19050" dir="2700000" algn="tl" rotWithShape="0">
                    <a:schemeClr val="dk1">
                      <a:alpha val="40000"/>
                    </a:schemeClr>
                  </a:outerShdw>
                </a:effectLst>
              </a:rPr>
              <a:t>Keterangan lahir yang </a:t>
            </a:r>
            <a:r>
              <a:rPr lang="id-ID" sz="2400" dirty="0" smtClean="0">
                <a:ln w="0"/>
                <a:solidFill>
                  <a:schemeClr val="tx1"/>
                </a:solidFill>
                <a:effectLst>
                  <a:outerShdw blurRad="38100" dist="19050" dir="2700000" algn="tl" rotWithShape="0">
                    <a:schemeClr val="dk1">
                      <a:alpha val="40000"/>
                    </a:schemeClr>
                  </a:outerShdw>
                </a:effectLst>
              </a:rPr>
              <a:t>dikeluarkan</a:t>
            </a:r>
            <a:r>
              <a:rPr lang="en-US" sz="2400" dirty="0" smtClean="0">
                <a:ln w="0"/>
                <a:solidFill>
                  <a:schemeClr val="tx1"/>
                </a:solidFill>
                <a:effectLst>
                  <a:outerShdw blurRad="38100" dist="19050" dir="2700000" algn="tl" rotWithShape="0">
                    <a:schemeClr val="dk1">
                      <a:alpha val="40000"/>
                    </a:schemeClr>
                  </a:outerShdw>
                </a:effectLst>
              </a:rPr>
              <a:t> </a:t>
            </a:r>
            <a:r>
              <a:rPr lang="en-US" sz="2400" dirty="0" err="1" smtClean="0">
                <a:ln w="0"/>
                <a:solidFill>
                  <a:schemeClr val="tx1"/>
                </a:solidFill>
                <a:effectLst>
                  <a:outerShdw blurRad="38100" dist="19050" dir="2700000" algn="tl" rotWithShape="0">
                    <a:schemeClr val="dk1">
                      <a:alpha val="40000"/>
                    </a:schemeClr>
                  </a:outerShdw>
                </a:effectLst>
              </a:rPr>
              <a:t>pihak</a:t>
            </a:r>
            <a:r>
              <a:rPr lang="en-US" sz="2400" dirty="0" smtClean="0">
                <a:ln w="0"/>
                <a:solidFill>
                  <a:schemeClr val="tx1"/>
                </a:solidFill>
                <a:effectLst>
                  <a:outerShdw blurRad="38100" dist="19050" dir="2700000" algn="tl" rotWithShape="0">
                    <a:schemeClr val="dk1">
                      <a:alpha val="40000"/>
                    </a:schemeClr>
                  </a:outerShdw>
                </a:effectLst>
              </a:rPr>
              <a:t> </a:t>
            </a:r>
            <a:r>
              <a:rPr lang="en-US" sz="2400" dirty="0" err="1" smtClean="0">
                <a:ln w="0"/>
                <a:solidFill>
                  <a:schemeClr val="tx1"/>
                </a:solidFill>
                <a:effectLst>
                  <a:outerShdw blurRad="38100" dist="19050" dir="2700000" algn="tl" rotWithShape="0">
                    <a:schemeClr val="dk1">
                      <a:alpha val="40000"/>
                    </a:schemeClr>
                  </a:outerShdw>
                </a:effectLst>
              </a:rPr>
              <a:t>berwenang</a:t>
            </a:r>
            <a:r>
              <a:rPr lang="en-US" sz="2400" dirty="0" smtClean="0">
                <a:ln w="0"/>
                <a:solidFill>
                  <a:schemeClr val="tx1"/>
                </a:solidFill>
                <a:effectLst>
                  <a:outerShdw blurRad="38100" dist="19050" dir="2700000" algn="tl" rotWithShape="0">
                    <a:schemeClr val="dk1">
                      <a:alpha val="40000"/>
                    </a:schemeClr>
                  </a:outerShdw>
                </a:effectLst>
              </a:rPr>
              <a:t> </a:t>
            </a:r>
            <a:r>
              <a:rPr lang="en-US" sz="2400" dirty="0" err="1" smtClean="0">
                <a:ln w="0"/>
                <a:solidFill>
                  <a:schemeClr val="tx1"/>
                </a:solidFill>
                <a:effectLst>
                  <a:outerShdw blurRad="38100" dist="19050" dir="2700000" algn="tl" rotWithShape="0">
                    <a:schemeClr val="dk1">
                      <a:alpha val="40000"/>
                    </a:schemeClr>
                  </a:outerShdw>
                </a:effectLst>
              </a:rPr>
              <a:t>dan</a:t>
            </a:r>
            <a:r>
              <a:rPr lang="en-US" sz="2400" dirty="0" smtClean="0">
                <a:ln w="0"/>
                <a:solidFill>
                  <a:schemeClr val="tx1"/>
                </a:solidFill>
                <a:effectLst>
                  <a:outerShdw blurRad="38100" dist="19050" dir="2700000" algn="tl" rotWithShape="0">
                    <a:schemeClr val="dk1">
                      <a:alpha val="40000"/>
                    </a:schemeClr>
                  </a:outerShdw>
                </a:effectLst>
              </a:rPr>
              <a:t> </a:t>
            </a:r>
            <a:r>
              <a:rPr lang="en-US" sz="2400" dirty="0" err="1" smtClean="0">
                <a:ln w="0"/>
                <a:solidFill>
                  <a:schemeClr val="tx1"/>
                </a:solidFill>
                <a:effectLst>
                  <a:outerShdw blurRad="38100" dist="19050" dir="2700000" algn="tl" rotWithShape="0">
                    <a:schemeClr val="dk1">
                      <a:alpha val="40000"/>
                    </a:schemeClr>
                  </a:outerShdw>
                </a:effectLst>
              </a:rPr>
              <a:t>dilegalisasi</a:t>
            </a:r>
            <a:r>
              <a:rPr lang="id-ID" sz="2400" dirty="0" smtClean="0">
                <a:ln w="0"/>
                <a:solidFill>
                  <a:schemeClr val="tx1"/>
                </a:solidFill>
                <a:effectLst>
                  <a:outerShdw blurRad="38100" dist="19050" dir="2700000" algn="tl" rotWithShape="0">
                    <a:schemeClr val="dk1">
                      <a:alpha val="40000"/>
                    </a:schemeClr>
                  </a:outerShdw>
                </a:effectLst>
              </a:rPr>
              <a:t> </a:t>
            </a:r>
            <a:r>
              <a:rPr lang="id-ID" sz="2400" dirty="0">
                <a:ln w="0"/>
                <a:solidFill>
                  <a:schemeClr val="tx1"/>
                </a:solidFill>
                <a:effectLst>
                  <a:outerShdw blurRad="38100" dist="19050" dir="2700000" algn="tl" rotWithShape="0">
                    <a:schemeClr val="dk1">
                      <a:alpha val="40000"/>
                    </a:schemeClr>
                  </a:outerShdw>
                </a:effectLst>
              </a:rPr>
              <a:t>oleh Lurah</a:t>
            </a:r>
            <a:r>
              <a:rPr lang="id-ID" sz="2400" dirty="0" smtClean="0">
                <a:ln w="0"/>
                <a:solidFill>
                  <a:schemeClr val="tx1"/>
                </a:solidFill>
                <a:effectLst>
                  <a:outerShdw blurRad="38100" dist="19050" dir="2700000" algn="tl" rotWithShape="0">
                    <a:schemeClr val="dk1">
                      <a:alpha val="40000"/>
                    </a:schemeClr>
                  </a:outerShdw>
                </a:effectLst>
              </a:rPr>
              <a:t>/</a:t>
            </a:r>
            <a:r>
              <a:rPr lang="en-US" sz="2400" dirty="0" smtClean="0">
                <a:ln w="0"/>
                <a:solidFill>
                  <a:schemeClr val="tx1"/>
                </a:solidFill>
                <a:effectLst>
                  <a:outerShdw blurRad="38100" dist="19050" dir="2700000" algn="tl" rotWithShape="0">
                    <a:schemeClr val="dk1">
                      <a:alpha val="40000"/>
                    </a:schemeClr>
                  </a:outerShdw>
                </a:effectLst>
              </a:rPr>
              <a:t> </a:t>
            </a:r>
            <a:r>
              <a:rPr lang="id-ID" sz="2400" dirty="0" smtClean="0">
                <a:ln w="0"/>
                <a:solidFill>
                  <a:schemeClr val="tx1"/>
                </a:solidFill>
                <a:effectLst>
                  <a:outerShdw blurRad="38100" dist="19050" dir="2700000" algn="tl" rotWithShape="0">
                    <a:schemeClr val="dk1">
                      <a:alpha val="40000"/>
                    </a:schemeClr>
                  </a:outerShdw>
                </a:effectLst>
              </a:rPr>
              <a:t>Kepala Desa</a:t>
            </a:r>
            <a:r>
              <a:rPr lang="en-US" sz="2400" dirty="0" smtClean="0">
                <a:ln w="0"/>
                <a:solidFill>
                  <a:schemeClr val="tx1"/>
                </a:solidFill>
                <a:effectLst>
                  <a:outerShdw blurRad="38100" dist="19050" dir="2700000" algn="tl" rotWithShape="0">
                    <a:schemeClr val="dk1">
                      <a:alpha val="40000"/>
                    </a:schemeClr>
                  </a:outerShdw>
                </a:effectLst>
              </a:rPr>
              <a:t> </a:t>
            </a:r>
            <a:r>
              <a:rPr lang="en-US" sz="2400" dirty="0" err="1" smtClean="0">
                <a:ln w="0"/>
                <a:solidFill>
                  <a:schemeClr val="tx1"/>
                </a:solidFill>
                <a:effectLst>
                  <a:outerShdw blurRad="38100" dist="19050" dir="2700000" algn="tl" rotWithShape="0">
                    <a:schemeClr val="dk1">
                      <a:alpha val="40000"/>
                    </a:schemeClr>
                  </a:outerShdw>
                </a:effectLst>
              </a:rPr>
              <a:t>atau</a:t>
            </a:r>
            <a:r>
              <a:rPr lang="en-US" sz="2400" dirty="0" smtClean="0">
                <a:ln w="0"/>
                <a:solidFill>
                  <a:schemeClr val="tx1"/>
                </a:solidFill>
                <a:effectLst>
                  <a:outerShdw blurRad="38100" dist="19050" dir="2700000" algn="tl" rotWithShape="0">
                    <a:schemeClr val="dk1">
                      <a:alpha val="40000"/>
                    </a:schemeClr>
                  </a:outerShdw>
                </a:effectLst>
              </a:rPr>
              <a:t> </a:t>
            </a:r>
            <a:r>
              <a:rPr lang="en-US" sz="2400" dirty="0" err="1" smtClean="0">
                <a:ln w="0"/>
                <a:solidFill>
                  <a:schemeClr val="tx1"/>
                </a:solidFill>
                <a:effectLst>
                  <a:outerShdw blurRad="38100" dist="19050" dir="2700000" algn="tl" rotWithShape="0">
                    <a:schemeClr val="dk1">
                      <a:alpha val="40000"/>
                    </a:schemeClr>
                  </a:outerShdw>
                </a:effectLst>
              </a:rPr>
              <a:t>pejabat</a:t>
            </a:r>
            <a:r>
              <a:rPr lang="en-US" sz="2400" dirty="0" smtClean="0">
                <a:ln w="0"/>
                <a:solidFill>
                  <a:schemeClr val="tx1"/>
                </a:solidFill>
                <a:effectLst>
                  <a:outerShdw blurRad="38100" dist="19050" dir="2700000" algn="tl" rotWithShape="0">
                    <a:schemeClr val="dk1">
                      <a:alpha val="40000"/>
                    </a:schemeClr>
                  </a:outerShdw>
                </a:effectLst>
              </a:rPr>
              <a:t> </a:t>
            </a:r>
            <a:r>
              <a:rPr lang="en-US" sz="2400" dirty="0" err="1" smtClean="0">
                <a:ln w="0"/>
                <a:solidFill>
                  <a:schemeClr val="tx1"/>
                </a:solidFill>
                <a:effectLst>
                  <a:outerShdw blurRad="38100" dist="19050" dir="2700000" algn="tl" rotWithShape="0">
                    <a:schemeClr val="dk1">
                      <a:alpha val="40000"/>
                    </a:schemeClr>
                  </a:outerShdw>
                </a:effectLst>
              </a:rPr>
              <a:t>setempat</a:t>
            </a:r>
            <a:r>
              <a:rPr lang="en-US" sz="2400" dirty="0" smtClean="0">
                <a:ln w="0"/>
                <a:solidFill>
                  <a:schemeClr val="tx1"/>
                </a:solidFill>
                <a:effectLst>
                  <a:outerShdw blurRad="38100" dist="19050" dir="2700000" algn="tl" rotWithShape="0">
                    <a:schemeClr val="dk1">
                      <a:alpha val="40000"/>
                    </a:schemeClr>
                  </a:outerShdw>
                </a:effectLst>
              </a:rPr>
              <a:t> lain yang </a:t>
            </a:r>
            <a:r>
              <a:rPr lang="en-US" sz="2400" dirty="0" err="1" smtClean="0">
                <a:ln w="0"/>
                <a:solidFill>
                  <a:schemeClr val="tx1"/>
                </a:solidFill>
                <a:effectLst>
                  <a:outerShdw blurRad="38100" dist="19050" dir="2700000" algn="tl" rotWithShape="0">
                    <a:schemeClr val="dk1">
                      <a:alpha val="40000"/>
                    </a:schemeClr>
                  </a:outerShdw>
                </a:effectLst>
              </a:rPr>
              <a:t>berwenang</a:t>
            </a:r>
            <a:r>
              <a:rPr lang="en-US" sz="2400" dirty="0" smtClean="0">
                <a:ln w="0"/>
                <a:solidFill>
                  <a:schemeClr val="tx1"/>
                </a:solidFill>
                <a:effectLst>
                  <a:outerShdw blurRad="38100" dist="19050" dir="2700000" algn="tl" rotWithShape="0">
                    <a:schemeClr val="dk1">
                      <a:alpha val="40000"/>
                    </a:schemeClr>
                  </a:outerShdw>
                </a:effectLst>
              </a:rPr>
              <a:t> </a:t>
            </a:r>
            <a:r>
              <a:rPr lang="en-US" sz="2400" dirty="0" err="1" smtClean="0">
                <a:ln w="0"/>
                <a:solidFill>
                  <a:schemeClr val="tx1"/>
                </a:solidFill>
                <a:effectLst>
                  <a:outerShdw blurRad="38100" dist="19050" dir="2700000" algn="tl" rotWithShape="0">
                    <a:schemeClr val="dk1">
                      <a:alpha val="40000"/>
                    </a:schemeClr>
                  </a:outerShdw>
                </a:effectLst>
              </a:rPr>
              <a:t>sesuai</a:t>
            </a:r>
            <a:r>
              <a:rPr lang="en-US" sz="2400" dirty="0" smtClean="0">
                <a:ln w="0"/>
                <a:solidFill>
                  <a:schemeClr val="tx1"/>
                </a:solidFill>
                <a:effectLst>
                  <a:outerShdw blurRad="38100" dist="19050" dir="2700000" algn="tl" rotWithShape="0">
                    <a:schemeClr val="dk1">
                      <a:alpha val="40000"/>
                    </a:schemeClr>
                  </a:outerShdw>
                </a:effectLst>
              </a:rPr>
              <a:t> </a:t>
            </a:r>
            <a:r>
              <a:rPr lang="en-US" sz="2400" dirty="0" err="1" smtClean="0">
                <a:ln w="0"/>
                <a:solidFill>
                  <a:schemeClr val="tx1"/>
                </a:solidFill>
                <a:effectLst>
                  <a:outerShdw blurRad="38100" dist="19050" dir="2700000" algn="tl" rotWithShape="0">
                    <a:schemeClr val="dk1">
                      <a:alpha val="40000"/>
                    </a:schemeClr>
                  </a:outerShdw>
                </a:effectLst>
              </a:rPr>
              <a:t>domisili</a:t>
            </a:r>
            <a:r>
              <a:rPr lang="en-US" sz="2400" dirty="0" smtClean="0">
                <a:ln w="0"/>
                <a:solidFill>
                  <a:schemeClr val="tx1"/>
                </a:solidFill>
                <a:effectLst>
                  <a:outerShdw blurRad="38100" dist="19050" dir="2700000" algn="tl" rotWithShape="0">
                    <a:schemeClr val="dk1">
                      <a:alpha val="40000"/>
                    </a:schemeClr>
                  </a:outerShdw>
                </a:effectLst>
              </a:rPr>
              <a:t> </a:t>
            </a:r>
            <a:r>
              <a:rPr lang="en-US" sz="2400" dirty="0" err="1" smtClean="0">
                <a:ln w="0"/>
                <a:solidFill>
                  <a:schemeClr val="tx1"/>
                </a:solidFill>
                <a:effectLst>
                  <a:outerShdw blurRad="38100" dist="19050" dir="2700000" algn="tl" rotWithShape="0">
                    <a:schemeClr val="dk1">
                      <a:alpha val="40000"/>
                    </a:schemeClr>
                  </a:outerShdw>
                </a:effectLst>
              </a:rPr>
              <a:t>calon</a:t>
            </a:r>
            <a:r>
              <a:rPr lang="en-US" sz="2400" dirty="0" smtClean="0">
                <a:ln w="0"/>
                <a:solidFill>
                  <a:schemeClr val="tx1"/>
                </a:solidFill>
                <a:effectLst>
                  <a:outerShdw blurRad="38100" dist="19050" dir="2700000" algn="tl" rotWithShape="0">
                    <a:schemeClr val="dk1">
                      <a:alpha val="40000"/>
                    </a:schemeClr>
                  </a:outerShdw>
                </a:effectLst>
              </a:rPr>
              <a:t> murid</a:t>
            </a:r>
            <a:r>
              <a:rPr lang="id-ID" sz="2400" dirty="0" smtClean="0">
                <a:ln w="0"/>
                <a:solidFill>
                  <a:schemeClr val="tx1"/>
                </a:solidFill>
                <a:effectLst>
                  <a:outerShdw blurRad="38100" dist="19050" dir="2700000" algn="tl" rotWithShape="0">
                    <a:schemeClr val="dk1">
                      <a:alpha val="40000"/>
                    </a:schemeClr>
                  </a:outerShdw>
                </a:effectLst>
              </a:rPr>
              <a:t>;</a:t>
            </a:r>
            <a:endParaRPr lang="en-US" sz="2400" dirty="0" smtClean="0">
              <a:ln w="0"/>
              <a:solidFill>
                <a:schemeClr val="tx1"/>
              </a:solidFill>
              <a:effectLst>
                <a:outerShdw blurRad="38100" dist="19050" dir="2700000" algn="tl" rotWithShape="0">
                  <a:schemeClr val="dk1">
                    <a:alpha val="40000"/>
                  </a:schemeClr>
                </a:outerShdw>
              </a:effectLst>
            </a:endParaRPr>
          </a:p>
          <a:p>
            <a:pPr marL="457200" lvl="0" indent="-457200" algn="just">
              <a:buFont typeface="+mj-lt"/>
              <a:buAutoNum type="arabicPeriod"/>
            </a:pPr>
            <a:r>
              <a:rPr lang="id-ID" sz="2400" dirty="0" smtClean="0">
                <a:ln w="0"/>
                <a:solidFill>
                  <a:schemeClr val="tx1"/>
                </a:solidFill>
                <a:effectLst>
                  <a:outerShdw blurRad="38100" dist="19050" dir="2700000" algn="tl" rotWithShape="0">
                    <a:schemeClr val="dk1">
                      <a:alpha val="40000"/>
                    </a:schemeClr>
                  </a:outerShdw>
                </a:effectLst>
              </a:rPr>
              <a:t>Foto </a:t>
            </a:r>
            <a:r>
              <a:rPr lang="id-ID" sz="2400" dirty="0">
                <a:ln w="0"/>
                <a:solidFill>
                  <a:schemeClr val="tx1"/>
                </a:solidFill>
                <a:effectLst>
                  <a:outerShdw blurRad="38100" dist="19050" dir="2700000" algn="tl" rotWithShape="0">
                    <a:schemeClr val="dk1">
                      <a:alpha val="40000"/>
                    </a:schemeClr>
                  </a:outerShdw>
                </a:effectLst>
              </a:rPr>
              <a:t>cop</a:t>
            </a:r>
            <a:r>
              <a:rPr lang="en-US" sz="2400" dirty="0">
                <a:ln w="0"/>
                <a:solidFill>
                  <a:schemeClr val="tx1"/>
                </a:solidFill>
                <a:effectLst>
                  <a:outerShdw blurRad="38100" dist="19050" dir="2700000" algn="tl" rotWithShape="0">
                    <a:schemeClr val="dk1">
                      <a:alpha val="40000"/>
                    </a:schemeClr>
                  </a:outerShdw>
                </a:effectLst>
              </a:rPr>
              <a:t>y</a:t>
            </a:r>
            <a:r>
              <a:rPr lang="id-ID" sz="2400" dirty="0">
                <a:ln w="0"/>
                <a:solidFill>
                  <a:schemeClr val="tx1"/>
                </a:solidFill>
                <a:effectLst>
                  <a:outerShdw blurRad="38100" dist="19050" dir="2700000" algn="tl" rotWithShape="0">
                    <a:schemeClr val="dk1">
                      <a:alpha val="40000"/>
                    </a:schemeClr>
                  </a:outerShdw>
                </a:effectLst>
              </a:rPr>
              <a:t> Kartu Keluarga dengan menunjukkan aslinya yang diterbitkan  paling  lambat  1  (satu)  tahun  sebelum  </a:t>
            </a:r>
            <a:r>
              <a:rPr lang="id-ID" sz="2400" dirty="0" smtClean="0">
                <a:ln w="0"/>
                <a:solidFill>
                  <a:schemeClr val="tx1"/>
                </a:solidFill>
                <a:effectLst>
                  <a:outerShdw blurRad="38100" dist="19050" dir="2700000" algn="tl" rotWithShape="0">
                    <a:schemeClr val="dk1">
                      <a:alpha val="40000"/>
                    </a:schemeClr>
                  </a:outerShdw>
                </a:effectLst>
              </a:rPr>
              <a:t>pendaftaran</a:t>
            </a:r>
            <a:r>
              <a:rPr lang="en-US" sz="2400" dirty="0" smtClean="0">
                <a:ln w="0"/>
                <a:solidFill>
                  <a:schemeClr val="tx1"/>
                </a:solidFill>
                <a:effectLst>
                  <a:outerShdw blurRad="38100" dist="19050" dir="2700000" algn="tl" rotWithShape="0">
                    <a:schemeClr val="dk1">
                      <a:alpha val="40000"/>
                    </a:schemeClr>
                  </a:outerShdw>
                </a:effectLst>
              </a:rPr>
              <a:t>; (</a:t>
            </a:r>
            <a:r>
              <a:rPr lang="en-US" sz="2400" i="1" dirty="0" smtClean="0">
                <a:ln w="0"/>
                <a:solidFill>
                  <a:srgbClr val="FF0000"/>
                </a:solidFill>
                <a:effectLst>
                  <a:outerShdw blurRad="38100" dist="19050" dir="2700000" algn="tl" rotWithShape="0">
                    <a:schemeClr val="dk1">
                      <a:alpha val="40000"/>
                    </a:schemeClr>
                  </a:outerShdw>
                </a:effectLst>
              </a:rPr>
              <a:t>rincian lihat penjelasan di slide khusus Kartu Keluarga</a:t>
            </a:r>
            <a:r>
              <a:rPr lang="en-US" sz="2400" dirty="0" smtClean="0">
                <a:ln w="0"/>
                <a:solidFill>
                  <a:schemeClr val="tx1"/>
                </a:solidFill>
                <a:effectLst>
                  <a:outerShdw blurRad="38100" dist="19050" dir="2700000" algn="tl" rotWithShape="0">
                    <a:schemeClr val="dk1">
                      <a:alpha val="40000"/>
                    </a:schemeClr>
                  </a:outerShdw>
                </a:effectLst>
              </a:rPr>
              <a:t>)</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45" name="Rounded Rectangle 44"/>
          <p:cNvSpPr/>
          <p:nvPr/>
        </p:nvSpPr>
        <p:spPr>
          <a:xfrm>
            <a:off x="625411" y="258564"/>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pc="-5" dirty="0" smtClean="0">
                <a:solidFill>
                  <a:schemeClr val="tx1"/>
                </a:solidFill>
                <a:latin typeface="Segoe UI Black" panose="020B0A02040204020203" pitchFamily="34" charset="0"/>
                <a:ea typeface="Segoe UI Black" panose="020B0A02040204020203" pitchFamily="34" charset="0"/>
              </a:rPr>
              <a:t>SYARAT PENDAFTARAN</a:t>
            </a:r>
            <a:endParaRPr lang="en-US" dirty="0">
              <a:solidFill>
                <a:schemeClr val="tx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a:t>
            </a:r>
            <a:r>
              <a:rPr lang="en-US" sz="4400" b="1" spc="-290" dirty="0">
                <a:solidFill>
                  <a:srgbClr val="FFFFFF"/>
                </a:solidFill>
                <a:latin typeface="Trebuchet MS"/>
                <a:cs typeface="Trebuchet MS"/>
              </a:rPr>
              <a:t>S</a:t>
            </a:r>
            <a:r>
              <a:rPr lang="en-US" sz="4400" b="1" spc="-290" dirty="0" smtClean="0">
                <a:solidFill>
                  <a:srgbClr val="FFFFFF"/>
                </a:solidFill>
                <a:latin typeface="Trebuchet MS"/>
                <a:cs typeface="Trebuchet MS"/>
              </a:rPr>
              <a:t>PMB SD</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ectangle 18"/>
          <p:cNvSpPr/>
          <p:nvPr/>
        </p:nvSpPr>
        <p:spPr>
          <a:xfrm>
            <a:off x="6602303" y="1841930"/>
            <a:ext cx="5177523" cy="400110"/>
          </a:xfrm>
          <a:prstGeom prst="rect">
            <a:avLst/>
          </a:prstGeom>
          <a:noFill/>
        </p:spPr>
        <p:txBody>
          <a:bodyPr wrap="square" lIns="91440" tIns="45720" rIns="91440" bIns="45720">
            <a:spAutoFit/>
          </a:bodyPr>
          <a:lstStyle/>
          <a:p>
            <a:pPr marL="342900" lvl="0" indent="-342900" algn="just">
              <a:buFont typeface="+mj-lt"/>
              <a:buAutoNum type="alphaLcPeriod"/>
            </a:pPr>
            <a:endParaRPr lang="en-US" sz="2000" dirty="0"/>
          </a:p>
        </p:txBody>
      </p:sp>
      <p:sp>
        <p:nvSpPr>
          <p:cNvPr id="3" name="Rectangle 2"/>
          <p:cNvSpPr/>
          <p:nvPr/>
        </p:nvSpPr>
        <p:spPr>
          <a:xfrm>
            <a:off x="6326431" y="990600"/>
            <a:ext cx="5487110" cy="4728217"/>
          </a:xfrm>
          <a:prstGeom prst="rect">
            <a:avLst/>
          </a:prstGeom>
        </p:spPr>
        <p:txBody>
          <a:bodyPr wrap="square">
            <a:spAutoFit/>
          </a:bodyPr>
          <a:lstStyle/>
          <a:p>
            <a:pPr marL="457200" marR="3810" indent="-457200" algn="just">
              <a:lnSpc>
                <a:spcPct val="115000"/>
              </a:lnSpc>
              <a:spcAft>
                <a:spcPts val="0"/>
              </a:spcAft>
              <a:buFont typeface="+mj-lt"/>
              <a:buAutoNum type="arabicPeriod" startAt="4"/>
            </a:pPr>
            <a:r>
              <a:rPr lang="id-ID" sz="2400" dirty="0">
                <a:ln w="0"/>
                <a:solidFill>
                  <a:schemeClr val="tx1"/>
                </a:solidFill>
                <a:effectLst>
                  <a:outerShdw blurRad="38100" dist="19050" dir="2700000" algn="tl" rotWithShape="0">
                    <a:schemeClr val="dk1">
                      <a:alpha val="40000"/>
                    </a:schemeClr>
                  </a:outerShdw>
                </a:effectLst>
              </a:rPr>
              <a:t>Atau  Surat  Keterangan  Domisili  apabila  Kartu  Keluarga  tidak memiliki  karena  keadaan  tertentu     (bencana  alam  dan/atau bencana sosial) yang diterbitkan paling lambat 1 (satu) tahun sebelum dikeluarkannya surat keterangan domisili;</a:t>
            </a:r>
            <a:endParaRPr lang="en-US" sz="2400" dirty="0">
              <a:ln w="0"/>
              <a:solidFill>
                <a:schemeClr val="tx1"/>
              </a:solidFill>
              <a:effectLst>
                <a:outerShdw blurRad="38100" dist="19050" dir="2700000" algn="tl" rotWithShape="0">
                  <a:schemeClr val="dk1">
                    <a:alpha val="40000"/>
                  </a:schemeClr>
                </a:outerShdw>
              </a:effectLst>
            </a:endParaRPr>
          </a:p>
          <a:p>
            <a:pPr marL="457200" marR="3810" indent="-457200" algn="just">
              <a:lnSpc>
                <a:spcPct val="115000"/>
              </a:lnSpc>
              <a:spcAft>
                <a:spcPts val="0"/>
              </a:spcAft>
              <a:buFont typeface="+mj-lt"/>
              <a:buAutoNum type="arabicPeriod" startAt="4"/>
            </a:pPr>
            <a:r>
              <a:rPr lang="id-ID" sz="2400" dirty="0">
                <a:ln w="0"/>
                <a:solidFill>
                  <a:schemeClr val="tx1"/>
                </a:solidFill>
                <a:effectLst>
                  <a:outerShdw blurRad="38100" dist="19050" dir="2700000" algn="tl" rotWithShape="0">
                    <a:schemeClr val="dk1">
                      <a:alpha val="40000"/>
                    </a:schemeClr>
                  </a:outerShdw>
                </a:effectLst>
              </a:rPr>
              <a:t>Pasfoto ukuran 3 X 4 cm, sebanyak 2 lembar (hitam-putih atau berwarna);</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304916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4" name="object 14"/>
          <p:cNvSpPr txBox="1"/>
          <p:nvPr/>
        </p:nvSpPr>
        <p:spPr>
          <a:xfrm>
            <a:off x="2054948" y="2913767"/>
            <a:ext cx="1972310" cy="1074420"/>
          </a:xfrm>
          <a:prstGeom prst="rect">
            <a:avLst/>
          </a:prstGeom>
        </p:spPr>
        <p:txBody>
          <a:bodyPr vert="horz" wrap="square" lIns="0" tIns="12700" rIns="0" bIns="0" rtlCol="0">
            <a:spAutoFit/>
          </a:bodyPr>
          <a:lstStyle/>
          <a:p>
            <a:pPr marR="50800" algn="ctr">
              <a:lnSpc>
                <a:spcPts val="2155"/>
              </a:lnSpc>
              <a:spcBef>
                <a:spcPts val="100"/>
              </a:spcBef>
            </a:pPr>
            <a:r>
              <a:rPr sz="2000" b="1" spc="-270" dirty="0">
                <a:solidFill>
                  <a:srgbClr val="FFFFFF"/>
                </a:solidFill>
                <a:latin typeface="Arial"/>
                <a:cs typeface="Arial"/>
              </a:rPr>
              <a:t>PRESTASI</a:t>
            </a:r>
            <a:endParaRPr sz="2000">
              <a:latin typeface="Arial"/>
              <a:cs typeface="Arial"/>
            </a:endParaRPr>
          </a:p>
          <a:p>
            <a:pPr algn="ctr">
              <a:lnSpc>
                <a:spcPts val="2155"/>
              </a:lnSpc>
            </a:pPr>
            <a:r>
              <a:rPr sz="2000" spc="-185" dirty="0">
                <a:solidFill>
                  <a:srgbClr val="FFFFFF"/>
                </a:solidFill>
                <a:latin typeface="Arial MT"/>
                <a:cs typeface="Arial MT"/>
              </a:rPr>
              <a:t>(Paling</a:t>
            </a:r>
            <a:r>
              <a:rPr sz="2000" spc="-40" dirty="0">
                <a:solidFill>
                  <a:srgbClr val="FFFFFF"/>
                </a:solidFill>
                <a:latin typeface="Arial MT"/>
                <a:cs typeface="Arial MT"/>
              </a:rPr>
              <a:t> </a:t>
            </a:r>
            <a:r>
              <a:rPr sz="2000" spc="-215" dirty="0">
                <a:solidFill>
                  <a:srgbClr val="FFFFFF"/>
                </a:solidFill>
                <a:latin typeface="Arial MT"/>
                <a:cs typeface="Arial MT"/>
              </a:rPr>
              <a:t>Banyak</a:t>
            </a:r>
            <a:r>
              <a:rPr sz="2000" spc="-30" dirty="0">
                <a:solidFill>
                  <a:srgbClr val="FFFFFF"/>
                </a:solidFill>
                <a:latin typeface="Arial MT"/>
                <a:cs typeface="Arial MT"/>
              </a:rPr>
              <a:t> </a:t>
            </a:r>
            <a:r>
              <a:rPr sz="2000" spc="-145" dirty="0">
                <a:solidFill>
                  <a:srgbClr val="FFFFFF"/>
                </a:solidFill>
                <a:latin typeface="Arial MT"/>
                <a:cs typeface="Arial MT"/>
              </a:rPr>
              <a:t>20%)</a:t>
            </a:r>
            <a:endParaRPr sz="2000">
              <a:latin typeface="Arial MT"/>
              <a:cs typeface="Arial MT"/>
            </a:endParaRPr>
          </a:p>
          <a:p>
            <a:pPr marR="29845" algn="ctr">
              <a:lnSpc>
                <a:spcPct val="100000"/>
              </a:lnSpc>
              <a:spcBef>
                <a:spcPts val="1545"/>
              </a:spcBef>
            </a:pPr>
            <a:r>
              <a:rPr sz="2000" b="1" spc="-270" dirty="0">
                <a:solidFill>
                  <a:srgbClr val="FFFFFF"/>
                </a:solidFill>
                <a:latin typeface="Arial"/>
                <a:cs typeface="Arial"/>
              </a:rPr>
              <a:t>PERPINDAHAN</a:t>
            </a:r>
            <a:endParaRPr sz="2000">
              <a:latin typeface="Arial"/>
              <a:cs typeface="Arial"/>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25411" y="258564"/>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pc="-5" dirty="0" smtClean="0">
                <a:solidFill>
                  <a:schemeClr val="tx1"/>
                </a:solidFill>
                <a:latin typeface="Segoe UI Black" panose="020B0A02040204020203" pitchFamily="34" charset="0"/>
                <a:ea typeface="Segoe UI Black" panose="020B0A02040204020203" pitchFamily="34" charset="0"/>
              </a:rPr>
              <a:t>SYARAT PENDAFTARAN</a:t>
            </a:r>
            <a:endParaRPr lang="en-US" dirty="0">
              <a:solidFill>
                <a:schemeClr val="tx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a:t>
            </a:r>
            <a:r>
              <a:rPr lang="en-US" sz="4400" b="1" spc="-290" dirty="0">
                <a:solidFill>
                  <a:srgbClr val="FFFFFF"/>
                </a:solidFill>
                <a:latin typeface="Trebuchet MS"/>
                <a:cs typeface="Trebuchet MS"/>
              </a:rPr>
              <a:t>S</a:t>
            </a:r>
            <a:r>
              <a:rPr lang="en-US" sz="4400" b="1" spc="-290" dirty="0" smtClean="0">
                <a:solidFill>
                  <a:srgbClr val="FFFFFF"/>
                </a:solidFill>
                <a:latin typeface="Trebuchet MS"/>
                <a:cs typeface="Trebuchet MS"/>
              </a:rPr>
              <a:t>PMB SD</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ectangle 18"/>
          <p:cNvSpPr/>
          <p:nvPr/>
        </p:nvSpPr>
        <p:spPr>
          <a:xfrm>
            <a:off x="6602303" y="1841930"/>
            <a:ext cx="5177523" cy="400110"/>
          </a:xfrm>
          <a:prstGeom prst="rect">
            <a:avLst/>
          </a:prstGeom>
          <a:noFill/>
        </p:spPr>
        <p:txBody>
          <a:bodyPr wrap="square" lIns="91440" tIns="45720" rIns="91440" bIns="45720">
            <a:spAutoFit/>
          </a:bodyPr>
          <a:lstStyle/>
          <a:p>
            <a:pPr marL="342900" lvl="0" indent="-342900" algn="just">
              <a:buFont typeface="+mj-lt"/>
              <a:buAutoNum type="alphaLcPeriod"/>
            </a:pPr>
            <a:endParaRPr lang="en-US" sz="2000" dirty="0"/>
          </a:p>
        </p:txBody>
      </p:sp>
      <p:sp>
        <p:nvSpPr>
          <p:cNvPr id="4" name="Rectangle 3"/>
          <p:cNvSpPr/>
          <p:nvPr/>
        </p:nvSpPr>
        <p:spPr>
          <a:xfrm>
            <a:off x="152400" y="762000"/>
            <a:ext cx="5911849" cy="5047536"/>
          </a:xfrm>
          <a:prstGeom prst="rect">
            <a:avLst/>
          </a:prstGeom>
        </p:spPr>
        <p:txBody>
          <a:bodyPr wrap="square">
            <a:spAutoFit/>
          </a:bodyPr>
          <a:lstStyle/>
          <a:p>
            <a:pPr marL="457200" marR="3810" indent="-457200" algn="just">
              <a:lnSpc>
                <a:spcPct val="115000"/>
              </a:lnSpc>
              <a:spcAft>
                <a:spcPts val="0"/>
              </a:spcAft>
              <a:buFont typeface="+mj-lt"/>
              <a:buAutoNum type="arabicPeriod" startAt="6"/>
            </a:pPr>
            <a:r>
              <a:rPr lang="en-US" sz="2000" dirty="0" err="1" smtClean="0">
                <a:ln w="0"/>
                <a:solidFill>
                  <a:srgbClr val="FF0000"/>
                </a:solidFill>
                <a:effectLst>
                  <a:outerShdw blurRad="38100" dist="19050" dir="2700000" algn="tl" rotWithShape="0">
                    <a:schemeClr val="dk1">
                      <a:alpha val="40000"/>
                    </a:schemeClr>
                  </a:outerShdw>
                </a:effectLst>
              </a:rPr>
              <a:t>Pendaftar</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Jalur</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Domisili</a:t>
            </a:r>
            <a:r>
              <a:rPr lang="en-US" sz="2000" dirty="0" smtClean="0">
                <a:ln w="0"/>
                <a:solidFill>
                  <a:srgbClr val="FF0000"/>
                </a:solidFill>
                <a:effectLst>
                  <a:outerShdw blurRad="38100" dist="19050" dir="2700000" algn="tl" rotWithShape="0">
                    <a:schemeClr val="dk1">
                      <a:alpha val="40000"/>
                    </a:schemeClr>
                  </a:outerShdw>
                </a:effectLst>
              </a:rPr>
              <a:t>:</a:t>
            </a:r>
            <a:r>
              <a:rPr lang="id-ID" sz="2000" dirty="0" smtClean="0">
                <a:ln w="0"/>
                <a:solidFill>
                  <a:srgbClr val="FF0000"/>
                </a:solidFill>
                <a:effectLst>
                  <a:outerShdw blurRad="38100" dist="19050" dir="2700000" algn="tl" rotWithShape="0">
                    <a:schemeClr val="dk1">
                      <a:alpha val="40000"/>
                    </a:schemeClr>
                  </a:outerShdw>
                </a:effectLst>
              </a:rPr>
              <a:t> </a:t>
            </a:r>
            <a:endParaRPr lang="en-US" sz="2000" dirty="0" smtClean="0">
              <a:ln w="0"/>
              <a:solidFill>
                <a:srgbClr val="FF0000"/>
              </a:solidFill>
              <a:effectLst>
                <a:outerShdw blurRad="38100" dist="19050" dir="2700000" algn="tl" rotWithShape="0">
                  <a:schemeClr val="dk1">
                    <a:alpha val="40000"/>
                  </a:schemeClr>
                </a:outerShdw>
              </a:effectLst>
            </a:endParaRPr>
          </a:p>
          <a:p>
            <a:pPr marR="3810" algn="just">
              <a:lnSpc>
                <a:spcPct val="115000"/>
              </a:lnSpc>
              <a:spcAft>
                <a:spcPts val="0"/>
              </a:spcAft>
            </a:pPr>
            <a:r>
              <a:rPr lang="en-US" sz="2000" dirty="0">
                <a:ln w="0"/>
                <a:solidFill>
                  <a:srgbClr val="FF0000"/>
                </a:solidFill>
                <a:effectLst>
                  <a:outerShdw blurRad="38100" dist="19050" dir="2700000" algn="tl" rotWithShape="0">
                    <a:schemeClr val="dk1">
                      <a:alpha val="40000"/>
                    </a:schemeClr>
                  </a:outerShdw>
                </a:effectLst>
              </a:rPr>
              <a:t> </a:t>
            </a:r>
            <a:r>
              <a:rPr lang="en-US" sz="2000" dirty="0" smtClean="0">
                <a:ln w="0"/>
                <a:solidFill>
                  <a:srgbClr val="FF0000"/>
                </a:solidFill>
                <a:effectLst>
                  <a:outerShdw blurRad="38100" dist="19050" dir="2700000" algn="tl" rotWithShape="0">
                    <a:schemeClr val="dk1">
                      <a:alpha val="40000"/>
                    </a:schemeClr>
                  </a:outerShdw>
                </a:effectLst>
              </a:rPr>
              <a:t>    a. </a:t>
            </a:r>
            <a:r>
              <a:rPr lang="en-US" sz="2000" dirty="0" err="1" smtClean="0">
                <a:ln w="0"/>
                <a:solidFill>
                  <a:srgbClr val="FF0000"/>
                </a:solidFill>
                <a:effectLst>
                  <a:outerShdw blurRad="38100" dist="19050" dir="2700000" algn="tl" rotWithShape="0">
                    <a:schemeClr val="dk1">
                      <a:alpha val="40000"/>
                    </a:schemeClr>
                  </a:outerShdw>
                </a:effectLst>
              </a:rPr>
              <a:t>Domisili</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berdasar</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alamat</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pada</a:t>
            </a:r>
            <a:r>
              <a:rPr lang="en-US" sz="2000" dirty="0" smtClean="0">
                <a:ln w="0"/>
                <a:solidFill>
                  <a:srgbClr val="FF0000"/>
                </a:solidFill>
                <a:effectLst>
                  <a:outerShdw blurRad="38100" dist="19050" dir="2700000" algn="tl" rotWithShape="0">
                    <a:schemeClr val="dk1">
                      <a:alpha val="40000"/>
                    </a:schemeClr>
                  </a:outerShdw>
                </a:effectLst>
              </a:rPr>
              <a:t> KK;</a:t>
            </a:r>
          </a:p>
          <a:p>
            <a:pPr marR="3810" algn="just">
              <a:lnSpc>
                <a:spcPct val="115000"/>
              </a:lnSpc>
              <a:spcAft>
                <a:spcPts val="0"/>
              </a:spcAft>
            </a:pPr>
            <a:r>
              <a:rPr lang="en-US" sz="2000" dirty="0">
                <a:ln w="0"/>
                <a:solidFill>
                  <a:srgbClr val="FF0000"/>
                </a:solidFill>
                <a:effectLst>
                  <a:outerShdw blurRad="38100" dist="19050" dir="2700000" algn="tl" rotWithShape="0">
                    <a:schemeClr val="dk1">
                      <a:alpha val="40000"/>
                    </a:schemeClr>
                  </a:outerShdw>
                </a:effectLst>
              </a:rPr>
              <a:t> </a:t>
            </a:r>
            <a:r>
              <a:rPr lang="en-US" sz="2000" dirty="0" smtClean="0">
                <a:ln w="0"/>
                <a:solidFill>
                  <a:srgbClr val="FF0000"/>
                </a:solidFill>
                <a:effectLst>
                  <a:outerShdw blurRad="38100" dist="19050" dir="2700000" algn="tl" rotWithShape="0">
                    <a:schemeClr val="dk1">
                      <a:alpha val="40000"/>
                    </a:schemeClr>
                  </a:outerShdw>
                </a:effectLst>
              </a:rPr>
              <a:t>    b. </a:t>
            </a:r>
            <a:r>
              <a:rPr lang="en-US" sz="2000" dirty="0" err="1" smtClean="0">
                <a:ln w="0"/>
                <a:solidFill>
                  <a:srgbClr val="FF0000"/>
                </a:solidFill>
                <a:effectLst>
                  <a:outerShdw blurRad="38100" dist="19050" dir="2700000" algn="tl" rotWithShape="0">
                    <a:schemeClr val="dk1">
                      <a:alpha val="40000"/>
                    </a:schemeClr>
                  </a:outerShdw>
                </a:effectLst>
              </a:rPr>
              <a:t>Verifikasi</a:t>
            </a:r>
            <a:r>
              <a:rPr lang="en-US" sz="2000" dirty="0" smtClean="0">
                <a:ln w="0"/>
                <a:solidFill>
                  <a:srgbClr val="FF0000"/>
                </a:solidFill>
                <a:effectLst>
                  <a:outerShdw blurRad="38100" dist="19050" dir="2700000" algn="tl" rotWithShape="0">
                    <a:schemeClr val="dk1">
                      <a:alpha val="40000"/>
                    </a:schemeClr>
                  </a:outerShdw>
                </a:effectLst>
              </a:rPr>
              <a:t> data KK, </a:t>
            </a:r>
            <a:r>
              <a:rPr lang="en-US" sz="2000" dirty="0" err="1" smtClean="0">
                <a:ln w="0"/>
                <a:solidFill>
                  <a:srgbClr val="FF0000"/>
                </a:solidFill>
                <a:effectLst>
                  <a:outerShdw blurRad="38100" dist="19050" dir="2700000" algn="tl" rotWithShape="0">
                    <a:schemeClr val="dk1">
                      <a:alpha val="40000"/>
                    </a:schemeClr>
                  </a:outerShdw>
                </a:effectLst>
              </a:rPr>
              <a:t>berkoordinasi</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a:ln w="0"/>
                <a:solidFill>
                  <a:srgbClr val="FF0000"/>
                </a:solidFill>
                <a:effectLst>
                  <a:outerShdw blurRad="38100" dist="19050" dir="2700000" algn="tl" rotWithShape="0">
                    <a:schemeClr val="dk1">
                      <a:alpha val="40000"/>
                    </a:schemeClr>
                  </a:outerShdw>
                </a:effectLst>
              </a:rPr>
              <a:t> </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dengan</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Disdukcapil</a:t>
            </a:r>
            <a:r>
              <a:rPr lang="en-US" sz="2000" dirty="0" smtClean="0">
                <a:ln w="0"/>
                <a:solidFill>
                  <a:srgbClr val="FF0000"/>
                </a:solidFill>
                <a:effectLst>
                  <a:outerShdw blurRad="38100" dist="19050" dir="2700000" algn="tl" rotWithShape="0">
                    <a:schemeClr val="dk1">
                      <a:alpha val="40000"/>
                    </a:schemeClr>
                  </a:outerShdw>
                </a:effectLst>
              </a:rPr>
              <a:t>;</a:t>
            </a:r>
          </a:p>
          <a:p>
            <a:pPr marR="3810" algn="just">
              <a:lnSpc>
                <a:spcPct val="115000"/>
              </a:lnSpc>
              <a:spcAft>
                <a:spcPts val="0"/>
              </a:spcAft>
            </a:pPr>
            <a:r>
              <a:rPr lang="en-US" sz="2000" dirty="0" smtClean="0">
                <a:ln w="0"/>
                <a:solidFill>
                  <a:srgbClr val="FF0000"/>
                </a:solidFill>
                <a:effectLst>
                  <a:outerShdw blurRad="38100" dist="19050" dir="2700000" algn="tl" rotWithShape="0">
                    <a:schemeClr val="dk1">
                      <a:alpha val="40000"/>
                    </a:schemeClr>
                  </a:outerShdw>
                </a:effectLst>
              </a:rPr>
              <a:t>     c. </a:t>
            </a:r>
            <a:r>
              <a:rPr lang="en-US" sz="2000" dirty="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Atau</a:t>
            </a:r>
            <a:r>
              <a:rPr lang="en-US" sz="2000" dirty="0" smtClean="0">
                <a:ln w="0"/>
                <a:solidFill>
                  <a:srgbClr val="FF0000"/>
                </a:solidFill>
                <a:effectLst>
                  <a:outerShdw blurRad="38100" dist="19050" dir="2700000" algn="tl" rotWithShape="0">
                    <a:schemeClr val="dk1">
                      <a:alpha val="40000"/>
                    </a:schemeClr>
                  </a:outerShdw>
                </a:effectLst>
              </a:rPr>
              <a:t> Surat </a:t>
            </a:r>
            <a:r>
              <a:rPr lang="en-US" sz="2000" dirty="0" err="1" smtClean="0">
                <a:ln w="0"/>
                <a:solidFill>
                  <a:srgbClr val="FF0000"/>
                </a:solidFill>
                <a:effectLst>
                  <a:outerShdw blurRad="38100" dist="19050" dir="2700000" algn="tl" rotWithShape="0">
                    <a:schemeClr val="dk1">
                      <a:alpha val="40000"/>
                    </a:schemeClr>
                  </a:outerShdw>
                </a:effectLst>
              </a:rPr>
              <a:t>Ket</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Domisili</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bila</a:t>
            </a:r>
            <a:r>
              <a:rPr lang="en-US" sz="2000" dirty="0" smtClean="0">
                <a:ln w="0"/>
                <a:solidFill>
                  <a:srgbClr val="FF0000"/>
                </a:solidFill>
                <a:effectLst>
                  <a:outerShdw blurRad="38100" dist="19050" dir="2700000" algn="tl" rotWithShape="0">
                    <a:schemeClr val="dk1">
                      <a:alpha val="40000"/>
                    </a:schemeClr>
                  </a:outerShdw>
                </a:effectLst>
              </a:rPr>
              <a:t> KK </a:t>
            </a:r>
            <a:r>
              <a:rPr lang="en-US" sz="2000" dirty="0" err="1" smtClean="0">
                <a:ln w="0"/>
                <a:solidFill>
                  <a:srgbClr val="FF0000"/>
                </a:solidFill>
                <a:effectLst>
                  <a:outerShdw blurRad="38100" dist="19050" dir="2700000" algn="tl" rotWithShape="0">
                    <a:schemeClr val="dk1">
                      <a:alpha val="40000"/>
                    </a:schemeClr>
                  </a:outerShdw>
                </a:effectLst>
              </a:rPr>
              <a:t>tdk</a:t>
            </a:r>
            <a:r>
              <a:rPr lang="en-US" sz="2000" dirty="0" smtClean="0">
                <a:ln w="0"/>
                <a:solidFill>
                  <a:srgbClr val="FF0000"/>
                </a:solidFill>
                <a:effectLst>
                  <a:outerShdw blurRad="38100" dist="19050" dir="2700000" algn="tl" rotWithShape="0">
                    <a:schemeClr val="dk1">
                      <a:alpha val="40000"/>
                    </a:schemeClr>
                  </a:outerShdw>
                </a:effectLst>
              </a:rPr>
              <a:t>.</a:t>
            </a:r>
          </a:p>
          <a:p>
            <a:pPr marR="3810" algn="just">
              <a:lnSpc>
                <a:spcPct val="115000"/>
              </a:lnSpc>
              <a:spcAft>
                <a:spcPts val="0"/>
              </a:spcAft>
            </a:pPr>
            <a:r>
              <a:rPr lang="en-US" sz="2000" dirty="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ada</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karena</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bencana</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alam</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dan</a:t>
            </a:r>
            <a:r>
              <a:rPr lang="en-US" sz="2000" dirty="0" smtClean="0">
                <a:ln w="0"/>
                <a:solidFill>
                  <a:srgbClr val="FF0000"/>
                </a:solidFill>
                <a:effectLst>
                  <a:outerShdw blurRad="38100" dist="19050" dir="2700000" algn="tl" rotWithShape="0">
                    <a:schemeClr val="dk1">
                      <a:alpha val="40000"/>
                    </a:schemeClr>
                  </a:outerShdw>
                </a:effectLst>
              </a:rPr>
              <a:t>/</a:t>
            </a:r>
            <a:r>
              <a:rPr lang="en-US" sz="2000" dirty="0" err="1" smtClean="0">
                <a:ln w="0"/>
                <a:solidFill>
                  <a:srgbClr val="FF0000"/>
                </a:solidFill>
                <a:effectLst>
                  <a:outerShdw blurRad="38100" dist="19050" dir="2700000" algn="tl" rotWithShape="0">
                    <a:schemeClr val="dk1">
                      <a:alpha val="40000"/>
                    </a:schemeClr>
                  </a:outerShdw>
                </a:effectLst>
              </a:rPr>
              <a:t>atau</a:t>
            </a:r>
            <a:endParaRPr lang="en-US" sz="2000" dirty="0" smtClean="0">
              <a:ln w="0"/>
              <a:solidFill>
                <a:srgbClr val="FF0000"/>
              </a:solidFill>
              <a:effectLst>
                <a:outerShdw blurRad="38100" dist="19050" dir="2700000" algn="tl" rotWithShape="0">
                  <a:schemeClr val="dk1">
                    <a:alpha val="40000"/>
                  </a:schemeClr>
                </a:outerShdw>
              </a:effectLst>
            </a:endParaRPr>
          </a:p>
          <a:p>
            <a:pPr marR="3810" algn="just">
              <a:lnSpc>
                <a:spcPct val="115000"/>
              </a:lnSpc>
              <a:spcAft>
                <a:spcPts val="0"/>
              </a:spcAft>
            </a:pPr>
            <a:r>
              <a:rPr lang="en-US" sz="2000" dirty="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bencana</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sosial</a:t>
            </a:r>
            <a:r>
              <a:rPr lang="en-US" sz="2000" dirty="0" smtClean="0">
                <a:ln w="0"/>
                <a:solidFill>
                  <a:srgbClr val="FF0000"/>
                </a:solidFill>
                <a:effectLst>
                  <a:outerShdw blurRad="38100" dist="19050" dir="2700000" algn="tl" rotWithShape="0">
                    <a:schemeClr val="dk1">
                      <a:alpha val="40000"/>
                    </a:schemeClr>
                  </a:outerShdw>
                </a:effectLst>
              </a:rPr>
              <a:t>.  </a:t>
            </a:r>
            <a:endParaRPr lang="en-US" sz="2000" dirty="0" smtClean="0">
              <a:ln w="0"/>
              <a:solidFill>
                <a:schemeClr val="tx1"/>
              </a:solidFill>
              <a:effectLst>
                <a:outerShdw blurRad="38100" dist="19050" dir="2700000" algn="tl" rotWithShape="0">
                  <a:schemeClr val="dk1">
                    <a:alpha val="40000"/>
                  </a:schemeClr>
                </a:outerShdw>
              </a:effectLst>
            </a:endParaRPr>
          </a:p>
          <a:p>
            <a:pPr marR="3810" algn="just">
              <a:lnSpc>
                <a:spcPct val="115000"/>
              </a:lnSpc>
              <a:spcAft>
                <a:spcPts val="0"/>
              </a:spcAft>
            </a:pPr>
            <a:r>
              <a:rPr lang="en-US" sz="2000" dirty="0" smtClean="0">
                <a:ln w="0"/>
                <a:solidFill>
                  <a:srgbClr val="FF0000"/>
                </a:solidFill>
                <a:effectLst>
                  <a:outerShdw blurRad="38100" dist="19050" dir="2700000" algn="tl" rotWithShape="0">
                    <a:schemeClr val="dk1">
                      <a:alpha val="40000"/>
                    </a:schemeClr>
                  </a:outerShdw>
                </a:effectLst>
              </a:rPr>
              <a:t>7. </a:t>
            </a:r>
            <a:r>
              <a:rPr lang="en-US" sz="2000" dirty="0" err="1" smtClean="0">
                <a:ln w="0"/>
                <a:solidFill>
                  <a:srgbClr val="FF0000"/>
                </a:solidFill>
                <a:effectLst>
                  <a:outerShdw blurRad="38100" dist="19050" dir="2700000" algn="tl" rotWithShape="0">
                    <a:schemeClr val="dk1">
                      <a:alpha val="40000"/>
                    </a:schemeClr>
                  </a:outerShdw>
                </a:effectLst>
              </a:rPr>
              <a:t>Pendaftar</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Jalur</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Afirmasi</a:t>
            </a:r>
            <a:r>
              <a:rPr lang="en-US" sz="2000" dirty="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menyertakan</a:t>
            </a:r>
            <a:r>
              <a:rPr lang="en-US" sz="2000" dirty="0" smtClean="0">
                <a:ln w="0"/>
                <a:solidFill>
                  <a:srgbClr val="FF0000"/>
                </a:solidFill>
                <a:effectLst>
                  <a:outerShdw blurRad="38100" dist="19050" dir="2700000" algn="tl" rotWithShape="0">
                    <a:schemeClr val="dk1">
                      <a:alpha val="40000"/>
                    </a:schemeClr>
                  </a:outerShdw>
                </a:effectLst>
              </a:rPr>
              <a:t>:</a:t>
            </a:r>
          </a:p>
          <a:p>
            <a:pPr marR="3810" algn="just">
              <a:lnSpc>
                <a:spcPct val="115000"/>
              </a:lnSpc>
              <a:spcAft>
                <a:spcPts val="0"/>
              </a:spcAft>
            </a:pPr>
            <a:r>
              <a:rPr lang="en-US" sz="2000" dirty="0" smtClean="0">
                <a:ln w="0"/>
                <a:solidFill>
                  <a:schemeClr val="tx1"/>
                </a:solidFill>
                <a:effectLst>
                  <a:outerShdw blurRad="38100" dist="19050" dir="2700000" algn="tl" rotWithShape="0">
                    <a:schemeClr val="dk1">
                      <a:alpha val="40000"/>
                    </a:schemeClr>
                  </a:outerShdw>
                </a:effectLst>
              </a:rPr>
              <a:t>     a. </a:t>
            </a:r>
            <a:r>
              <a:rPr lang="en-US" sz="2000" dirty="0" err="1" smtClean="0">
                <a:ln w="0"/>
                <a:solidFill>
                  <a:schemeClr val="tx1"/>
                </a:solidFill>
                <a:effectLst>
                  <a:outerShdw blurRad="38100" dist="19050" dir="2700000" algn="tl" rotWithShape="0">
                    <a:schemeClr val="dk1">
                      <a:alpha val="40000"/>
                    </a:schemeClr>
                  </a:outerShdw>
                </a:effectLst>
              </a:rPr>
              <a:t>Bukti</a:t>
            </a:r>
            <a:r>
              <a:rPr lang="en-US" sz="2000" dirty="0" smtClean="0">
                <a:ln w="0"/>
                <a:solidFill>
                  <a:schemeClr val="tx1"/>
                </a:solidFill>
                <a:effectLst>
                  <a:outerShdw blurRad="38100" dist="19050" dir="2700000" algn="tl" rotWithShape="0">
                    <a:schemeClr val="dk1">
                      <a:alpha val="40000"/>
                    </a:schemeClr>
                  </a:outerShdw>
                </a:effectLst>
              </a:rPr>
              <a:t> </a:t>
            </a:r>
            <a:r>
              <a:rPr lang="en-US" sz="2000" dirty="0" err="1" smtClean="0">
                <a:ln w="0"/>
                <a:solidFill>
                  <a:schemeClr val="tx1"/>
                </a:solidFill>
                <a:effectLst>
                  <a:outerShdw blurRad="38100" dist="19050" dir="2700000" algn="tl" rotWithShape="0">
                    <a:schemeClr val="dk1">
                      <a:alpha val="40000"/>
                    </a:schemeClr>
                  </a:outerShdw>
                </a:effectLst>
              </a:rPr>
              <a:t>keikutsertaan</a:t>
            </a:r>
            <a:r>
              <a:rPr lang="en-US" sz="2000" dirty="0" smtClean="0">
                <a:ln w="0"/>
                <a:solidFill>
                  <a:schemeClr val="tx1"/>
                </a:solidFill>
                <a:effectLst>
                  <a:outerShdw blurRad="38100" dist="19050" dir="2700000" algn="tl" rotWithShape="0">
                    <a:schemeClr val="dk1">
                      <a:alpha val="40000"/>
                    </a:schemeClr>
                  </a:outerShdw>
                </a:effectLst>
              </a:rPr>
              <a:t> </a:t>
            </a:r>
            <a:r>
              <a:rPr lang="en-US" sz="2000" dirty="0" err="1" smtClean="0">
                <a:ln w="0"/>
                <a:solidFill>
                  <a:schemeClr val="tx1"/>
                </a:solidFill>
                <a:effectLst>
                  <a:outerShdw blurRad="38100" dist="19050" dir="2700000" algn="tl" rotWithShape="0">
                    <a:schemeClr val="dk1">
                      <a:alpha val="40000"/>
                    </a:schemeClr>
                  </a:outerShdw>
                </a:effectLst>
              </a:rPr>
              <a:t>Calon</a:t>
            </a:r>
            <a:r>
              <a:rPr lang="en-US" sz="2000" dirty="0" smtClean="0">
                <a:ln w="0"/>
                <a:solidFill>
                  <a:schemeClr val="tx1"/>
                </a:solidFill>
                <a:effectLst>
                  <a:outerShdw blurRad="38100" dist="19050" dir="2700000" algn="tl" rotWithShape="0">
                    <a:schemeClr val="dk1">
                      <a:alpha val="40000"/>
                    </a:schemeClr>
                  </a:outerShdw>
                </a:effectLst>
              </a:rPr>
              <a:t> murid 	</a:t>
            </a:r>
            <a:r>
              <a:rPr lang="en-US" sz="2000" dirty="0" err="1" smtClean="0">
                <a:ln w="0"/>
                <a:solidFill>
                  <a:schemeClr val="tx1"/>
                </a:solidFill>
                <a:effectLst>
                  <a:outerShdw blurRad="38100" dist="19050" dir="2700000" algn="tl" rotWithShape="0">
                    <a:schemeClr val="dk1">
                      <a:alpha val="40000"/>
                    </a:schemeClr>
                  </a:outerShdw>
                </a:effectLst>
              </a:rPr>
              <a:t>pada</a:t>
            </a:r>
            <a:r>
              <a:rPr lang="en-US" sz="2000" dirty="0" smtClean="0">
                <a:ln w="0"/>
                <a:solidFill>
                  <a:schemeClr val="tx1"/>
                </a:solidFill>
                <a:effectLst>
                  <a:outerShdw blurRad="38100" dist="19050" dir="2700000" algn="tl" rotWithShape="0">
                    <a:schemeClr val="dk1">
                      <a:alpha val="40000"/>
                    </a:schemeClr>
                  </a:outerShdw>
                </a:effectLst>
              </a:rPr>
              <a:t> 	DTSEN ;</a:t>
            </a:r>
          </a:p>
          <a:p>
            <a:pPr marR="3810" algn="just">
              <a:lnSpc>
                <a:spcPct val="115000"/>
              </a:lnSpc>
              <a:spcAft>
                <a:spcPts val="0"/>
              </a:spcAft>
            </a:pPr>
            <a:r>
              <a:rPr lang="en-US" sz="2000" dirty="0" smtClean="0">
                <a:ln w="0"/>
                <a:solidFill>
                  <a:schemeClr val="tx1"/>
                </a:solidFill>
                <a:effectLst>
                  <a:outerShdw blurRad="38100" dist="19050" dir="2700000" algn="tl" rotWithShape="0">
                    <a:schemeClr val="dk1">
                      <a:alpha val="40000"/>
                    </a:schemeClr>
                  </a:outerShdw>
                </a:effectLst>
              </a:rPr>
              <a:t>     b. </a:t>
            </a:r>
            <a:r>
              <a:rPr lang="en-US" sz="2000" dirty="0" err="1" smtClean="0">
                <a:ln w="0"/>
                <a:solidFill>
                  <a:schemeClr val="tx1"/>
                </a:solidFill>
                <a:effectLst>
                  <a:outerShdw blurRad="38100" dist="19050" dir="2700000" algn="tl" rotWithShape="0">
                    <a:schemeClr val="dk1">
                      <a:alpha val="40000"/>
                    </a:schemeClr>
                  </a:outerShdw>
                </a:effectLst>
              </a:rPr>
              <a:t>Bagi</a:t>
            </a:r>
            <a:r>
              <a:rPr lang="en-US" sz="2000" dirty="0" smtClean="0">
                <a:ln w="0"/>
                <a:solidFill>
                  <a:schemeClr val="tx1"/>
                </a:solidFill>
                <a:effectLst>
                  <a:outerShdw blurRad="38100" dist="19050" dir="2700000" algn="tl" rotWithShape="0">
                    <a:schemeClr val="dk1">
                      <a:alpha val="40000"/>
                    </a:schemeClr>
                  </a:outerShdw>
                </a:effectLst>
              </a:rPr>
              <a:t> </a:t>
            </a:r>
            <a:r>
              <a:rPr lang="en-US" sz="2000" dirty="0" err="1" smtClean="0">
                <a:ln w="0"/>
                <a:solidFill>
                  <a:schemeClr val="tx1"/>
                </a:solidFill>
                <a:effectLst>
                  <a:outerShdw blurRad="38100" dist="19050" dir="2700000" algn="tl" rotWithShape="0">
                    <a:schemeClr val="dk1">
                      <a:alpha val="40000"/>
                    </a:schemeClr>
                  </a:outerShdw>
                </a:effectLst>
              </a:rPr>
              <a:t>calon</a:t>
            </a:r>
            <a:r>
              <a:rPr lang="en-US" sz="2000" dirty="0" smtClean="0">
                <a:ln w="0"/>
                <a:solidFill>
                  <a:schemeClr val="tx1"/>
                </a:solidFill>
                <a:effectLst>
                  <a:outerShdw blurRad="38100" dist="19050" dir="2700000" algn="tl" rotWithShape="0">
                    <a:schemeClr val="dk1">
                      <a:alpha val="40000"/>
                    </a:schemeClr>
                  </a:outerShdw>
                </a:effectLst>
              </a:rPr>
              <a:t> murid </a:t>
            </a:r>
            <a:r>
              <a:rPr lang="en-US" sz="2000" dirty="0" err="1" smtClean="0">
                <a:ln w="0"/>
                <a:solidFill>
                  <a:schemeClr val="tx1"/>
                </a:solidFill>
                <a:effectLst>
                  <a:outerShdw blurRad="38100" dist="19050" dir="2700000" algn="tl" rotWithShape="0">
                    <a:schemeClr val="dk1">
                      <a:alpha val="40000"/>
                    </a:schemeClr>
                  </a:outerShdw>
                </a:effectLst>
              </a:rPr>
              <a:t>penyandang</a:t>
            </a:r>
            <a:r>
              <a:rPr lang="en-US" sz="2000" dirty="0" smtClean="0">
                <a:ln w="0"/>
                <a:solidFill>
                  <a:schemeClr val="tx1"/>
                </a:solidFill>
                <a:effectLst>
                  <a:outerShdw blurRad="38100" dist="19050" dir="2700000" algn="tl" rotWithShape="0">
                    <a:schemeClr val="dk1">
                      <a:alpha val="40000"/>
                    </a:schemeClr>
                  </a:outerShdw>
                </a:effectLst>
              </a:rPr>
              <a:t> 	</a:t>
            </a:r>
            <a:r>
              <a:rPr lang="en-US" sz="2000" dirty="0" err="1" smtClean="0">
                <a:ln w="0"/>
                <a:solidFill>
                  <a:schemeClr val="tx1"/>
                </a:solidFill>
                <a:effectLst>
                  <a:outerShdw blurRad="38100" dist="19050" dir="2700000" algn="tl" rotWithShape="0">
                    <a:schemeClr val="dk1">
                      <a:alpha val="40000"/>
                    </a:schemeClr>
                  </a:outerShdw>
                </a:effectLst>
              </a:rPr>
              <a:t>disabilitas</a:t>
            </a:r>
            <a:r>
              <a:rPr lang="en-US" sz="2000" dirty="0" smtClean="0">
                <a:ln w="0"/>
                <a:solidFill>
                  <a:schemeClr val="tx1"/>
                </a:solidFill>
                <a:effectLst>
                  <a:outerShdw blurRad="38100" dist="19050" dir="2700000" algn="tl" rotWithShape="0">
                    <a:schemeClr val="dk1">
                      <a:alpha val="40000"/>
                    </a:schemeClr>
                  </a:outerShdw>
                </a:effectLst>
              </a:rPr>
              <a:t> 	</a:t>
            </a:r>
            <a:r>
              <a:rPr lang="en-US" sz="2000" dirty="0" err="1" smtClean="0">
                <a:ln w="0"/>
                <a:solidFill>
                  <a:schemeClr val="tx1"/>
                </a:solidFill>
                <a:effectLst>
                  <a:outerShdw blurRad="38100" dist="19050" dir="2700000" algn="tl" rotWithShape="0">
                    <a:schemeClr val="dk1">
                      <a:alpha val="40000"/>
                    </a:schemeClr>
                  </a:outerShdw>
                </a:effectLst>
              </a:rPr>
              <a:t>dibuktikan</a:t>
            </a:r>
            <a:r>
              <a:rPr lang="en-US" sz="2000" dirty="0" smtClean="0">
                <a:ln w="0"/>
                <a:solidFill>
                  <a:schemeClr val="tx1"/>
                </a:solidFill>
                <a:effectLst>
                  <a:outerShdw blurRad="38100" dist="19050" dir="2700000" algn="tl" rotWithShape="0">
                    <a:schemeClr val="dk1">
                      <a:alpha val="40000"/>
                    </a:schemeClr>
                  </a:outerShdw>
                </a:effectLst>
              </a:rPr>
              <a:t>: </a:t>
            </a:r>
            <a:r>
              <a:rPr lang="en-US" sz="2000" dirty="0" err="1" smtClean="0">
                <a:ln w="0"/>
                <a:solidFill>
                  <a:schemeClr val="tx1"/>
                </a:solidFill>
                <a:effectLst>
                  <a:outerShdw blurRad="38100" dist="19050" dir="2700000" algn="tl" rotWithShape="0">
                    <a:schemeClr val="dk1">
                      <a:alpha val="40000"/>
                    </a:schemeClr>
                  </a:outerShdw>
                </a:effectLst>
              </a:rPr>
              <a:t>Kartu</a:t>
            </a:r>
            <a:r>
              <a:rPr lang="en-US" sz="2000" dirty="0" smtClean="0">
                <a:ln w="0"/>
                <a:solidFill>
                  <a:schemeClr val="tx1"/>
                </a:solidFill>
                <a:effectLst>
                  <a:outerShdw blurRad="38100" dist="19050" dir="2700000" algn="tl" rotWithShape="0">
                    <a:schemeClr val="dk1">
                      <a:alpha val="40000"/>
                    </a:schemeClr>
                  </a:outerShdw>
                </a:effectLst>
              </a:rPr>
              <a:t> 	</a:t>
            </a:r>
            <a:r>
              <a:rPr lang="en-US" sz="2000" dirty="0" err="1" smtClean="0">
                <a:ln w="0"/>
                <a:solidFill>
                  <a:schemeClr val="tx1"/>
                </a:solidFill>
                <a:effectLst>
                  <a:outerShdw blurRad="38100" dist="19050" dir="2700000" algn="tl" rotWithShape="0">
                    <a:schemeClr val="dk1">
                      <a:alpha val="40000"/>
                    </a:schemeClr>
                  </a:outerShdw>
                </a:effectLst>
              </a:rPr>
              <a:t>Penyandang</a:t>
            </a:r>
            <a:r>
              <a:rPr lang="en-US" sz="2000" dirty="0" smtClean="0">
                <a:ln w="0"/>
                <a:solidFill>
                  <a:schemeClr val="tx1"/>
                </a:solidFill>
                <a:effectLst>
                  <a:outerShdw blurRad="38100" dist="19050" dir="2700000" algn="tl" rotWithShape="0">
                    <a:schemeClr val="dk1">
                      <a:alpha val="40000"/>
                    </a:schemeClr>
                  </a:outerShdw>
                </a:effectLst>
              </a:rPr>
              <a:t> 	</a:t>
            </a:r>
            <a:r>
              <a:rPr lang="en-US" sz="2000" dirty="0" err="1" smtClean="0">
                <a:ln w="0"/>
                <a:solidFill>
                  <a:schemeClr val="tx1"/>
                </a:solidFill>
                <a:effectLst>
                  <a:outerShdw blurRad="38100" dist="19050" dir="2700000" algn="tl" rotWithShape="0">
                    <a:schemeClr val="dk1">
                      <a:alpha val="40000"/>
                    </a:schemeClr>
                  </a:outerShdw>
                </a:effectLst>
              </a:rPr>
              <a:t>Disabilitas</a:t>
            </a:r>
            <a:r>
              <a:rPr lang="en-US" sz="2000" dirty="0" smtClean="0">
                <a:ln w="0"/>
                <a:solidFill>
                  <a:schemeClr val="tx1"/>
                </a:solidFill>
                <a:effectLst>
                  <a:outerShdw blurRad="38100" dist="19050" dir="2700000" algn="tl" rotWithShape="0">
                    <a:schemeClr val="dk1">
                      <a:alpha val="40000"/>
                    </a:schemeClr>
                  </a:outerShdw>
                </a:effectLst>
              </a:rPr>
              <a:t> </a:t>
            </a:r>
            <a:r>
              <a:rPr lang="en-US" sz="2000" dirty="0" err="1" smtClean="0">
                <a:ln w="0"/>
                <a:solidFill>
                  <a:schemeClr val="tx1"/>
                </a:solidFill>
                <a:effectLst>
                  <a:outerShdw blurRad="38100" dist="19050" dir="2700000" algn="tl" rotWithShape="0">
                    <a:schemeClr val="dk1">
                      <a:alpha val="40000"/>
                    </a:schemeClr>
                  </a:outerShdw>
                </a:effectLst>
              </a:rPr>
              <a:t>dari</a:t>
            </a:r>
            <a:r>
              <a:rPr lang="en-US" sz="2000" dirty="0" smtClean="0">
                <a:ln w="0"/>
                <a:solidFill>
                  <a:schemeClr val="tx1"/>
                </a:solidFill>
                <a:effectLst>
                  <a:outerShdw blurRad="38100" dist="19050" dir="2700000" algn="tl" rotWithShape="0">
                    <a:schemeClr val="dk1">
                      <a:alpha val="40000"/>
                    </a:schemeClr>
                  </a:outerShdw>
                </a:effectLst>
              </a:rPr>
              <a:t> 	</a:t>
            </a:r>
            <a:r>
              <a:rPr lang="en-US" sz="2000" dirty="0" err="1" smtClean="0">
                <a:ln w="0"/>
                <a:solidFill>
                  <a:schemeClr val="tx1"/>
                </a:solidFill>
                <a:effectLst>
                  <a:outerShdw blurRad="38100" dist="19050" dir="2700000" algn="tl" rotWithShape="0">
                    <a:schemeClr val="dk1">
                      <a:alpha val="40000"/>
                    </a:schemeClr>
                  </a:outerShdw>
                </a:effectLst>
              </a:rPr>
              <a:t>Kemensos</a:t>
            </a:r>
            <a:r>
              <a:rPr lang="en-US" sz="2000" dirty="0" smtClean="0">
                <a:ln w="0"/>
                <a:solidFill>
                  <a:schemeClr val="tx1"/>
                </a:solidFill>
                <a:effectLst>
                  <a:outerShdw blurRad="38100" dist="19050" dir="2700000" algn="tl" rotWithShape="0">
                    <a:schemeClr val="dk1">
                      <a:alpha val="40000"/>
                    </a:schemeClr>
                  </a:outerShdw>
                </a:effectLst>
              </a:rPr>
              <a:t>, </a:t>
            </a:r>
            <a:r>
              <a:rPr lang="en-US" sz="2000" dirty="0" err="1" smtClean="0">
                <a:ln w="0"/>
                <a:solidFill>
                  <a:schemeClr val="tx1"/>
                </a:solidFill>
                <a:effectLst>
                  <a:outerShdw blurRad="38100" dist="19050" dir="2700000" algn="tl" rotWithShape="0">
                    <a:schemeClr val="dk1">
                      <a:alpha val="40000"/>
                    </a:schemeClr>
                  </a:outerShdw>
                </a:effectLst>
              </a:rPr>
              <a:t>atau</a:t>
            </a:r>
            <a:r>
              <a:rPr lang="en-US" sz="2000" dirty="0" smtClean="0">
                <a:ln w="0"/>
                <a:solidFill>
                  <a:schemeClr val="tx1"/>
                </a:solidFill>
                <a:effectLst>
                  <a:outerShdw blurRad="38100" dist="19050" dir="2700000" algn="tl" rotWithShape="0">
                    <a:schemeClr val="dk1">
                      <a:alpha val="40000"/>
                    </a:schemeClr>
                  </a:outerShdw>
                </a:effectLst>
              </a:rPr>
              <a:t> Surat 	</a:t>
            </a:r>
            <a:r>
              <a:rPr lang="en-US" sz="2000" dirty="0" err="1" smtClean="0">
                <a:ln w="0"/>
                <a:solidFill>
                  <a:schemeClr val="tx1"/>
                </a:solidFill>
                <a:effectLst>
                  <a:outerShdw blurRad="38100" dist="19050" dir="2700000" algn="tl" rotWithShape="0">
                    <a:schemeClr val="dk1">
                      <a:alpha val="40000"/>
                    </a:schemeClr>
                  </a:outerShdw>
                </a:effectLst>
              </a:rPr>
              <a:t>Ket</a:t>
            </a:r>
            <a:r>
              <a:rPr lang="en-US" sz="2000" dirty="0" smtClean="0">
                <a:ln w="0"/>
                <a:solidFill>
                  <a:schemeClr val="tx1"/>
                </a:solidFill>
                <a:effectLst>
                  <a:outerShdw blurRad="38100" dist="19050" dir="2700000" algn="tl" rotWithShape="0">
                    <a:schemeClr val="dk1">
                      <a:alpha val="40000"/>
                    </a:schemeClr>
                  </a:outerShdw>
                </a:effectLst>
              </a:rPr>
              <a:t>. </a:t>
            </a:r>
            <a:r>
              <a:rPr lang="en-US" sz="2000" dirty="0" err="1" smtClean="0">
                <a:ln w="0"/>
                <a:solidFill>
                  <a:schemeClr val="tx1"/>
                </a:solidFill>
                <a:effectLst>
                  <a:outerShdw blurRad="38100" dist="19050" dir="2700000" algn="tl" rotWithShape="0">
                    <a:schemeClr val="dk1">
                      <a:alpha val="40000"/>
                    </a:schemeClr>
                  </a:outerShdw>
                </a:effectLst>
              </a:rPr>
              <a:t>Dokter</a:t>
            </a:r>
            <a:r>
              <a:rPr lang="en-US" sz="2000" dirty="0" smtClean="0">
                <a:ln w="0"/>
                <a:solidFill>
                  <a:schemeClr val="tx1"/>
                </a:solidFill>
                <a:effectLst>
                  <a:outerShdw blurRad="38100" dist="19050" dir="2700000" algn="tl" rotWithShape="0">
                    <a:schemeClr val="dk1">
                      <a:alpha val="40000"/>
                    </a:schemeClr>
                  </a:outerShdw>
                </a:effectLst>
              </a:rPr>
              <a:t>/</a:t>
            </a:r>
            <a:r>
              <a:rPr lang="en-US" sz="2000" dirty="0" err="1" smtClean="0">
                <a:ln w="0"/>
                <a:solidFill>
                  <a:schemeClr val="tx1"/>
                </a:solidFill>
                <a:effectLst>
                  <a:outerShdw blurRad="38100" dist="19050" dir="2700000" algn="tl" rotWithShape="0">
                    <a:schemeClr val="dk1">
                      <a:alpha val="40000"/>
                    </a:schemeClr>
                  </a:outerShdw>
                </a:effectLst>
              </a:rPr>
              <a:t>dokter</a:t>
            </a:r>
            <a:r>
              <a:rPr lang="en-US" sz="2000" dirty="0" smtClean="0">
                <a:ln w="0"/>
                <a:solidFill>
                  <a:schemeClr val="tx1"/>
                </a:solidFill>
                <a:effectLst>
                  <a:outerShdw blurRad="38100" dist="19050" dir="2700000" algn="tl" rotWithShape="0">
                    <a:schemeClr val="dk1">
                      <a:alpha val="40000"/>
                    </a:schemeClr>
                  </a:outerShdw>
                </a:effectLst>
              </a:rPr>
              <a:t> </a:t>
            </a:r>
            <a:r>
              <a:rPr lang="en-US" sz="2000" dirty="0" err="1" smtClean="0">
                <a:ln w="0"/>
                <a:solidFill>
                  <a:schemeClr val="tx1"/>
                </a:solidFill>
                <a:effectLst>
                  <a:outerShdw blurRad="38100" dist="19050" dir="2700000" algn="tl" rotWithShape="0">
                    <a:schemeClr val="dk1">
                      <a:alpha val="40000"/>
                    </a:schemeClr>
                  </a:outerShdw>
                </a:effectLst>
              </a:rPr>
              <a:t>spesialis</a:t>
            </a:r>
            <a:r>
              <a:rPr lang="en-US" sz="2000" dirty="0" smtClean="0">
                <a:ln w="0"/>
                <a:solidFill>
                  <a:schemeClr val="tx1"/>
                </a:solidFill>
                <a:effectLst>
                  <a:outerShdw blurRad="38100" dist="19050" dir="2700000" algn="tl" rotWithShape="0">
                    <a:schemeClr val="dk1">
                      <a:alpha val="40000"/>
                    </a:schemeClr>
                  </a:outerShdw>
                </a:effectLst>
              </a:rPr>
              <a:t>.</a:t>
            </a:r>
            <a:endParaRPr lang="en-US" sz="200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6143626" y="838200"/>
            <a:ext cx="5984873" cy="6109365"/>
          </a:xfrm>
          <a:prstGeom prst="rect">
            <a:avLst/>
          </a:prstGeom>
        </p:spPr>
        <p:txBody>
          <a:bodyPr wrap="square">
            <a:spAutoFit/>
          </a:bodyPr>
          <a:lstStyle/>
          <a:p>
            <a:pPr marL="457200" marR="3810" indent="-457200" algn="just">
              <a:lnSpc>
                <a:spcPct val="115000"/>
              </a:lnSpc>
              <a:spcAft>
                <a:spcPts val="0"/>
              </a:spcAft>
              <a:buFont typeface="+mj-lt"/>
              <a:buAutoNum type="arabicPeriod" startAt="8"/>
            </a:pPr>
            <a:r>
              <a:rPr lang="en-US" sz="2000" dirty="0" err="1" smtClean="0">
                <a:ln w="0"/>
                <a:solidFill>
                  <a:srgbClr val="FF0000"/>
                </a:solidFill>
                <a:effectLst>
                  <a:outerShdw blurRad="38100" dist="19050" dir="2700000" algn="tl" rotWithShape="0">
                    <a:schemeClr val="dk1">
                      <a:alpha val="40000"/>
                    </a:schemeClr>
                  </a:outerShdw>
                </a:effectLst>
              </a:rPr>
              <a:t>Pendaftar</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Jalur</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Mutasi</a:t>
            </a:r>
            <a:r>
              <a:rPr lang="en-US" sz="2000" dirty="0">
                <a:ln w="0"/>
                <a:solidFill>
                  <a:srgbClr val="FF0000"/>
                </a:solidFill>
                <a:effectLst>
                  <a:outerShdw blurRad="38100" dist="19050" dir="2700000" algn="tl" rotWithShape="0">
                    <a:schemeClr val="dk1">
                      <a:alpha val="40000"/>
                    </a:schemeClr>
                  </a:outerShdw>
                </a:effectLst>
              </a:rPr>
              <a:t> </a:t>
            </a:r>
            <a:r>
              <a:rPr lang="en-US" sz="2000" dirty="0" smtClean="0">
                <a:ln w="0"/>
                <a:solidFill>
                  <a:srgbClr val="FF0000"/>
                </a:solidFill>
                <a:effectLst>
                  <a:outerShdw blurRad="38100" dist="19050" dir="2700000" algn="tl" rotWithShape="0">
                    <a:schemeClr val="dk1">
                      <a:alpha val="40000"/>
                    </a:schemeClr>
                  </a:outerShdw>
                </a:effectLst>
              </a:rPr>
              <a:t>(</a:t>
            </a:r>
            <a:r>
              <a:rPr lang="en-US" sz="2000" dirty="0" err="1" smtClean="0">
                <a:ln w="0"/>
                <a:solidFill>
                  <a:srgbClr val="FF0000"/>
                </a:solidFill>
                <a:effectLst>
                  <a:outerShdw blurRad="38100" dist="19050" dir="2700000" algn="tl" rotWithShape="0">
                    <a:schemeClr val="dk1">
                      <a:alpha val="40000"/>
                    </a:schemeClr>
                  </a:outerShdw>
                </a:effectLst>
              </a:rPr>
              <a:t>maksimal</a:t>
            </a:r>
            <a:r>
              <a:rPr lang="en-US" sz="2000" dirty="0" smtClean="0">
                <a:ln w="0"/>
                <a:solidFill>
                  <a:srgbClr val="FF0000"/>
                </a:solidFill>
                <a:effectLst>
                  <a:outerShdw blurRad="38100" dist="19050" dir="2700000" algn="tl" rotWithShape="0">
                    <a:schemeClr val="dk1">
                      <a:alpha val="40000"/>
                    </a:schemeClr>
                  </a:outerShdw>
                </a:effectLst>
              </a:rPr>
              <a:t> 5%) </a:t>
            </a:r>
            <a:r>
              <a:rPr lang="en-US" sz="2000" dirty="0" err="1" smtClean="0">
                <a:ln w="0"/>
                <a:solidFill>
                  <a:srgbClr val="FF0000"/>
                </a:solidFill>
                <a:effectLst>
                  <a:outerShdw blurRad="38100" dist="19050" dir="2700000" algn="tl" rotWithShape="0">
                    <a:schemeClr val="dk1">
                      <a:alpha val="40000"/>
                    </a:schemeClr>
                  </a:outerShdw>
                </a:effectLst>
              </a:rPr>
              <a:t>menyertakan</a:t>
            </a:r>
            <a:r>
              <a:rPr lang="en-US" sz="2000" dirty="0" smtClean="0">
                <a:ln w="0"/>
                <a:solidFill>
                  <a:srgbClr val="FF0000"/>
                </a:solidFill>
                <a:effectLst>
                  <a:outerShdw blurRad="38100" dist="19050" dir="2700000" algn="tl" rotWithShape="0">
                    <a:schemeClr val="dk1">
                      <a:alpha val="40000"/>
                    </a:schemeClr>
                  </a:outerShdw>
                </a:effectLst>
              </a:rPr>
              <a:t>:</a:t>
            </a:r>
          </a:p>
          <a:p>
            <a:pPr marR="3810" algn="just">
              <a:lnSpc>
                <a:spcPct val="115000"/>
              </a:lnSpc>
              <a:spcAft>
                <a:spcPts val="0"/>
              </a:spcAft>
            </a:pPr>
            <a:r>
              <a:rPr lang="en-US" sz="2000" dirty="0" smtClean="0">
                <a:ln w="0"/>
                <a:solidFill>
                  <a:srgbClr val="FF0000"/>
                </a:solidFill>
                <a:effectLst>
                  <a:outerShdw blurRad="38100" dist="19050" dir="2700000" algn="tl" rotWithShape="0">
                    <a:schemeClr val="dk1">
                      <a:alpha val="40000"/>
                    </a:schemeClr>
                  </a:outerShdw>
                </a:effectLst>
              </a:rPr>
              <a:t>     a. Surat </a:t>
            </a:r>
            <a:r>
              <a:rPr lang="en-US" sz="2000" dirty="0" err="1" smtClean="0">
                <a:ln w="0"/>
                <a:solidFill>
                  <a:srgbClr val="FF0000"/>
                </a:solidFill>
                <a:effectLst>
                  <a:outerShdw blurRad="38100" dist="19050" dir="2700000" algn="tl" rotWithShape="0">
                    <a:schemeClr val="dk1">
                      <a:alpha val="40000"/>
                    </a:schemeClr>
                  </a:outerShdw>
                </a:effectLst>
              </a:rPr>
              <a:t>Tugas</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dari</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Instansi</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Lembaga</a:t>
            </a:r>
            <a:r>
              <a:rPr lang="en-US" sz="2000" dirty="0" smtClean="0">
                <a:ln w="0"/>
                <a:solidFill>
                  <a:srgbClr val="FF0000"/>
                </a:solidFill>
                <a:effectLst>
                  <a:outerShdw blurRad="38100" dist="19050" dir="2700000" algn="tl" rotWithShape="0">
                    <a:schemeClr val="dk1">
                      <a:alpha val="40000"/>
                    </a:schemeClr>
                  </a:outerShdw>
                </a:effectLst>
              </a:rPr>
              <a:t>,</a:t>
            </a:r>
          </a:p>
          <a:p>
            <a:pPr marR="3810" algn="just">
              <a:lnSpc>
                <a:spcPct val="115000"/>
              </a:lnSpc>
              <a:spcAft>
                <a:spcPts val="0"/>
              </a:spcAft>
            </a:pPr>
            <a:r>
              <a:rPr lang="en-US" sz="2000" dirty="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perusahaan</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yg</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mempekerjakan</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orangtua</a:t>
            </a:r>
            <a:r>
              <a:rPr lang="en-US" sz="2000" dirty="0" smtClean="0">
                <a:ln w="0"/>
                <a:solidFill>
                  <a:srgbClr val="FF0000"/>
                </a:solidFill>
                <a:effectLst>
                  <a:outerShdw blurRad="38100" dist="19050" dir="2700000" algn="tl" rotWithShape="0">
                    <a:schemeClr val="dk1">
                      <a:alpha val="40000"/>
                    </a:schemeClr>
                  </a:outerShdw>
                </a:effectLst>
              </a:rPr>
              <a:t>/</a:t>
            </a:r>
            <a:r>
              <a:rPr lang="en-US" sz="2000" dirty="0" err="1" smtClean="0">
                <a:ln w="0"/>
                <a:solidFill>
                  <a:srgbClr val="FF0000"/>
                </a:solidFill>
                <a:effectLst>
                  <a:outerShdw blurRad="38100" dist="19050" dir="2700000" algn="tl" rotWithShape="0">
                    <a:schemeClr val="dk1">
                      <a:alpha val="40000"/>
                    </a:schemeClr>
                  </a:outerShdw>
                </a:effectLst>
              </a:rPr>
              <a:t>wali</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calon</a:t>
            </a:r>
            <a:r>
              <a:rPr lang="en-US" sz="2000" dirty="0" smtClean="0">
                <a:ln w="0"/>
                <a:solidFill>
                  <a:srgbClr val="FF0000"/>
                </a:solidFill>
                <a:effectLst>
                  <a:outerShdw blurRad="38100" dist="19050" dir="2700000" algn="tl" rotWithShape="0">
                    <a:schemeClr val="dk1">
                      <a:alpha val="40000"/>
                    </a:schemeClr>
                  </a:outerShdw>
                </a:effectLst>
              </a:rPr>
              <a:t> murid </a:t>
            </a:r>
            <a:r>
              <a:rPr lang="en-US" sz="2000" dirty="0" err="1" smtClean="0">
                <a:ln w="0"/>
                <a:solidFill>
                  <a:srgbClr val="FF0000"/>
                </a:solidFill>
                <a:effectLst>
                  <a:outerShdw blurRad="38100" dist="19050" dir="2700000" algn="tl" rotWithShape="0">
                    <a:schemeClr val="dk1">
                      <a:alpha val="40000"/>
                    </a:schemeClr>
                  </a:outerShdw>
                </a:effectLst>
              </a:rPr>
              <a:t>baru</a:t>
            </a:r>
            <a:r>
              <a:rPr lang="en-US" sz="2000" dirty="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dan</a:t>
            </a:r>
            <a:r>
              <a:rPr lang="en-US" sz="2000" dirty="0" smtClean="0">
                <a:ln w="0"/>
                <a:solidFill>
                  <a:srgbClr val="FF0000"/>
                </a:solidFill>
                <a:effectLst>
                  <a:outerShdw blurRad="38100" dist="19050" dir="2700000" algn="tl" rotWithShape="0">
                    <a:schemeClr val="dk1">
                      <a:alpha val="40000"/>
                    </a:schemeClr>
                  </a:outerShdw>
                </a:effectLst>
              </a:rPr>
              <a:t> </a:t>
            </a:r>
          </a:p>
          <a:p>
            <a:pPr marR="3810" algn="just">
              <a:lnSpc>
                <a:spcPct val="115000"/>
              </a:lnSpc>
              <a:spcAft>
                <a:spcPts val="0"/>
              </a:spcAft>
            </a:pPr>
            <a:r>
              <a:rPr lang="en-US" sz="2000" dirty="0">
                <a:ln w="0"/>
                <a:solidFill>
                  <a:srgbClr val="FF0000"/>
                </a:solidFill>
                <a:effectLst>
                  <a:outerShdw blurRad="38100" dist="19050" dir="2700000" algn="tl" rotWithShape="0">
                    <a:schemeClr val="dk1">
                      <a:alpha val="40000"/>
                    </a:schemeClr>
                  </a:outerShdw>
                </a:effectLst>
              </a:rPr>
              <a:t>	</a:t>
            </a:r>
            <a:r>
              <a:rPr lang="en-US" sz="2000" dirty="0" smtClean="0">
                <a:ln w="0"/>
                <a:solidFill>
                  <a:srgbClr val="FF0000"/>
                </a:solidFill>
                <a:effectLst>
                  <a:outerShdw blurRad="38100" dist="19050" dir="2700000" algn="tl" rotWithShape="0">
                    <a:schemeClr val="dk1">
                      <a:alpha val="40000"/>
                    </a:schemeClr>
                  </a:outerShdw>
                </a:effectLst>
              </a:rPr>
              <a:t>Surat </a:t>
            </a:r>
            <a:r>
              <a:rPr lang="en-US" sz="2000" dirty="0" err="1" smtClean="0">
                <a:ln w="0"/>
                <a:solidFill>
                  <a:srgbClr val="FF0000"/>
                </a:solidFill>
                <a:effectLst>
                  <a:outerShdw blurRad="38100" dist="19050" dir="2700000" algn="tl" rotWithShape="0">
                    <a:schemeClr val="dk1">
                      <a:alpha val="40000"/>
                    </a:schemeClr>
                  </a:outerShdw>
                </a:effectLst>
              </a:rPr>
              <a:t>Ket</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Pindah</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Domisili</a:t>
            </a:r>
            <a:r>
              <a:rPr lang="en-US" sz="2000" dirty="0">
                <a:ln w="0"/>
                <a:solidFill>
                  <a:srgbClr val="FF0000"/>
                </a:solidFill>
                <a:effectLst>
                  <a:outerShdw blurRad="38100" dist="19050" dir="2700000" algn="tl" rotWithShape="0">
                    <a:schemeClr val="dk1">
                      <a:alpha val="40000"/>
                    </a:schemeClr>
                  </a:outerShdw>
                </a:effectLst>
              </a:rPr>
              <a:t> </a:t>
            </a:r>
            <a:r>
              <a:rPr lang="en-US" sz="2000" dirty="0" smtClean="0">
                <a:ln w="0"/>
                <a:solidFill>
                  <a:srgbClr val="FF0000"/>
                </a:solidFill>
                <a:effectLst>
                  <a:outerShdw blurRad="38100" dist="19050" dir="2700000" algn="tl" rotWithShape="0">
                    <a:schemeClr val="dk1">
                      <a:alpha val="40000"/>
                    </a:schemeClr>
                  </a:outerShdw>
                </a:effectLst>
              </a:rPr>
              <a:t>paling 	lama 1 </a:t>
            </a:r>
            <a:r>
              <a:rPr lang="en-US" sz="2000" dirty="0" err="1" smtClean="0">
                <a:ln w="0"/>
                <a:solidFill>
                  <a:srgbClr val="FF0000"/>
                </a:solidFill>
                <a:effectLst>
                  <a:outerShdw blurRad="38100" dist="19050" dir="2700000" algn="tl" rotWithShape="0">
                    <a:schemeClr val="dk1">
                      <a:alpha val="40000"/>
                    </a:schemeClr>
                  </a:outerShdw>
                </a:effectLst>
              </a:rPr>
              <a:t>tahun</a:t>
            </a:r>
            <a:r>
              <a:rPr lang="en-US" sz="2000" dirty="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sebelum</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tanggal</a:t>
            </a:r>
            <a:r>
              <a:rPr lang="en-US" sz="2000" dirty="0" smtClean="0">
                <a:ln w="0"/>
                <a:solidFill>
                  <a:srgbClr val="FF0000"/>
                </a:solidFill>
                <a:effectLst>
                  <a:outerShdw blurRad="38100" dist="19050" dir="2700000" algn="tl" rotWithShape="0">
                    <a:schemeClr val="dk1">
                      <a:alpha val="40000"/>
                    </a:schemeClr>
                  </a:outerShdw>
                </a:effectLst>
              </a:rPr>
              <a:t> pen-</a:t>
            </a:r>
          </a:p>
          <a:p>
            <a:pPr marR="3810" algn="just">
              <a:lnSpc>
                <a:spcPct val="115000"/>
              </a:lnSpc>
              <a:spcAft>
                <a:spcPts val="0"/>
              </a:spcAft>
            </a:pPr>
            <a:r>
              <a:rPr lang="en-US" sz="2000" dirty="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daftaran</a:t>
            </a:r>
            <a:r>
              <a:rPr lang="en-US" sz="2000" dirty="0" smtClean="0">
                <a:ln w="0"/>
                <a:solidFill>
                  <a:srgbClr val="FF0000"/>
                </a:solidFill>
                <a:effectLst>
                  <a:outerShdw blurRad="38100" dist="19050" dir="2700000" algn="tl" rotWithShape="0">
                    <a:schemeClr val="dk1">
                      <a:alpha val="40000"/>
                    </a:schemeClr>
                  </a:outerShdw>
                </a:effectLst>
              </a:rPr>
              <a:t>;</a:t>
            </a:r>
          </a:p>
          <a:p>
            <a:pPr marR="3810" algn="just">
              <a:lnSpc>
                <a:spcPct val="115000"/>
              </a:lnSpc>
              <a:spcAft>
                <a:spcPts val="0"/>
              </a:spcAft>
            </a:pPr>
            <a:r>
              <a:rPr lang="en-US" sz="2000" dirty="0" smtClean="0">
                <a:ln w="0"/>
                <a:solidFill>
                  <a:srgbClr val="FF0000"/>
                </a:solidFill>
                <a:effectLst>
                  <a:outerShdw blurRad="38100" dist="19050" dir="2700000" algn="tl" rotWithShape="0">
                    <a:schemeClr val="dk1">
                      <a:alpha val="40000"/>
                    </a:schemeClr>
                  </a:outerShdw>
                </a:effectLst>
              </a:rPr>
              <a:t>     b.  </a:t>
            </a:r>
            <a:r>
              <a:rPr lang="en-US" sz="2000" dirty="0" err="1" smtClean="0">
                <a:ln w="0"/>
                <a:solidFill>
                  <a:srgbClr val="FF0000"/>
                </a:solidFill>
                <a:effectLst>
                  <a:outerShdw blurRad="38100" dist="19050" dir="2700000" algn="tl" rotWithShape="0">
                    <a:schemeClr val="dk1">
                      <a:alpha val="40000"/>
                    </a:schemeClr>
                  </a:outerShdw>
                </a:effectLst>
              </a:rPr>
              <a:t>Khusus</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anak</a:t>
            </a:r>
            <a:r>
              <a:rPr lang="en-US" sz="2000" dirty="0" smtClean="0">
                <a:ln w="0"/>
                <a:solidFill>
                  <a:srgbClr val="FF0000"/>
                </a:solidFill>
                <a:effectLst>
                  <a:outerShdw blurRad="38100" dist="19050" dir="2700000" algn="tl" rotWithShape="0">
                    <a:schemeClr val="dk1">
                      <a:alpha val="40000"/>
                    </a:schemeClr>
                  </a:outerShdw>
                </a:effectLst>
              </a:rPr>
              <a:t> guru </a:t>
            </a:r>
            <a:r>
              <a:rPr lang="en-US" sz="2000" dirty="0" err="1" smtClean="0">
                <a:ln w="0"/>
                <a:solidFill>
                  <a:srgbClr val="FF0000"/>
                </a:solidFill>
                <a:effectLst>
                  <a:outerShdw blurRad="38100" dist="19050" dir="2700000" algn="tl" rotWithShape="0">
                    <a:schemeClr val="dk1">
                      <a:alpha val="40000"/>
                    </a:schemeClr>
                  </a:outerShdw>
                </a:effectLst>
              </a:rPr>
              <a:t>hrs</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punya</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surat</a:t>
            </a:r>
            <a:endParaRPr lang="en-US" sz="2000" dirty="0" smtClean="0">
              <a:ln w="0"/>
              <a:solidFill>
                <a:srgbClr val="FF0000"/>
              </a:solidFill>
              <a:effectLst>
                <a:outerShdw blurRad="38100" dist="19050" dir="2700000" algn="tl" rotWithShape="0">
                  <a:schemeClr val="dk1">
                    <a:alpha val="40000"/>
                  </a:schemeClr>
                </a:outerShdw>
              </a:effectLst>
            </a:endParaRPr>
          </a:p>
          <a:p>
            <a:pPr marR="3810" algn="just">
              <a:lnSpc>
                <a:spcPct val="115000"/>
              </a:lnSpc>
              <a:spcAft>
                <a:spcPts val="0"/>
              </a:spcAft>
            </a:pPr>
            <a:r>
              <a:rPr lang="en-US" sz="2000" dirty="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tugas</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oragtua</a:t>
            </a:r>
            <a:r>
              <a:rPr lang="en-US" sz="2000" dirty="0" smtClean="0">
                <a:ln w="0"/>
                <a:solidFill>
                  <a:srgbClr val="FF0000"/>
                </a:solidFill>
                <a:effectLst>
                  <a:outerShdw blurRad="38100" dist="19050" dir="2700000" algn="tl" rotWithShape="0">
                    <a:schemeClr val="dk1">
                      <a:alpha val="40000"/>
                    </a:schemeClr>
                  </a:outerShdw>
                </a:effectLst>
              </a:rPr>
              <a:t> </a:t>
            </a:r>
            <a:r>
              <a:rPr lang="en-US" sz="2000" dirty="0" err="1" smtClean="0">
                <a:ln w="0"/>
                <a:solidFill>
                  <a:srgbClr val="FF0000"/>
                </a:solidFill>
                <a:effectLst>
                  <a:outerShdw blurRad="38100" dist="19050" dir="2700000" algn="tl" rotWithShape="0">
                    <a:schemeClr val="dk1">
                      <a:alpha val="40000"/>
                    </a:schemeClr>
                  </a:outerShdw>
                </a:effectLst>
              </a:rPr>
              <a:t>sbg</a:t>
            </a:r>
            <a:r>
              <a:rPr lang="en-US" sz="2000" dirty="0" smtClean="0">
                <a:ln w="0"/>
                <a:solidFill>
                  <a:srgbClr val="FF0000"/>
                </a:solidFill>
                <a:effectLst>
                  <a:outerShdw blurRad="38100" dist="19050" dir="2700000" algn="tl" rotWithShape="0">
                    <a:schemeClr val="dk1">
                      <a:alpha val="40000"/>
                    </a:schemeClr>
                  </a:outerShdw>
                </a:effectLst>
              </a:rPr>
              <a:t>. Guru </a:t>
            </a:r>
            <a:r>
              <a:rPr lang="en-US" sz="2000" dirty="0" err="1" smtClean="0">
                <a:ln w="0"/>
                <a:solidFill>
                  <a:srgbClr val="FF0000"/>
                </a:solidFill>
                <a:effectLst>
                  <a:outerShdw blurRad="38100" dist="19050" dir="2700000" algn="tl" rotWithShape="0">
                    <a:schemeClr val="dk1">
                      <a:alpha val="40000"/>
                    </a:schemeClr>
                  </a:outerShdw>
                </a:effectLst>
              </a:rPr>
              <a:t>dan</a:t>
            </a:r>
            <a:r>
              <a:rPr lang="en-US" sz="2000" dirty="0" smtClean="0">
                <a:ln w="0"/>
                <a:solidFill>
                  <a:srgbClr val="FF0000"/>
                </a:solidFill>
                <a:effectLst>
                  <a:outerShdw blurRad="38100" dist="19050" dir="2700000" algn="tl" rotWithShape="0">
                    <a:schemeClr val="dk1">
                      <a:alpha val="40000"/>
                    </a:schemeClr>
                  </a:outerShdw>
                </a:effectLst>
              </a:rPr>
              <a:t> KK.</a:t>
            </a:r>
          </a:p>
          <a:p>
            <a:pPr marR="3810" algn="just">
              <a:lnSpc>
                <a:spcPct val="115000"/>
              </a:lnSpc>
              <a:spcAft>
                <a:spcPts val="0"/>
              </a:spcAft>
            </a:pPr>
            <a:r>
              <a:rPr lang="en-US" sz="2000" dirty="0" smtClean="0">
                <a:ln w="0"/>
                <a:solidFill>
                  <a:srgbClr val="FF0000"/>
                </a:solidFill>
                <a:effectLst>
                  <a:outerShdw blurRad="38100" dist="19050" dir="2700000" algn="tl" rotWithShape="0">
                    <a:schemeClr val="dk1">
                      <a:alpha val="40000"/>
                    </a:schemeClr>
                  </a:outerShdw>
                </a:effectLst>
              </a:rPr>
              <a:t>9. </a:t>
            </a:r>
            <a:r>
              <a:rPr lang="id-ID" sz="2000" dirty="0" smtClean="0">
                <a:ln w="0"/>
                <a:solidFill>
                  <a:srgbClr val="FF0000"/>
                </a:solidFill>
                <a:effectLst>
                  <a:outerShdw blurRad="38100" dist="19050" dir="2700000" algn="tl" rotWithShape="0">
                    <a:schemeClr val="dk1">
                      <a:alpha val="40000"/>
                    </a:schemeClr>
                  </a:outerShdw>
                </a:effectLst>
              </a:rPr>
              <a:t>Surat </a:t>
            </a:r>
            <a:r>
              <a:rPr lang="id-ID" sz="2000" dirty="0">
                <a:ln w="0"/>
                <a:solidFill>
                  <a:srgbClr val="FF0000"/>
                </a:solidFill>
                <a:effectLst>
                  <a:outerShdw blurRad="38100" dist="19050" dir="2700000" algn="tl" rotWithShape="0">
                    <a:schemeClr val="dk1">
                      <a:alpha val="40000"/>
                    </a:schemeClr>
                  </a:outerShdw>
                </a:effectLst>
              </a:rPr>
              <a:t>Pernyataan Tanggung Jawab Mutlak</a:t>
            </a:r>
            <a:r>
              <a:rPr lang="id-ID" sz="2000" dirty="0">
                <a:ln w="0"/>
                <a:solidFill>
                  <a:schemeClr val="tx1"/>
                </a:solidFill>
                <a:effectLst>
                  <a:outerShdw blurRad="38100" dist="19050" dir="2700000" algn="tl" rotWithShape="0">
                    <a:schemeClr val="dk1">
                      <a:alpha val="40000"/>
                    </a:schemeClr>
                  </a:outerShdw>
                </a:effectLst>
              </a:rPr>
              <a:t> dari </a:t>
            </a:r>
            <a:r>
              <a:rPr lang="en-US" sz="2000" dirty="0" smtClean="0">
                <a:ln w="0"/>
                <a:solidFill>
                  <a:schemeClr val="tx1"/>
                </a:solidFill>
                <a:effectLst>
                  <a:outerShdw blurRad="38100" dist="19050" dir="2700000" algn="tl" rotWithShape="0">
                    <a:schemeClr val="dk1">
                      <a:alpha val="40000"/>
                    </a:schemeClr>
                  </a:outerShdw>
                </a:effectLst>
              </a:rPr>
              <a:t>	</a:t>
            </a:r>
            <a:r>
              <a:rPr lang="id-ID" sz="2000" dirty="0" smtClean="0">
                <a:ln w="0"/>
                <a:solidFill>
                  <a:schemeClr val="tx1"/>
                </a:solidFill>
                <a:effectLst>
                  <a:outerShdw blurRad="38100" dist="19050" dir="2700000" algn="tl" rotWithShape="0">
                    <a:schemeClr val="dk1">
                      <a:alpha val="40000"/>
                    </a:schemeClr>
                  </a:outerShdw>
                </a:effectLst>
              </a:rPr>
              <a:t>orang </a:t>
            </a:r>
            <a:r>
              <a:rPr lang="id-ID" sz="2000" dirty="0">
                <a:ln w="0"/>
                <a:solidFill>
                  <a:schemeClr val="tx1"/>
                </a:solidFill>
                <a:effectLst>
                  <a:outerShdw blurRad="38100" dist="19050" dir="2700000" algn="tl" rotWithShape="0">
                    <a:schemeClr val="dk1">
                      <a:alpha val="40000"/>
                    </a:schemeClr>
                  </a:outerShdw>
                </a:effectLst>
              </a:rPr>
              <a:t>tua/wali </a:t>
            </a:r>
            <a:r>
              <a:rPr lang="en-US" sz="2000" dirty="0" err="1" smtClean="0">
                <a:ln w="0"/>
                <a:solidFill>
                  <a:schemeClr val="tx1"/>
                </a:solidFill>
                <a:effectLst>
                  <a:outerShdw blurRad="38100" dist="19050" dir="2700000" algn="tl" rotWithShape="0">
                    <a:schemeClr val="dk1">
                      <a:alpha val="40000"/>
                    </a:schemeClr>
                  </a:outerShdw>
                </a:effectLst>
              </a:rPr>
              <a:t>calon</a:t>
            </a:r>
            <a:r>
              <a:rPr lang="en-US" sz="2000" dirty="0" smtClean="0">
                <a:ln w="0"/>
                <a:solidFill>
                  <a:schemeClr val="tx1"/>
                </a:solidFill>
                <a:effectLst>
                  <a:outerShdw blurRad="38100" dist="19050" dir="2700000" algn="tl" rotWithShape="0">
                    <a:schemeClr val="dk1">
                      <a:alpha val="40000"/>
                    </a:schemeClr>
                  </a:outerShdw>
                </a:effectLst>
              </a:rPr>
              <a:t> murid</a:t>
            </a:r>
            <a:r>
              <a:rPr lang="id-ID" sz="2000" dirty="0" smtClean="0">
                <a:ln w="0"/>
                <a:solidFill>
                  <a:schemeClr val="tx1"/>
                </a:solidFill>
                <a:effectLst>
                  <a:outerShdw blurRad="38100" dist="19050" dir="2700000" algn="tl" rotWithShape="0">
                    <a:schemeClr val="dk1">
                      <a:alpha val="40000"/>
                    </a:schemeClr>
                  </a:outerShdw>
                </a:effectLst>
              </a:rPr>
              <a:t> </a:t>
            </a:r>
            <a:r>
              <a:rPr lang="id-ID" sz="2000" dirty="0">
                <a:ln w="0"/>
                <a:solidFill>
                  <a:schemeClr val="tx1"/>
                </a:solidFill>
                <a:effectLst>
                  <a:outerShdw blurRad="38100" dist="19050" dir="2700000" algn="tl" rotWithShape="0">
                    <a:schemeClr val="dk1">
                      <a:alpha val="40000"/>
                    </a:schemeClr>
                  </a:outerShdw>
                </a:effectLst>
              </a:rPr>
              <a:t>yang </a:t>
            </a:r>
            <a:r>
              <a:rPr lang="en-US" sz="2000" dirty="0" smtClean="0">
                <a:ln w="0"/>
                <a:solidFill>
                  <a:schemeClr val="tx1"/>
                </a:solidFill>
                <a:effectLst>
                  <a:outerShdw blurRad="38100" dist="19050" dir="2700000" algn="tl" rotWithShape="0">
                    <a:schemeClr val="dk1">
                      <a:alpha val="40000"/>
                    </a:schemeClr>
                  </a:outerShdw>
                </a:effectLst>
              </a:rPr>
              <a:t>	</a:t>
            </a:r>
            <a:r>
              <a:rPr lang="id-ID" sz="2000" dirty="0" smtClean="0">
                <a:ln w="0"/>
                <a:solidFill>
                  <a:schemeClr val="tx1"/>
                </a:solidFill>
                <a:effectLst>
                  <a:outerShdw blurRad="38100" dist="19050" dir="2700000" algn="tl" rotWithShape="0">
                    <a:schemeClr val="dk1">
                      <a:alpha val="40000"/>
                    </a:schemeClr>
                  </a:outerShdw>
                </a:effectLst>
              </a:rPr>
              <a:t>menyatakan </a:t>
            </a:r>
            <a:r>
              <a:rPr lang="id-ID" sz="2000" dirty="0">
                <a:ln w="0"/>
                <a:solidFill>
                  <a:schemeClr val="tx1"/>
                </a:solidFill>
                <a:effectLst>
                  <a:outerShdw blurRad="38100" dist="19050" dir="2700000" algn="tl" rotWithShape="0">
                    <a:schemeClr val="dk1">
                      <a:alpha val="40000"/>
                    </a:schemeClr>
                  </a:outerShdw>
                </a:effectLst>
              </a:rPr>
              <a:t>bersedia diproses secara </a:t>
            </a:r>
            <a:r>
              <a:rPr lang="en-US" sz="2000" dirty="0" smtClean="0">
                <a:ln w="0"/>
                <a:solidFill>
                  <a:schemeClr val="tx1"/>
                </a:solidFill>
                <a:effectLst>
                  <a:outerShdw blurRad="38100" dist="19050" dir="2700000" algn="tl" rotWithShape="0">
                    <a:schemeClr val="dk1">
                      <a:alpha val="40000"/>
                    </a:schemeClr>
                  </a:outerShdw>
                </a:effectLst>
              </a:rPr>
              <a:t>	</a:t>
            </a:r>
            <a:r>
              <a:rPr lang="id-ID" sz="2000" dirty="0" smtClean="0">
                <a:ln w="0"/>
                <a:solidFill>
                  <a:schemeClr val="tx1"/>
                </a:solidFill>
                <a:effectLst>
                  <a:outerShdw blurRad="38100" dist="19050" dir="2700000" algn="tl" rotWithShape="0">
                    <a:schemeClr val="dk1">
                      <a:alpha val="40000"/>
                    </a:schemeClr>
                  </a:outerShdw>
                </a:effectLst>
              </a:rPr>
              <a:t>hukum </a:t>
            </a:r>
            <a:r>
              <a:rPr lang="id-ID" sz="2000" dirty="0">
                <a:ln w="0"/>
                <a:solidFill>
                  <a:schemeClr val="tx1"/>
                </a:solidFill>
                <a:effectLst>
                  <a:outerShdw blurRad="38100" dist="19050" dir="2700000" algn="tl" rotWithShape="0">
                    <a:schemeClr val="dk1">
                      <a:alpha val="40000"/>
                    </a:schemeClr>
                  </a:outerShdw>
                </a:effectLst>
              </a:rPr>
              <a:t>jika terbukti memalsukan bukti </a:t>
            </a:r>
            <a:r>
              <a:rPr lang="en-US" sz="2000" dirty="0" smtClean="0">
                <a:ln w="0"/>
                <a:solidFill>
                  <a:schemeClr val="tx1"/>
                </a:solidFill>
                <a:effectLst>
                  <a:outerShdw blurRad="38100" dist="19050" dir="2700000" algn="tl" rotWithShape="0">
                    <a:schemeClr val="dk1">
                      <a:alpha val="40000"/>
                    </a:schemeClr>
                  </a:outerShdw>
                </a:effectLst>
              </a:rPr>
              <a:t>	</a:t>
            </a:r>
            <a:r>
              <a:rPr lang="id-ID" sz="2000" dirty="0" smtClean="0">
                <a:ln w="0"/>
                <a:solidFill>
                  <a:schemeClr val="tx1"/>
                </a:solidFill>
                <a:effectLst>
                  <a:outerShdw blurRad="38100" dist="19050" dir="2700000" algn="tl" rotWithShape="0">
                    <a:schemeClr val="dk1">
                      <a:alpha val="40000"/>
                    </a:schemeClr>
                  </a:outerShdw>
                </a:effectLst>
              </a:rPr>
              <a:t>keikutsertaan </a:t>
            </a:r>
            <a:r>
              <a:rPr lang="id-ID" sz="2000" dirty="0">
                <a:ln w="0"/>
                <a:solidFill>
                  <a:schemeClr val="tx1"/>
                </a:solidFill>
                <a:effectLst>
                  <a:outerShdw blurRad="38100" dist="19050" dir="2700000" algn="tl" rotWithShape="0">
                    <a:schemeClr val="dk1">
                      <a:alpha val="40000"/>
                    </a:schemeClr>
                  </a:outerShdw>
                </a:effectLst>
              </a:rPr>
              <a:t>dalam program penanganan </a:t>
            </a:r>
            <a:r>
              <a:rPr lang="en-US" sz="2000" dirty="0" smtClean="0">
                <a:ln w="0"/>
                <a:solidFill>
                  <a:schemeClr val="tx1"/>
                </a:solidFill>
                <a:effectLst>
                  <a:outerShdw blurRad="38100" dist="19050" dir="2700000" algn="tl" rotWithShape="0">
                    <a:schemeClr val="dk1">
                      <a:alpha val="40000"/>
                    </a:schemeClr>
                  </a:outerShdw>
                </a:effectLst>
              </a:rPr>
              <a:t>	</a:t>
            </a:r>
            <a:r>
              <a:rPr lang="id-ID" sz="2000" dirty="0" smtClean="0">
                <a:ln w="0"/>
                <a:solidFill>
                  <a:schemeClr val="tx1"/>
                </a:solidFill>
                <a:effectLst>
                  <a:outerShdw blurRad="38100" dist="19050" dir="2700000" algn="tl" rotWithShape="0">
                    <a:schemeClr val="dk1">
                      <a:alpha val="40000"/>
                    </a:schemeClr>
                  </a:outerShdw>
                </a:effectLst>
              </a:rPr>
              <a:t>keluarga </a:t>
            </a:r>
            <a:r>
              <a:rPr lang="id-ID" sz="2000" dirty="0">
                <a:ln w="0"/>
                <a:solidFill>
                  <a:schemeClr val="tx1"/>
                </a:solidFill>
                <a:effectLst>
                  <a:outerShdw blurRad="38100" dist="19050" dir="2700000" algn="tl" rotWithShape="0">
                    <a:schemeClr val="dk1">
                      <a:alpha val="40000"/>
                    </a:schemeClr>
                  </a:outerShdw>
                </a:effectLst>
              </a:rPr>
              <a:t>tidak mampu dari Pemerintah Pusat. </a:t>
            </a:r>
            <a:endParaRPr lang="en-US" sz="2000" dirty="0">
              <a:ln w="0"/>
              <a:solidFill>
                <a:schemeClr val="tx1"/>
              </a:solidFill>
              <a:effectLst>
                <a:outerShdw blurRad="38100" dist="19050" dir="2700000" algn="tl" rotWithShape="0">
                  <a:schemeClr val="dk1">
                    <a:alpha val="40000"/>
                  </a:schemeClr>
                </a:outerShdw>
              </a:effectLst>
            </a:endParaRPr>
          </a:p>
        </p:txBody>
      </p:sp>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3903569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4" name="object 14"/>
          <p:cNvSpPr txBox="1"/>
          <p:nvPr/>
        </p:nvSpPr>
        <p:spPr>
          <a:xfrm>
            <a:off x="2054948" y="2913767"/>
            <a:ext cx="1972310" cy="1074420"/>
          </a:xfrm>
          <a:prstGeom prst="rect">
            <a:avLst/>
          </a:prstGeom>
        </p:spPr>
        <p:txBody>
          <a:bodyPr vert="horz" wrap="square" lIns="0" tIns="12700" rIns="0" bIns="0" rtlCol="0">
            <a:spAutoFit/>
          </a:bodyPr>
          <a:lstStyle/>
          <a:p>
            <a:pPr marR="50800" algn="ctr">
              <a:lnSpc>
                <a:spcPts val="2155"/>
              </a:lnSpc>
              <a:spcBef>
                <a:spcPts val="100"/>
              </a:spcBef>
            </a:pPr>
            <a:r>
              <a:rPr sz="2000" b="1" spc="-270" dirty="0">
                <a:solidFill>
                  <a:srgbClr val="FFFFFF"/>
                </a:solidFill>
                <a:latin typeface="Arial"/>
                <a:cs typeface="Arial"/>
              </a:rPr>
              <a:t>PRESTASI</a:t>
            </a:r>
            <a:endParaRPr sz="2000">
              <a:latin typeface="Arial"/>
              <a:cs typeface="Arial"/>
            </a:endParaRPr>
          </a:p>
          <a:p>
            <a:pPr algn="ctr">
              <a:lnSpc>
                <a:spcPts val="2155"/>
              </a:lnSpc>
            </a:pPr>
            <a:r>
              <a:rPr sz="2000" spc="-185" dirty="0">
                <a:solidFill>
                  <a:srgbClr val="FFFFFF"/>
                </a:solidFill>
                <a:latin typeface="Arial MT"/>
                <a:cs typeface="Arial MT"/>
              </a:rPr>
              <a:t>(Paling</a:t>
            </a:r>
            <a:r>
              <a:rPr sz="2000" spc="-40" dirty="0">
                <a:solidFill>
                  <a:srgbClr val="FFFFFF"/>
                </a:solidFill>
                <a:latin typeface="Arial MT"/>
                <a:cs typeface="Arial MT"/>
              </a:rPr>
              <a:t> </a:t>
            </a:r>
            <a:r>
              <a:rPr sz="2000" spc="-215" dirty="0">
                <a:solidFill>
                  <a:srgbClr val="FFFFFF"/>
                </a:solidFill>
                <a:latin typeface="Arial MT"/>
                <a:cs typeface="Arial MT"/>
              </a:rPr>
              <a:t>Banyak</a:t>
            </a:r>
            <a:r>
              <a:rPr sz="2000" spc="-30" dirty="0">
                <a:solidFill>
                  <a:srgbClr val="FFFFFF"/>
                </a:solidFill>
                <a:latin typeface="Arial MT"/>
                <a:cs typeface="Arial MT"/>
              </a:rPr>
              <a:t> </a:t>
            </a:r>
            <a:r>
              <a:rPr sz="2000" spc="-145" dirty="0">
                <a:solidFill>
                  <a:srgbClr val="FFFFFF"/>
                </a:solidFill>
                <a:latin typeface="Arial MT"/>
                <a:cs typeface="Arial MT"/>
              </a:rPr>
              <a:t>20%)</a:t>
            </a:r>
            <a:endParaRPr sz="2000">
              <a:latin typeface="Arial MT"/>
              <a:cs typeface="Arial MT"/>
            </a:endParaRPr>
          </a:p>
          <a:p>
            <a:pPr marR="29845" algn="ctr">
              <a:lnSpc>
                <a:spcPct val="100000"/>
              </a:lnSpc>
              <a:spcBef>
                <a:spcPts val="1545"/>
              </a:spcBef>
            </a:pPr>
            <a:r>
              <a:rPr sz="2000" b="1" spc="-270" dirty="0">
                <a:solidFill>
                  <a:srgbClr val="FFFFFF"/>
                </a:solidFill>
                <a:latin typeface="Arial"/>
                <a:cs typeface="Arial"/>
              </a:rPr>
              <a:t>PERPINDAHAN</a:t>
            </a:r>
            <a:endParaRPr sz="2000">
              <a:latin typeface="Arial"/>
              <a:cs typeface="Arial"/>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25411" y="228600"/>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pc="-5" dirty="0" smtClean="0">
                <a:solidFill>
                  <a:schemeClr val="tx1"/>
                </a:solidFill>
                <a:latin typeface="Segoe UI Black" panose="020B0A02040204020203" pitchFamily="34" charset="0"/>
                <a:ea typeface="Segoe UI Black" panose="020B0A02040204020203" pitchFamily="34" charset="0"/>
              </a:rPr>
              <a:t>SELEKSI PENDAFTARAN</a:t>
            </a:r>
            <a:endParaRPr lang="en-US" dirty="0">
              <a:solidFill>
                <a:schemeClr val="tx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SD</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ectangle 18"/>
          <p:cNvSpPr/>
          <p:nvPr/>
        </p:nvSpPr>
        <p:spPr>
          <a:xfrm>
            <a:off x="6602303" y="1841930"/>
            <a:ext cx="5177523" cy="400110"/>
          </a:xfrm>
          <a:prstGeom prst="rect">
            <a:avLst/>
          </a:prstGeom>
          <a:noFill/>
        </p:spPr>
        <p:txBody>
          <a:bodyPr wrap="square" lIns="91440" tIns="45720" rIns="91440" bIns="45720">
            <a:spAutoFit/>
          </a:bodyPr>
          <a:lstStyle/>
          <a:p>
            <a:pPr marL="342900" lvl="0" indent="-342900" algn="just">
              <a:buFont typeface="+mj-lt"/>
              <a:buAutoNum type="alphaLcPeriod"/>
            </a:pPr>
            <a:endParaRPr lang="en-US" sz="2000" dirty="0"/>
          </a:p>
        </p:txBody>
      </p:sp>
      <p:sp>
        <p:nvSpPr>
          <p:cNvPr id="4" name="Rectangle 3"/>
          <p:cNvSpPr/>
          <p:nvPr/>
        </p:nvSpPr>
        <p:spPr>
          <a:xfrm>
            <a:off x="152401" y="990600"/>
            <a:ext cx="5713142" cy="4303486"/>
          </a:xfrm>
          <a:prstGeom prst="rect">
            <a:avLst/>
          </a:prstGeom>
        </p:spPr>
        <p:txBody>
          <a:bodyPr wrap="square">
            <a:spAutoFit/>
          </a:bodyPr>
          <a:lstStyle/>
          <a:p>
            <a:pPr marL="457200" marR="3810" lvl="0" indent="-457200" algn="just">
              <a:lnSpc>
                <a:spcPct val="115000"/>
              </a:lnSpc>
              <a:buFont typeface="+mj-lt"/>
              <a:buAutoNum type="arabicPeriod"/>
            </a:pPr>
            <a:r>
              <a:rPr lang="id-ID" sz="2400" dirty="0"/>
              <a:t>Sekolah dapat mengadakan seleksi calon </a:t>
            </a:r>
            <a:r>
              <a:rPr lang="id-ID" sz="2400" dirty="0" smtClean="0"/>
              <a:t>murid </a:t>
            </a:r>
            <a:r>
              <a:rPr lang="id-ID" sz="2400" dirty="0"/>
              <a:t>baru jika pendaftar melebihi daya tampung</a:t>
            </a:r>
            <a:r>
              <a:rPr lang="en-US" sz="2400" dirty="0"/>
              <a:t>;</a:t>
            </a:r>
          </a:p>
          <a:p>
            <a:pPr marL="457200" marR="3810" lvl="0" indent="-457200" algn="just">
              <a:lnSpc>
                <a:spcPct val="115000"/>
              </a:lnSpc>
              <a:buFont typeface="+mj-lt"/>
              <a:buAutoNum type="arabicPeriod"/>
            </a:pPr>
            <a:r>
              <a:rPr lang="id-ID" sz="2400" dirty="0"/>
              <a:t>Seleksi sebagaimana dimaksud pada butir </a:t>
            </a:r>
            <a:r>
              <a:rPr lang="en-US" sz="2400" dirty="0" smtClean="0"/>
              <a:t>1</a:t>
            </a:r>
            <a:r>
              <a:rPr lang="id-ID" sz="2400" dirty="0" smtClean="0"/>
              <a:t>  </a:t>
            </a:r>
            <a:r>
              <a:rPr lang="id-ID" sz="2400" dirty="0"/>
              <a:t>tidak berupa seleksi kemampuan  membaca,  menulis,  menghitung  dan/atau kemampuan akademis lainnya serta tidak mempersyaratkan  telah mengikuti Taman  Kanak-Kanak (TK) </a:t>
            </a:r>
            <a:r>
              <a:rPr lang="en-US" sz="2400" dirty="0"/>
              <a:t>;</a:t>
            </a:r>
          </a:p>
        </p:txBody>
      </p:sp>
      <p:sp>
        <p:nvSpPr>
          <p:cNvPr id="22" name="Rectangle 21"/>
          <p:cNvSpPr/>
          <p:nvPr/>
        </p:nvSpPr>
        <p:spPr>
          <a:xfrm>
            <a:off x="6511124" y="1066800"/>
            <a:ext cx="5359879" cy="4056495"/>
          </a:xfrm>
          <a:prstGeom prst="rect">
            <a:avLst/>
          </a:prstGeom>
        </p:spPr>
        <p:txBody>
          <a:bodyPr wrap="square">
            <a:spAutoFit/>
          </a:bodyPr>
          <a:lstStyle/>
          <a:p>
            <a:pPr marL="457200" marR="3810" lvl="0" indent="-457200" algn="just">
              <a:lnSpc>
                <a:spcPct val="115000"/>
              </a:lnSpc>
              <a:buFont typeface="+mj-lt"/>
              <a:buAutoNum type="arabicPeriod" startAt="3"/>
            </a:pPr>
            <a:r>
              <a:rPr lang="id-ID" sz="2800" dirty="0"/>
              <a:t>Dalam hal jumlah calon </a:t>
            </a:r>
            <a:r>
              <a:rPr lang="id-ID" sz="2800" dirty="0" smtClean="0"/>
              <a:t>murid </a:t>
            </a:r>
            <a:r>
              <a:rPr lang="id-ID" sz="2800" dirty="0"/>
              <a:t>pendaftar dari jalur </a:t>
            </a:r>
            <a:r>
              <a:rPr lang="id-ID" sz="2800" dirty="0" smtClean="0"/>
              <a:t>Domisili </a:t>
            </a:r>
            <a:r>
              <a:rPr lang="id-ID" sz="2800" dirty="0"/>
              <a:t>melebihi  daya  tampung  satuan  pendidikan,  maka  penerimaan didasarkan  pada  prioritas  usia  tertua  kemudian  jarak  tempat tinggal dengan sekolah</a:t>
            </a:r>
            <a:r>
              <a:rPr lang="en-US" sz="2800" dirty="0"/>
              <a:t>;</a:t>
            </a:r>
          </a:p>
        </p:txBody>
      </p:sp>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3049412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4" name="object 14"/>
          <p:cNvSpPr txBox="1"/>
          <p:nvPr/>
        </p:nvSpPr>
        <p:spPr>
          <a:xfrm>
            <a:off x="2054948" y="2913767"/>
            <a:ext cx="1972310" cy="1074420"/>
          </a:xfrm>
          <a:prstGeom prst="rect">
            <a:avLst/>
          </a:prstGeom>
        </p:spPr>
        <p:txBody>
          <a:bodyPr vert="horz" wrap="square" lIns="0" tIns="12700" rIns="0" bIns="0" rtlCol="0">
            <a:spAutoFit/>
          </a:bodyPr>
          <a:lstStyle/>
          <a:p>
            <a:pPr marR="50800" algn="ctr">
              <a:lnSpc>
                <a:spcPts val="2155"/>
              </a:lnSpc>
              <a:spcBef>
                <a:spcPts val="100"/>
              </a:spcBef>
            </a:pPr>
            <a:r>
              <a:rPr sz="2000" b="1" spc="-270" dirty="0">
                <a:solidFill>
                  <a:srgbClr val="FFFFFF"/>
                </a:solidFill>
                <a:latin typeface="Arial"/>
                <a:cs typeface="Arial"/>
              </a:rPr>
              <a:t>PRESTASI</a:t>
            </a:r>
            <a:endParaRPr sz="2000">
              <a:latin typeface="Arial"/>
              <a:cs typeface="Arial"/>
            </a:endParaRPr>
          </a:p>
          <a:p>
            <a:pPr algn="ctr">
              <a:lnSpc>
                <a:spcPts val="2155"/>
              </a:lnSpc>
            </a:pPr>
            <a:r>
              <a:rPr sz="2000" spc="-185" dirty="0">
                <a:solidFill>
                  <a:srgbClr val="FFFFFF"/>
                </a:solidFill>
                <a:latin typeface="Arial MT"/>
                <a:cs typeface="Arial MT"/>
              </a:rPr>
              <a:t>(Paling</a:t>
            </a:r>
            <a:r>
              <a:rPr sz="2000" spc="-40" dirty="0">
                <a:solidFill>
                  <a:srgbClr val="FFFFFF"/>
                </a:solidFill>
                <a:latin typeface="Arial MT"/>
                <a:cs typeface="Arial MT"/>
              </a:rPr>
              <a:t> </a:t>
            </a:r>
            <a:r>
              <a:rPr sz="2000" spc="-215" dirty="0">
                <a:solidFill>
                  <a:srgbClr val="FFFFFF"/>
                </a:solidFill>
                <a:latin typeface="Arial MT"/>
                <a:cs typeface="Arial MT"/>
              </a:rPr>
              <a:t>Banyak</a:t>
            </a:r>
            <a:r>
              <a:rPr sz="2000" spc="-30" dirty="0">
                <a:solidFill>
                  <a:srgbClr val="FFFFFF"/>
                </a:solidFill>
                <a:latin typeface="Arial MT"/>
                <a:cs typeface="Arial MT"/>
              </a:rPr>
              <a:t> </a:t>
            </a:r>
            <a:r>
              <a:rPr sz="2000" spc="-145" dirty="0">
                <a:solidFill>
                  <a:srgbClr val="FFFFFF"/>
                </a:solidFill>
                <a:latin typeface="Arial MT"/>
                <a:cs typeface="Arial MT"/>
              </a:rPr>
              <a:t>20%)</a:t>
            </a:r>
            <a:endParaRPr sz="2000">
              <a:latin typeface="Arial MT"/>
              <a:cs typeface="Arial MT"/>
            </a:endParaRPr>
          </a:p>
          <a:p>
            <a:pPr marR="29845" algn="ctr">
              <a:lnSpc>
                <a:spcPct val="100000"/>
              </a:lnSpc>
              <a:spcBef>
                <a:spcPts val="1545"/>
              </a:spcBef>
            </a:pPr>
            <a:r>
              <a:rPr sz="2000" b="1" spc="-270" dirty="0">
                <a:solidFill>
                  <a:srgbClr val="FFFFFF"/>
                </a:solidFill>
                <a:latin typeface="Arial"/>
                <a:cs typeface="Arial"/>
              </a:rPr>
              <a:t>PERPINDAHAN</a:t>
            </a:r>
            <a:endParaRPr sz="2000">
              <a:latin typeface="Arial"/>
              <a:cs typeface="Arial"/>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1067223" y="985635"/>
            <a:ext cx="2892780"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SELEKSI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a:t>
            </a:r>
            <a:r>
              <a:rPr lang="en-US" sz="4400" b="1" spc="-290" dirty="0">
                <a:solidFill>
                  <a:srgbClr val="FFFFFF"/>
                </a:solidFill>
                <a:latin typeface="Trebuchet MS"/>
                <a:cs typeface="Trebuchet MS"/>
              </a:rPr>
              <a:t>S</a:t>
            </a:r>
            <a:r>
              <a:rPr lang="en-US" sz="4400" b="1" spc="-290" dirty="0" smtClean="0">
                <a:solidFill>
                  <a:srgbClr val="FFFFFF"/>
                </a:solidFill>
                <a:latin typeface="Trebuchet MS"/>
                <a:cs typeface="Trebuchet MS"/>
              </a:rPr>
              <a:t>PMB SD</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ectangle 18"/>
          <p:cNvSpPr/>
          <p:nvPr/>
        </p:nvSpPr>
        <p:spPr>
          <a:xfrm>
            <a:off x="6602303" y="1841930"/>
            <a:ext cx="5177523" cy="400110"/>
          </a:xfrm>
          <a:prstGeom prst="rect">
            <a:avLst/>
          </a:prstGeom>
          <a:noFill/>
        </p:spPr>
        <p:txBody>
          <a:bodyPr wrap="square" lIns="91440" tIns="45720" rIns="91440" bIns="45720">
            <a:spAutoFit/>
          </a:bodyPr>
          <a:lstStyle/>
          <a:p>
            <a:pPr marL="342900" lvl="0" indent="-342900" algn="just">
              <a:buFont typeface="+mj-lt"/>
              <a:buAutoNum type="alphaLcPeriod"/>
            </a:pPr>
            <a:endParaRPr lang="en-US" sz="2000" dirty="0"/>
          </a:p>
        </p:txBody>
      </p:sp>
      <p:sp>
        <p:nvSpPr>
          <p:cNvPr id="22" name="Rectangle 21"/>
          <p:cNvSpPr/>
          <p:nvPr/>
        </p:nvSpPr>
        <p:spPr>
          <a:xfrm>
            <a:off x="361163" y="1841930"/>
            <a:ext cx="5359879" cy="4056495"/>
          </a:xfrm>
          <a:prstGeom prst="rect">
            <a:avLst/>
          </a:prstGeom>
        </p:spPr>
        <p:txBody>
          <a:bodyPr wrap="square">
            <a:spAutoFit/>
          </a:bodyPr>
          <a:lstStyle/>
          <a:p>
            <a:pPr marL="457200" marR="3810" lvl="0" indent="-457200" algn="just">
              <a:lnSpc>
                <a:spcPct val="115000"/>
              </a:lnSpc>
              <a:buFont typeface="+mj-lt"/>
              <a:buAutoNum type="arabicPeriod" startAt="4"/>
            </a:pPr>
            <a:r>
              <a:rPr lang="id-ID" sz="2800" dirty="0"/>
              <a:t>Seleksi jalur afirmasi dan </a:t>
            </a:r>
            <a:r>
              <a:rPr lang="en-US" sz="2800" dirty="0" err="1" smtClean="0"/>
              <a:t>mutasi</a:t>
            </a:r>
            <a:r>
              <a:rPr lang="id-ID" sz="2800" dirty="0" smtClean="0"/>
              <a:t> </a:t>
            </a:r>
            <a:r>
              <a:rPr lang="id-ID" sz="2800" dirty="0"/>
              <a:t>sesuai dengan kuota sekolah. Jika melebihi kuota diprioritaskan jarak </a:t>
            </a:r>
            <a:r>
              <a:rPr lang="id-ID" sz="2800" dirty="0" smtClean="0"/>
              <a:t>tempat </a:t>
            </a:r>
            <a:r>
              <a:rPr lang="id-ID" sz="2800" dirty="0"/>
              <a:t>tinggal calon </a:t>
            </a:r>
            <a:r>
              <a:rPr lang="en-US" sz="2800" dirty="0" smtClean="0"/>
              <a:t>murid</a:t>
            </a:r>
            <a:r>
              <a:rPr lang="id-ID" sz="2800" dirty="0" smtClean="0"/>
              <a:t> </a:t>
            </a:r>
            <a:r>
              <a:rPr lang="id-ID" sz="2800" dirty="0"/>
              <a:t>dengan sekolah. Sisa kuota jalur </a:t>
            </a:r>
            <a:r>
              <a:rPr lang="en-US" sz="2800" dirty="0" err="1" smtClean="0"/>
              <a:t>afirmasi</a:t>
            </a:r>
            <a:r>
              <a:rPr lang="en-US" sz="2800" dirty="0" smtClean="0"/>
              <a:t> </a:t>
            </a:r>
            <a:r>
              <a:rPr lang="en-US" sz="2800" dirty="0" err="1" smtClean="0"/>
              <a:t>dan</a:t>
            </a:r>
            <a:r>
              <a:rPr lang="en-US" sz="2800" dirty="0" smtClean="0"/>
              <a:t> </a:t>
            </a:r>
            <a:r>
              <a:rPr lang="en-US" sz="2800" dirty="0" err="1" smtClean="0"/>
              <a:t>mutasi</a:t>
            </a:r>
            <a:r>
              <a:rPr lang="en-US" sz="2800" dirty="0" smtClean="0"/>
              <a:t> </a:t>
            </a:r>
            <a:r>
              <a:rPr lang="en-US" sz="2800" dirty="0" err="1" smtClean="0"/>
              <a:t>dimasukkan</a:t>
            </a:r>
            <a:r>
              <a:rPr lang="en-US" sz="2800" dirty="0" smtClean="0"/>
              <a:t> </a:t>
            </a:r>
            <a:r>
              <a:rPr lang="en-US" sz="2800" dirty="0" err="1" smtClean="0"/>
              <a:t>ke</a:t>
            </a:r>
            <a:r>
              <a:rPr lang="en-US" sz="2800" dirty="0" smtClean="0"/>
              <a:t> </a:t>
            </a:r>
            <a:r>
              <a:rPr lang="en-US" sz="2800" dirty="0" err="1" smtClean="0"/>
              <a:t>Jalur</a:t>
            </a:r>
            <a:r>
              <a:rPr lang="en-US" sz="2800" dirty="0" smtClean="0"/>
              <a:t> </a:t>
            </a:r>
            <a:r>
              <a:rPr lang="en-US" sz="2800" dirty="0" err="1" smtClean="0"/>
              <a:t>Domisili</a:t>
            </a:r>
            <a:r>
              <a:rPr lang="en-US" sz="2200" dirty="0" smtClean="0"/>
              <a:t>.</a:t>
            </a:r>
            <a:endParaRPr lang="en-US" sz="2200" dirty="0"/>
          </a:p>
        </p:txBody>
      </p:sp>
      <p:sp>
        <p:nvSpPr>
          <p:cNvPr id="23" name="Rectangle 22"/>
          <p:cNvSpPr/>
          <p:nvPr/>
        </p:nvSpPr>
        <p:spPr>
          <a:xfrm>
            <a:off x="6143626" y="914400"/>
            <a:ext cx="5895974" cy="5577681"/>
          </a:xfrm>
          <a:prstGeom prst="rect">
            <a:avLst/>
          </a:prstGeom>
        </p:spPr>
        <p:txBody>
          <a:bodyPr wrap="square">
            <a:spAutoFit/>
          </a:bodyPr>
          <a:lstStyle/>
          <a:p>
            <a:pPr marL="457200" marR="3810" lvl="0" indent="-457200" algn="just">
              <a:lnSpc>
                <a:spcPct val="115000"/>
              </a:lnSpc>
              <a:buFont typeface="+mj-lt"/>
              <a:buAutoNum type="arabicPeriod" startAt="5"/>
            </a:pPr>
            <a:r>
              <a:rPr lang="id-ID" sz="2400" dirty="0"/>
              <a:t>Usia dibuktikan dengan akte kelahiran/surat keterangan lahir yang </a:t>
            </a:r>
            <a:r>
              <a:rPr lang="id-ID" sz="2400" dirty="0" smtClean="0"/>
              <a:t>sah.</a:t>
            </a:r>
            <a:endParaRPr lang="en-US" sz="2400" dirty="0" smtClean="0"/>
          </a:p>
          <a:p>
            <a:pPr marL="457200" marR="3810" lvl="0" indent="-457200" algn="just">
              <a:lnSpc>
                <a:spcPct val="115000"/>
              </a:lnSpc>
              <a:buFont typeface="+mj-lt"/>
              <a:buAutoNum type="arabicPeriod" startAt="5"/>
            </a:pPr>
            <a:r>
              <a:rPr lang="id-ID" sz="2400" dirty="0" smtClean="0"/>
              <a:t>Jarak </a:t>
            </a:r>
            <a:r>
              <a:rPr lang="id-ID" sz="2400" dirty="0"/>
              <a:t>tempat tinggal didasarkan pada alamat pada Kartu Keluarga yang diterbitkan paling lambat 1 (satu) tahun sebelum pelaksanaan </a:t>
            </a:r>
            <a:r>
              <a:rPr lang="id-ID" sz="2400" dirty="0" smtClean="0"/>
              <a:t>SPMB </a:t>
            </a:r>
            <a:r>
              <a:rPr lang="id-ID" sz="2400" dirty="0"/>
              <a:t>atau keterangan domisili dalam hal Kartu Keluarga tidak memiliki karena keadaan tertentu   (bencana alam</a:t>
            </a:r>
            <a:r>
              <a:rPr lang="id-ID" sz="2400" dirty="0" smtClean="0"/>
              <a:t>)</a:t>
            </a:r>
            <a:r>
              <a:rPr lang="en-US" sz="2400" dirty="0"/>
              <a:t> </a:t>
            </a:r>
            <a:r>
              <a:rPr lang="en-US" sz="2400" dirty="0" smtClean="0"/>
              <a:t>yang </a:t>
            </a:r>
            <a:r>
              <a:rPr lang="en-US" sz="2400" dirty="0" err="1" smtClean="0"/>
              <a:t>diterbitkan</a:t>
            </a:r>
            <a:r>
              <a:rPr lang="en-US" sz="2400" dirty="0" smtClean="0"/>
              <a:t> paling </a:t>
            </a:r>
            <a:r>
              <a:rPr lang="en-US" sz="2400" dirty="0" err="1" smtClean="0"/>
              <a:t>lambat</a:t>
            </a:r>
            <a:r>
              <a:rPr lang="en-US" sz="2400" dirty="0" smtClean="0"/>
              <a:t> 1 </a:t>
            </a:r>
            <a:r>
              <a:rPr lang="en-US" sz="2400" dirty="0" err="1" smtClean="0"/>
              <a:t>tahun</a:t>
            </a:r>
            <a:r>
              <a:rPr lang="en-US" sz="2400" dirty="0" smtClean="0"/>
              <a:t> </a:t>
            </a:r>
            <a:r>
              <a:rPr lang="en-US" sz="2400" dirty="0" err="1" smtClean="0"/>
              <a:t>sebelum</a:t>
            </a:r>
            <a:r>
              <a:rPr lang="en-US" sz="2400" dirty="0" smtClean="0"/>
              <a:t> </a:t>
            </a:r>
            <a:r>
              <a:rPr lang="en-US" sz="2400" dirty="0" err="1" smtClean="0"/>
              <a:t>dikeluarkannya</a:t>
            </a:r>
            <a:r>
              <a:rPr lang="en-US" sz="2400" dirty="0" smtClean="0"/>
              <a:t> </a:t>
            </a:r>
            <a:r>
              <a:rPr lang="en-US" sz="2400" dirty="0" err="1" smtClean="0"/>
              <a:t>keterangan</a:t>
            </a:r>
            <a:r>
              <a:rPr lang="en-US" sz="2400" dirty="0" smtClean="0"/>
              <a:t> </a:t>
            </a:r>
            <a:r>
              <a:rPr lang="en-US" sz="2400" dirty="0" err="1" smtClean="0"/>
              <a:t>domisili</a:t>
            </a:r>
            <a:r>
              <a:rPr lang="en-US" sz="2400" dirty="0" smtClean="0"/>
              <a:t>.</a:t>
            </a:r>
            <a:endParaRPr lang="en-US" sz="2400" dirty="0"/>
          </a:p>
        </p:txBody>
      </p:sp>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338142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4" name="object 14"/>
          <p:cNvSpPr txBox="1"/>
          <p:nvPr/>
        </p:nvSpPr>
        <p:spPr>
          <a:xfrm>
            <a:off x="2054948" y="2913767"/>
            <a:ext cx="1972310" cy="1074420"/>
          </a:xfrm>
          <a:prstGeom prst="rect">
            <a:avLst/>
          </a:prstGeom>
        </p:spPr>
        <p:txBody>
          <a:bodyPr vert="horz" wrap="square" lIns="0" tIns="12700" rIns="0" bIns="0" rtlCol="0">
            <a:spAutoFit/>
          </a:bodyPr>
          <a:lstStyle/>
          <a:p>
            <a:pPr marR="50800" algn="ctr">
              <a:lnSpc>
                <a:spcPts val="2155"/>
              </a:lnSpc>
              <a:spcBef>
                <a:spcPts val="100"/>
              </a:spcBef>
            </a:pPr>
            <a:r>
              <a:rPr sz="2000" b="1" spc="-270" dirty="0">
                <a:solidFill>
                  <a:srgbClr val="FFFFFF"/>
                </a:solidFill>
                <a:latin typeface="Arial"/>
                <a:cs typeface="Arial"/>
              </a:rPr>
              <a:t>PRESTASI</a:t>
            </a:r>
            <a:endParaRPr sz="2000">
              <a:latin typeface="Arial"/>
              <a:cs typeface="Arial"/>
            </a:endParaRPr>
          </a:p>
          <a:p>
            <a:pPr algn="ctr">
              <a:lnSpc>
                <a:spcPts val="2155"/>
              </a:lnSpc>
            </a:pPr>
            <a:r>
              <a:rPr sz="2000" spc="-185" dirty="0">
                <a:solidFill>
                  <a:srgbClr val="FFFFFF"/>
                </a:solidFill>
                <a:latin typeface="Arial MT"/>
                <a:cs typeface="Arial MT"/>
              </a:rPr>
              <a:t>(Paling</a:t>
            </a:r>
            <a:r>
              <a:rPr sz="2000" spc="-40" dirty="0">
                <a:solidFill>
                  <a:srgbClr val="FFFFFF"/>
                </a:solidFill>
                <a:latin typeface="Arial MT"/>
                <a:cs typeface="Arial MT"/>
              </a:rPr>
              <a:t> </a:t>
            </a:r>
            <a:r>
              <a:rPr sz="2000" spc="-215" dirty="0">
                <a:solidFill>
                  <a:srgbClr val="FFFFFF"/>
                </a:solidFill>
                <a:latin typeface="Arial MT"/>
                <a:cs typeface="Arial MT"/>
              </a:rPr>
              <a:t>Banyak</a:t>
            </a:r>
            <a:r>
              <a:rPr sz="2000" spc="-30" dirty="0">
                <a:solidFill>
                  <a:srgbClr val="FFFFFF"/>
                </a:solidFill>
                <a:latin typeface="Arial MT"/>
                <a:cs typeface="Arial MT"/>
              </a:rPr>
              <a:t> </a:t>
            </a:r>
            <a:r>
              <a:rPr sz="2000" spc="-145" dirty="0">
                <a:solidFill>
                  <a:srgbClr val="FFFFFF"/>
                </a:solidFill>
                <a:latin typeface="Arial MT"/>
                <a:cs typeface="Arial MT"/>
              </a:rPr>
              <a:t>20%)</a:t>
            </a:r>
            <a:endParaRPr sz="2000">
              <a:latin typeface="Arial MT"/>
              <a:cs typeface="Arial MT"/>
            </a:endParaRPr>
          </a:p>
          <a:p>
            <a:pPr marR="29845" algn="ctr">
              <a:lnSpc>
                <a:spcPct val="100000"/>
              </a:lnSpc>
              <a:spcBef>
                <a:spcPts val="1545"/>
              </a:spcBef>
            </a:pPr>
            <a:r>
              <a:rPr sz="2000" b="1" spc="-270" dirty="0">
                <a:solidFill>
                  <a:srgbClr val="FFFFFF"/>
                </a:solidFill>
                <a:latin typeface="Arial"/>
                <a:cs typeface="Arial"/>
              </a:rPr>
              <a:t>PERPINDAHAN</a:t>
            </a:r>
            <a:endParaRPr sz="2000">
              <a:latin typeface="Arial"/>
              <a:cs typeface="Arial"/>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25411" y="381000"/>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pc="-5" dirty="0" smtClean="0">
                <a:solidFill>
                  <a:schemeClr val="tx1"/>
                </a:solidFill>
                <a:latin typeface="Segoe UI Black" panose="020B0A02040204020203" pitchFamily="34" charset="0"/>
                <a:ea typeface="Segoe UI Black" panose="020B0A02040204020203" pitchFamily="34" charset="0"/>
              </a:rPr>
              <a:t>KETENTUAN LAIN</a:t>
            </a:r>
            <a:endParaRPr lang="en-US" dirty="0">
              <a:solidFill>
                <a:schemeClr val="tx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pic>
        <p:nvPicPr>
          <p:cNvPr id="1026" name="Picture 2" descr="Ruang kelas dengan anak-anak. Guru atau profesor mengajar siswa di kelas  sekolah dasar. Pelajari ilustrasi vektor pelajaran Vektor Stok oleh  ©tartila.stock.gmail.com 202100364"/>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b="8700"/>
          <a:stretch/>
        </p:blipFill>
        <p:spPr bwMode="auto">
          <a:xfrm>
            <a:off x="8610600" y="1253319"/>
            <a:ext cx="3466424" cy="2648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a:t>
            </a:r>
            <a:r>
              <a:rPr lang="en-US" sz="4400" b="1" spc="-290" dirty="0">
                <a:solidFill>
                  <a:srgbClr val="FFFFFF"/>
                </a:solidFill>
                <a:latin typeface="Trebuchet MS"/>
                <a:cs typeface="Trebuchet MS"/>
              </a:rPr>
              <a:t>S</a:t>
            </a:r>
            <a:r>
              <a:rPr lang="en-US" sz="4400" b="1" spc="-290" dirty="0" smtClean="0">
                <a:solidFill>
                  <a:srgbClr val="FFFFFF"/>
                </a:solidFill>
                <a:latin typeface="Trebuchet MS"/>
                <a:cs typeface="Trebuchet MS"/>
              </a:rPr>
              <a:t>PMB SD</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ectangle 18"/>
          <p:cNvSpPr/>
          <p:nvPr/>
        </p:nvSpPr>
        <p:spPr>
          <a:xfrm>
            <a:off x="6602303" y="1841930"/>
            <a:ext cx="5177523" cy="400110"/>
          </a:xfrm>
          <a:prstGeom prst="rect">
            <a:avLst/>
          </a:prstGeom>
          <a:noFill/>
        </p:spPr>
        <p:txBody>
          <a:bodyPr wrap="square" lIns="91440" tIns="45720" rIns="91440" bIns="45720">
            <a:spAutoFit/>
          </a:bodyPr>
          <a:lstStyle/>
          <a:p>
            <a:pPr marL="342900" lvl="0" indent="-342900" algn="just">
              <a:buFont typeface="+mj-lt"/>
              <a:buAutoNum type="alphaLcPeriod"/>
            </a:pPr>
            <a:endParaRPr lang="en-US" sz="2000" dirty="0"/>
          </a:p>
        </p:txBody>
      </p:sp>
      <p:sp>
        <p:nvSpPr>
          <p:cNvPr id="3" name="Rectangle 2"/>
          <p:cNvSpPr/>
          <p:nvPr/>
        </p:nvSpPr>
        <p:spPr>
          <a:xfrm>
            <a:off x="374103" y="1066800"/>
            <a:ext cx="5334000" cy="3596369"/>
          </a:xfrm>
          <a:prstGeom prst="rect">
            <a:avLst/>
          </a:prstGeom>
        </p:spPr>
        <p:txBody>
          <a:bodyPr wrap="square">
            <a:spAutoFit/>
          </a:bodyPr>
          <a:lstStyle/>
          <a:p>
            <a:pPr marL="457200" marR="3810" indent="-457200" algn="just">
              <a:lnSpc>
                <a:spcPct val="115000"/>
              </a:lnSpc>
              <a:spcAft>
                <a:spcPts val="0"/>
              </a:spcAft>
              <a:buFont typeface="+mj-lt"/>
              <a:buAutoNum type="arabicPeriod"/>
            </a:pPr>
            <a:r>
              <a:rPr lang="id-ID" sz="2200" dirty="0"/>
              <a:t>Jumlah  </a:t>
            </a:r>
            <a:r>
              <a:rPr lang="id-ID" sz="2200" dirty="0" smtClean="0"/>
              <a:t>murid </a:t>
            </a:r>
            <a:r>
              <a:rPr lang="id-ID" sz="2200" dirty="0"/>
              <a:t>Sekolah Dasar (SD) dalam  setiap rombongan belajar/kelas </a:t>
            </a:r>
            <a:r>
              <a:rPr lang="id-ID" sz="2200" dirty="0" smtClean="0"/>
              <a:t>paling </a:t>
            </a:r>
            <a:r>
              <a:rPr lang="id-ID" sz="2200" dirty="0"/>
              <a:t>banyak 28 (duapuluh delapan) </a:t>
            </a:r>
            <a:r>
              <a:rPr lang="id-ID" sz="2200" dirty="0" smtClean="0"/>
              <a:t>murid</a:t>
            </a:r>
            <a:r>
              <a:rPr lang="en-US" sz="2200" dirty="0" smtClean="0"/>
              <a:t>;</a:t>
            </a:r>
          </a:p>
          <a:p>
            <a:pPr marL="457200" marR="3810" indent="-457200" algn="just">
              <a:lnSpc>
                <a:spcPct val="115000"/>
              </a:lnSpc>
              <a:spcAft>
                <a:spcPts val="0"/>
              </a:spcAft>
              <a:buFont typeface="+mj-lt"/>
              <a:buAutoNum type="arabicPeriod"/>
            </a:pPr>
            <a:r>
              <a:rPr lang="en-US" sz="2200" dirty="0" err="1" smtClean="0"/>
              <a:t>Daya</a:t>
            </a:r>
            <a:r>
              <a:rPr lang="en-US" sz="2200" dirty="0" smtClean="0"/>
              <a:t> </a:t>
            </a:r>
            <a:r>
              <a:rPr lang="en-US" sz="2200" dirty="0" err="1" smtClean="0"/>
              <a:t>tampung</a:t>
            </a:r>
            <a:r>
              <a:rPr lang="en-US" sz="2200" dirty="0" smtClean="0"/>
              <a:t> </a:t>
            </a:r>
            <a:r>
              <a:rPr lang="en-US" sz="2200" dirty="0" err="1" smtClean="0"/>
              <a:t>diumumkan</a:t>
            </a:r>
            <a:r>
              <a:rPr lang="en-US" sz="2200" dirty="0" smtClean="0"/>
              <a:t> </a:t>
            </a:r>
            <a:r>
              <a:rPr lang="en-US" sz="2200" dirty="0" err="1" smtClean="0"/>
              <a:t>oleh</a:t>
            </a:r>
            <a:r>
              <a:rPr lang="en-US" sz="2200" dirty="0" smtClean="0"/>
              <a:t> </a:t>
            </a:r>
            <a:r>
              <a:rPr lang="en-US" sz="2200" dirty="0" err="1" smtClean="0"/>
              <a:t>sekolah</a:t>
            </a:r>
            <a:r>
              <a:rPr lang="en-US" sz="2200" dirty="0" smtClean="0"/>
              <a:t> </a:t>
            </a:r>
            <a:r>
              <a:rPr lang="en-US" sz="2200" dirty="0" err="1" smtClean="0"/>
              <a:t>pada</a:t>
            </a:r>
            <a:r>
              <a:rPr lang="en-US" sz="2200" dirty="0" smtClean="0"/>
              <a:t> </a:t>
            </a:r>
            <a:r>
              <a:rPr lang="en-US" sz="2200" dirty="0" err="1" smtClean="0"/>
              <a:t>pengumuman</a:t>
            </a:r>
            <a:r>
              <a:rPr lang="en-US" sz="2200" dirty="0" smtClean="0"/>
              <a:t> SPMB.</a:t>
            </a:r>
          </a:p>
          <a:p>
            <a:pPr marL="457200" marR="3810" indent="-457200" algn="just">
              <a:lnSpc>
                <a:spcPct val="115000"/>
              </a:lnSpc>
              <a:spcAft>
                <a:spcPts val="0"/>
              </a:spcAft>
              <a:buFont typeface="+mj-lt"/>
              <a:buAutoNum type="arabicPeriod"/>
            </a:pPr>
            <a:r>
              <a:rPr lang="id-ID" sz="2200" dirty="0" smtClean="0"/>
              <a:t>Calon murid </a:t>
            </a:r>
            <a:r>
              <a:rPr lang="id-ID" sz="2200" dirty="0"/>
              <a:t>mendaftar dengan cara </a:t>
            </a:r>
            <a:r>
              <a:rPr lang="id-ID" sz="2200" dirty="0">
                <a:solidFill>
                  <a:srgbClr val="FF0000"/>
                </a:solidFill>
                <a:effectLst>
                  <a:outerShdw blurRad="38100" dist="38100" dir="2700000" algn="tl">
                    <a:srgbClr val="000000">
                      <a:alpha val="43137"/>
                    </a:srgbClr>
                  </a:outerShdw>
                </a:effectLst>
              </a:rPr>
              <a:t>datang langsung ke sekolah</a:t>
            </a:r>
            <a:r>
              <a:rPr lang="id-ID" sz="2200" dirty="0"/>
              <a:t> tujuan (luring) dan </a:t>
            </a:r>
            <a:r>
              <a:rPr lang="id-ID" sz="2200" i="1" dirty="0">
                <a:solidFill>
                  <a:srgbClr val="FF0000"/>
                </a:solidFill>
                <a:effectLst>
                  <a:outerShdw blurRad="38100" dist="38100" dir="2700000" algn="tl">
                    <a:srgbClr val="000000">
                      <a:alpha val="43137"/>
                    </a:srgbClr>
                  </a:outerShdw>
                </a:effectLst>
              </a:rPr>
              <a:t>tidak dipungut biaya</a:t>
            </a:r>
            <a:endParaRPr lang="en-US" sz="2200" i="1" dirty="0">
              <a:solidFill>
                <a:srgbClr val="FF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5688" y="4102268"/>
            <a:ext cx="5509430" cy="2754715"/>
          </a:xfrm>
          <a:prstGeom prst="rect">
            <a:avLst/>
          </a:prstGeom>
        </p:spPr>
      </p:pic>
    </p:spTree>
    <p:extLst>
      <p:ext uri="{BB962C8B-B14F-4D97-AF65-F5344CB8AC3E}">
        <p14:creationId xmlns:p14="http://schemas.microsoft.com/office/powerpoint/2010/main" val="1541948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13" name="object 13"/>
          <p:cNvSpPr txBox="1"/>
          <p:nvPr/>
        </p:nvSpPr>
        <p:spPr>
          <a:xfrm>
            <a:off x="1958339" y="2667380"/>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8" name="TextBox 7"/>
          <p:cNvSpPr txBox="1"/>
          <p:nvPr/>
        </p:nvSpPr>
        <p:spPr>
          <a:xfrm>
            <a:off x="1009043" y="2822819"/>
            <a:ext cx="3943957" cy="1569660"/>
          </a:xfrm>
          <a:prstGeom prst="rect">
            <a:avLst/>
          </a:prstGeom>
          <a:noFill/>
          <a:ln>
            <a:solidFill>
              <a:schemeClr val="accent1">
                <a:lumMod val="75000"/>
              </a:schemeClr>
            </a:solidFill>
          </a:ln>
        </p:spPr>
        <p:txBody>
          <a:bodyPr wrap="square" rtlCol="0">
            <a:spAutoFit/>
          </a:bodyPr>
          <a:lstStyle/>
          <a:p>
            <a:r>
              <a:rPr lang="en-US" sz="2400" dirty="0" smtClean="0"/>
              <a:t>Satuan Pendidikan mengirimkan </a:t>
            </a:r>
            <a:r>
              <a:rPr lang="en-US" sz="2400" dirty="0" err="1" smtClean="0"/>
              <a:t>laporan</a:t>
            </a:r>
            <a:r>
              <a:rPr lang="en-US" sz="2400" dirty="0" smtClean="0"/>
              <a:t> </a:t>
            </a:r>
            <a:r>
              <a:rPr lang="en-US" sz="2400" dirty="0"/>
              <a:t>S</a:t>
            </a:r>
            <a:r>
              <a:rPr lang="en-US" sz="2400" dirty="0" smtClean="0"/>
              <a:t>PMB ke KWK </a:t>
            </a:r>
          </a:p>
          <a:p>
            <a:r>
              <a:rPr lang="en-US" sz="2400" dirty="0" err="1" smtClean="0"/>
              <a:t>tanggal</a:t>
            </a:r>
            <a:r>
              <a:rPr lang="en-US" sz="2400" dirty="0" smtClean="0"/>
              <a:t> 8 </a:t>
            </a:r>
            <a:r>
              <a:rPr lang="en-US" sz="2400" dirty="0" err="1" smtClean="0"/>
              <a:t>Juli</a:t>
            </a:r>
            <a:r>
              <a:rPr lang="en-US" sz="2400" dirty="0" smtClean="0"/>
              <a:t> 2025</a:t>
            </a:r>
            <a:endParaRPr lang="en-US" sz="2400" dirty="0"/>
          </a:p>
        </p:txBody>
      </p:sp>
      <p:sp>
        <p:nvSpPr>
          <p:cNvPr id="9" name="Right Arrow 8"/>
          <p:cNvSpPr/>
          <p:nvPr/>
        </p:nvSpPr>
        <p:spPr>
          <a:xfrm>
            <a:off x="339339" y="3095751"/>
            <a:ext cx="561247" cy="4572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TextBox 22"/>
          <p:cNvSpPr txBox="1"/>
          <p:nvPr/>
        </p:nvSpPr>
        <p:spPr>
          <a:xfrm>
            <a:off x="1009042" y="4667071"/>
            <a:ext cx="3943957" cy="1200329"/>
          </a:xfrm>
          <a:prstGeom prst="rect">
            <a:avLst/>
          </a:prstGeom>
          <a:noFill/>
          <a:ln>
            <a:solidFill>
              <a:schemeClr val="tx2"/>
            </a:solidFill>
          </a:ln>
        </p:spPr>
        <p:txBody>
          <a:bodyPr wrap="square" rtlCol="0">
            <a:spAutoFit/>
          </a:bodyPr>
          <a:lstStyle/>
          <a:p>
            <a:r>
              <a:rPr lang="en-US" sz="2400" dirty="0" smtClean="0"/>
              <a:t>KWK mengirimkan rekap </a:t>
            </a:r>
            <a:r>
              <a:rPr lang="en-US" sz="2400" dirty="0" err="1" smtClean="0"/>
              <a:t>ke</a:t>
            </a:r>
            <a:r>
              <a:rPr lang="en-US" sz="2400" dirty="0" smtClean="0"/>
              <a:t> </a:t>
            </a:r>
            <a:r>
              <a:rPr lang="en-US" sz="2400" dirty="0" err="1" smtClean="0"/>
              <a:t>Dindikbud</a:t>
            </a:r>
            <a:endParaRPr lang="en-US" sz="2400" dirty="0" smtClean="0"/>
          </a:p>
          <a:p>
            <a:r>
              <a:rPr lang="en-US" sz="2400" dirty="0" err="1" smtClean="0"/>
              <a:t>tanggal</a:t>
            </a:r>
            <a:r>
              <a:rPr lang="en-US" sz="2400" dirty="0" smtClean="0"/>
              <a:t> 15 </a:t>
            </a:r>
            <a:r>
              <a:rPr lang="en-US" sz="2400" dirty="0" err="1" smtClean="0"/>
              <a:t>Juli</a:t>
            </a:r>
            <a:r>
              <a:rPr lang="en-US" sz="2400" dirty="0" smtClean="0"/>
              <a:t> 2025</a:t>
            </a:r>
            <a:endParaRPr lang="en-US" sz="2400" dirty="0"/>
          </a:p>
        </p:txBody>
      </p:sp>
      <p:sp>
        <p:nvSpPr>
          <p:cNvPr id="24" name="Right Arrow 23"/>
          <p:cNvSpPr/>
          <p:nvPr/>
        </p:nvSpPr>
        <p:spPr>
          <a:xfrm>
            <a:off x="339338" y="4690485"/>
            <a:ext cx="561247" cy="4572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5"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2"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a:t>
            </a:r>
            <a:r>
              <a:rPr lang="en-US" sz="4400" b="1" spc="-290" dirty="0">
                <a:solidFill>
                  <a:srgbClr val="FFFFFF"/>
                </a:solidFill>
                <a:latin typeface="Trebuchet MS"/>
                <a:cs typeface="Trebuchet MS"/>
              </a:rPr>
              <a:t>S</a:t>
            </a:r>
            <a:r>
              <a:rPr lang="en-US" sz="4400" b="1" spc="-290" dirty="0" smtClean="0">
                <a:solidFill>
                  <a:srgbClr val="FFFFFF"/>
                </a:solidFill>
                <a:latin typeface="Trebuchet MS"/>
                <a:cs typeface="Trebuchet MS"/>
              </a:rPr>
              <a:t>PMB SD</a:t>
            </a:r>
            <a:endParaRPr sz="4400" dirty="0">
              <a:latin typeface="Trebuchet MS"/>
              <a:cs typeface="Trebuchet MS"/>
            </a:endParaRPr>
          </a:p>
        </p:txBody>
      </p:sp>
      <p:pic>
        <p:nvPicPr>
          <p:cNvPr id="20" name="Picture 19"/>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21" name="Rounded Rectangle 20"/>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6" name="Rectangle 25"/>
          <p:cNvSpPr/>
          <p:nvPr/>
        </p:nvSpPr>
        <p:spPr>
          <a:xfrm>
            <a:off x="1349058" y="985635"/>
            <a:ext cx="2892458"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WAKTU PELAKSANAAN</a:t>
            </a:r>
            <a:endParaRPr lang="en-US" dirty="0">
              <a:solidFill>
                <a:schemeClr val="bg1"/>
              </a:solidFill>
              <a:latin typeface="Segoe UI Black" panose="020B0A02040204020203" pitchFamily="34" charset="0"/>
              <a:ea typeface="Segoe UI Black" panose="020B0A02040204020203" pitchFamily="34" charset="0"/>
            </a:endParaRPr>
          </a:p>
        </p:txBody>
      </p:sp>
      <p:grpSp>
        <p:nvGrpSpPr>
          <p:cNvPr id="28" name="Group 27"/>
          <p:cNvGrpSpPr/>
          <p:nvPr/>
        </p:nvGrpSpPr>
        <p:grpSpPr>
          <a:xfrm>
            <a:off x="5896199" y="971890"/>
            <a:ext cx="5878831" cy="5254506"/>
            <a:chOff x="5896199" y="971890"/>
            <a:chExt cx="5878831" cy="5254506"/>
          </a:xfrm>
        </p:grpSpPr>
        <p:pic>
          <p:nvPicPr>
            <p:cNvPr id="29" name="Picture 28"/>
            <p:cNvPicPr>
              <a:picLocks noChangeAspect="1"/>
            </p:cNvPicPr>
            <p:nvPr/>
          </p:nvPicPr>
          <p:blipFill>
            <a:blip r:embed="rId5"/>
            <a:stretch>
              <a:fillRect/>
            </a:stretch>
          </p:blipFill>
          <p:spPr>
            <a:xfrm>
              <a:off x="5906594" y="971890"/>
              <a:ext cx="5849721" cy="3919762"/>
            </a:xfrm>
            <a:prstGeom prst="rect">
              <a:avLst/>
            </a:prstGeom>
          </p:spPr>
        </p:pic>
        <p:pic>
          <p:nvPicPr>
            <p:cNvPr id="30" name="Picture 29"/>
            <p:cNvPicPr>
              <a:picLocks noChangeAspect="1"/>
            </p:cNvPicPr>
            <p:nvPr/>
          </p:nvPicPr>
          <p:blipFill>
            <a:blip r:embed="rId6"/>
            <a:stretch>
              <a:fillRect/>
            </a:stretch>
          </p:blipFill>
          <p:spPr>
            <a:xfrm>
              <a:off x="5896199" y="4729245"/>
              <a:ext cx="5878831" cy="1497151"/>
            </a:xfrm>
            <a:prstGeom prst="rect">
              <a:avLst/>
            </a:prstGeom>
          </p:spPr>
        </p:pic>
      </p:grpSp>
    </p:spTree>
    <p:extLst>
      <p:ext uri="{BB962C8B-B14F-4D97-AF65-F5344CB8AC3E}">
        <p14:creationId xmlns:p14="http://schemas.microsoft.com/office/powerpoint/2010/main" val="3026107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51" y="2848705"/>
            <a:ext cx="2517504" cy="2222566"/>
          </a:xfrm>
          <a:prstGeom prst="rect">
            <a:avLst/>
          </a:prstGeom>
        </p:spPr>
      </p:pic>
      <p:sp>
        <p:nvSpPr>
          <p:cNvPr id="15" name="object 15"/>
          <p:cNvSpPr txBox="1"/>
          <p:nvPr/>
        </p:nvSpPr>
        <p:spPr>
          <a:xfrm>
            <a:off x="3531092" y="4297509"/>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dirty="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dirty="0">
              <a:latin typeface="Arial MT"/>
              <a:cs typeface="Arial M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19" y="4870914"/>
            <a:ext cx="2581275" cy="1771650"/>
          </a:xfrm>
          <a:prstGeom prst="rect">
            <a:avLst/>
          </a:prstGeom>
        </p:spPr>
      </p:pic>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490972" y="849117"/>
            <a:ext cx="2709428"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SD</a:t>
            </a:r>
            <a:endParaRPr sz="4400" dirty="0">
              <a:latin typeface="Trebuchet MS"/>
              <a:cs typeface="Trebuchet MS"/>
            </a:endParaRPr>
          </a:p>
        </p:txBody>
      </p:sp>
      <p:sp>
        <p:nvSpPr>
          <p:cNvPr id="43" name="Rectangle 42"/>
          <p:cNvSpPr/>
          <p:nvPr/>
        </p:nvSpPr>
        <p:spPr>
          <a:xfrm>
            <a:off x="619963" y="890888"/>
            <a:ext cx="2286000" cy="461665"/>
          </a:xfrm>
          <a:prstGeom prst="rect">
            <a:avLst/>
          </a:prstGeom>
          <a:noFill/>
        </p:spPr>
        <p:txBody>
          <a:bodyPr wrap="square" lIns="91440" tIns="45720" rIns="91440" bIns="45720">
            <a:spAutoFit/>
          </a:bodyPr>
          <a:lstStyle/>
          <a:p>
            <a:pPr algn="ctr"/>
            <a:r>
              <a:rPr lang="en-US" sz="2400" dirty="0" smtClean="0">
                <a:ln w="0"/>
                <a:solidFill>
                  <a:schemeClr val="bg1"/>
                </a:solidFill>
                <a:effectLst>
                  <a:outerShdw blurRad="38100" dist="19050" dir="2700000" algn="tl" rotWithShape="0">
                    <a:schemeClr val="dk1">
                      <a:alpha val="40000"/>
                    </a:schemeClr>
                  </a:outerShdw>
                </a:effectLst>
              </a:rPr>
              <a:t>JALUR </a:t>
            </a:r>
            <a:r>
              <a:rPr lang="en-US" sz="2400" dirty="0">
                <a:ln w="0"/>
                <a:solidFill>
                  <a:schemeClr val="bg1"/>
                </a:solidFill>
                <a:effectLst>
                  <a:outerShdw blurRad="38100" dist="19050" dir="2700000" algn="tl" rotWithShape="0">
                    <a:schemeClr val="dk1">
                      <a:alpha val="40000"/>
                    </a:schemeClr>
                  </a:outerShdw>
                </a:effectLst>
              </a:rPr>
              <a:t>S</a:t>
            </a:r>
            <a:r>
              <a:rPr lang="en-US" sz="2400" dirty="0" smtClean="0">
                <a:ln w="0"/>
                <a:solidFill>
                  <a:schemeClr val="bg1"/>
                </a:solidFill>
                <a:effectLst>
                  <a:outerShdw blurRad="38100" dist="19050" dir="2700000" algn="tl" rotWithShape="0">
                    <a:schemeClr val="dk1">
                      <a:alpha val="40000"/>
                    </a:schemeClr>
                  </a:outerShdw>
                </a:effectLst>
              </a:rPr>
              <a:t>PMB</a:t>
            </a:r>
          </a:p>
        </p:txBody>
      </p:sp>
      <p:grpSp>
        <p:nvGrpSpPr>
          <p:cNvPr id="10" name="Group 9"/>
          <p:cNvGrpSpPr/>
          <p:nvPr/>
        </p:nvGrpSpPr>
        <p:grpSpPr>
          <a:xfrm>
            <a:off x="1317291" y="1885402"/>
            <a:ext cx="2046923" cy="654385"/>
            <a:chOff x="1153477" y="1936415"/>
            <a:chExt cx="2046923" cy="654385"/>
          </a:xfrm>
        </p:grpSpPr>
        <p:sp>
          <p:nvSpPr>
            <p:cNvPr id="9" name="Snip Single Corner Rectangle 8"/>
            <p:cNvSpPr/>
            <p:nvPr/>
          </p:nvSpPr>
          <p:spPr>
            <a:xfrm>
              <a:off x="1153477" y="1936415"/>
              <a:ext cx="2046923" cy="654385"/>
            </a:xfrm>
            <a:prstGeom prst="snip1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1" name="Rectangle 30"/>
            <p:cNvSpPr/>
            <p:nvPr/>
          </p:nvSpPr>
          <p:spPr>
            <a:xfrm>
              <a:off x="1199272" y="2025989"/>
              <a:ext cx="1979197" cy="492443"/>
            </a:xfrm>
            <a:prstGeom prst="rect">
              <a:avLst/>
            </a:prstGeom>
            <a:noFill/>
          </p:spPr>
          <p:txBody>
            <a:bodyPr wrap="square" lIns="91440" tIns="45720" rIns="91440" bIns="45720">
              <a:spAutoFit/>
            </a:bodyPr>
            <a:lstStyle/>
            <a:p>
              <a:pPr algn="ctr"/>
              <a:r>
                <a:rPr lang="en-US" sz="2600" b="1" dirty="0" err="1" smtClean="0">
                  <a:ln w="12700">
                    <a:solidFill>
                      <a:schemeClr val="accent5"/>
                    </a:solidFill>
                    <a:prstDash val="solid"/>
                  </a:ln>
                  <a:pattFill prst="ltDnDiag">
                    <a:fgClr>
                      <a:schemeClr val="accent5">
                        <a:lumMod val="60000"/>
                        <a:lumOff val="40000"/>
                      </a:schemeClr>
                    </a:fgClr>
                    <a:bgClr>
                      <a:schemeClr val="bg1"/>
                    </a:bgClr>
                  </a:pattFill>
                </a:rPr>
                <a:t>Domisili</a:t>
              </a:r>
              <a:endParaRPr lang="en-US" sz="2600" b="1" dirty="0" smtClean="0">
                <a:ln w="12700">
                  <a:solidFill>
                    <a:schemeClr val="accent5"/>
                  </a:solidFill>
                  <a:prstDash val="solid"/>
                </a:ln>
                <a:pattFill prst="ltDnDiag">
                  <a:fgClr>
                    <a:schemeClr val="accent5">
                      <a:lumMod val="60000"/>
                      <a:lumOff val="40000"/>
                    </a:schemeClr>
                  </a:fgClr>
                  <a:bgClr>
                    <a:schemeClr val="bg1"/>
                  </a:bgClr>
                </a:pattFill>
              </a:endParaRP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2772" y="870305"/>
            <a:ext cx="3824692" cy="2545159"/>
          </a:xfrm>
          <a:prstGeom prst="rect">
            <a:avLst/>
          </a:prstGeom>
        </p:spPr>
      </p:pic>
      <p:grpSp>
        <p:nvGrpSpPr>
          <p:cNvPr id="41" name="Group 40"/>
          <p:cNvGrpSpPr/>
          <p:nvPr/>
        </p:nvGrpSpPr>
        <p:grpSpPr>
          <a:xfrm>
            <a:off x="3437787" y="1894004"/>
            <a:ext cx="4170490" cy="654385"/>
            <a:chOff x="1153477" y="1936415"/>
            <a:chExt cx="2046923" cy="654385"/>
          </a:xfrm>
        </p:grpSpPr>
        <p:sp>
          <p:nvSpPr>
            <p:cNvPr id="46" name="Snip Single Corner Rectangle 45"/>
            <p:cNvSpPr/>
            <p:nvPr/>
          </p:nvSpPr>
          <p:spPr>
            <a:xfrm>
              <a:off x="1153477" y="1936415"/>
              <a:ext cx="2046923" cy="654385"/>
            </a:xfrm>
            <a:prstGeom prst="snip1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7" name="Rectangle 46"/>
            <p:cNvSpPr/>
            <p:nvPr/>
          </p:nvSpPr>
          <p:spPr>
            <a:xfrm>
              <a:off x="1199272" y="2025989"/>
              <a:ext cx="1979197" cy="492443"/>
            </a:xfrm>
            <a:prstGeom prst="rect">
              <a:avLst/>
            </a:prstGeom>
            <a:noFill/>
          </p:spPr>
          <p:txBody>
            <a:bodyPr wrap="square" lIns="91440" tIns="45720" rIns="91440" bIns="45720">
              <a:spAutoFit/>
            </a:bodyPr>
            <a:lstStyle/>
            <a:p>
              <a:pPr algn="ctr"/>
              <a:r>
                <a:rPr lang="en-US" sz="2600" b="1" dirty="0" smtClean="0">
                  <a:ln w="12700">
                    <a:solidFill>
                      <a:schemeClr val="accent5"/>
                    </a:solidFill>
                    <a:prstDash val="solid"/>
                  </a:ln>
                  <a:pattFill prst="ltDnDiag">
                    <a:fgClr>
                      <a:schemeClr val="accent5">
                        <a:lumMod val="60000"/>
                        <a:lumOff val="40000"/>
                      </a:schemeClr>
                    </a:fgClr>
                    <a:bgClr>
                      <a:schemeClr val="bg1"/>
                    </a:bgClr>
                  </a:pattFill>
                </a:rPr>
                <a:t>Paling sedikit 70%</a:t>
              </a:r>
            </a:p>
          </p:txBody>
        </p:sp>
      </p:grpSp>
      <p:grpSp>
        <p:nvGrpSpPr>
          <p:cNvPr id="48" name="Group 47"/>
          <p:cNvGrpSpPr/>
          <p:nvPr/>
        </p:nvGrpSpPr>
        <p:grpSpPr>
          <a:xfrm>
            <a:off x="2176938" y="2923775"/>
            <a:ext cx="2046923" cy="654385"/>
            <a:chOff x="1153477" y="1936415"/>
            <a:chExt cx="2046923" cy="654385"/>
          </a:xfrm>
        </p:grpSpPr>
        <p:sp>
          <p:nvSpPr>
            <p:cNvPr id="49" name="Snip Single Corner Rectangle 48"/>
            <p:cNvSpPr/>
            <p:nvPr/>
          </p:nvSpPr>
          <p:spPr>
            <a:xfrm>
              <a:off x="1153477" y="1936415"/>
              <a:ext cx="2046923" cy="654385"/>
            </a:xfrm>
            <a:prstGeom prst="snip1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50" name="Rectangle 49"/>
            <p:cNvSpPr/>
            <p:nvPr/>
          </p:nvSpPr>
          <p:spPr>
            <a:xfrm>
              <a:off x="1199272" y="2025989"/>
              <a:ext cx="1979197" cy="492443"/>
            </a:xfrm>
            <a:prstGeom prst="rect">
              <a:avLst/>
            </a:prstGeom>
            <a:noFill/>
          </p:spPr>
          <p:txBody>
            <a:bodyPr wrap="square" lIns="91440" tIns="45720" rIns="91440" bIns="45720">
              <a:spAutoFit/>
            </a:bodyPr>
            <a:lstStyle/>
            <a:p>
              <a:pPr algn="ctr"/>
              <a:r>
                <a:rPr lang="en-US" sz="2600" b="1" dirty="0" smtClean="0">
                  <a:ln w="12700">
                    <a:solidFill>
                      <a:schemeClr val="accent5"/>
                    </a:solidFill>
                    <a:prstDash val="solid"/>
                  </a:ln>
                  <a:pattFill prst="ltDnDiag">
                    <a:fgClr>
                      <a:schemeClr val="accent5">
                        <a:lumMod val="60000"/>
                        <a:lumOff val="40000"/>
                      </a:schemeClr>
                    </a:fgClr>
                    <a:bgClr>
                      <a:schemeClr val="bg1"/>
                    </a:bgClr>
                  </a:pattFill>
                </a:rPr>
                <a:t>AFIRMASI</a:t>
              </a:r>
            </a:p>
          </p:txBody>
        </p:sp>
      </p:grpSp>
      <p:grpSp>
        <p:nvGrpSpPr>
          <p:cNvPr id="51" name="Group 50"/>
          <p:cNvGrpSpPr/>
          <p:nvPr/>
        </p:nvGrpSpPr>
        <p:grpSpPr>
          <a:xfrm>
            <a:off x="2983254" y="4038600"/>
            <a:ext cx="2046923" cy="654385"/>
            <a:chOff x="1153477" y="1828800"/>
            <a:chExt cx="2046923" cy="654385"/>
          </a:xfrm>
        </p:grpSpPr>
        <p:sp>
          <p:nvSpPr>
            <p:cNvPr id="52" name="Snip Single Corner Rectangle 51"/>
            <p:cNvSpPr/>
            <p:nvPr/>
          </p:nvSpPr>
          <p:spPr>
            <a:xfrm>
              <a:off x="1153477" y="1828800"/>
              <a:ext cx="2046923" cy="654385"/>
            </a:xfrm>
            <a:prstGeom prst="snip1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53" name="Rectangle 52"/>
            <p:cNvSpPr/>
            <p:nvPr/>
          </p:nvSpPr>
          <p:spPr>
            <a:xfrm>
              <a:off x="1199272" y="1947781"/>
              <a:ext cx="1979197" cy="369332"/>
            </a:xfrm>
            <a:prstGeom prst="rect">
              <a:avLst/>
            </a:prstGeom>
            <a:noFill/>
          </p:spPr>
          <p:txBody>
            <a:bodyPr wrap="square" lIns="91440" tIns="45720" rIns="91440" bIns="45720">
              <a:spAutoFit/>
            </a:bodyPr>
            <a:lstStyle/>
            <a:p>
              <a:pPr algn="ctr"/>
              <a:r>
                <a:rPr lang="en-US" b="1" dirty="0" smtClean="0">
                  <a:ln w="12700">
                    <a:solidFill>
                      <a:schemeClr val="accent5"/>
                    </a:solidFill>
                    <a:prstDash val="solid"/>
                  </a:ln>
                  <a:pattFill prst="ltDnDiag">
                    <a:fgClr>
                      <a:schemeClr val="accent5">
                        <a:lumMod val="60000"/>
                        <a:lumOff val="40000"/>
                      </a:schemeClr>
                    </a:fgClr>
                    <a:bgClr>
                      <a:schemeClr val="bg1"/>
                    </a:bgClr>
                  </a:pattFill>
                </a:rPr>
                <a:t>MUTASI</a:t>
              </a:r>
            </a:p>
          </p:txBody>
        </p:sp>
      </p:grpSp>
      <p:grpSp>
        <p:nvGrpSpPr>
          <p:cNvPr id="54" name="Group 53"/>
          <p:cNvGrpSpPr/>
          <p:nvPr/>
        </p:nvGrpSpPr>
        <p:grpSpPr>
          <a:xfrm>
            <a:off x="4297434" y="2939493"/>
            <a:ext cx="4170490" cy="654385"/>
            <a:chOff x="1153477" y="1936415"/>
            <a:chExt cx="2046923" cy="654385"/>
          </a:xfrm>
        </p:grpSpPr>
        <p:sp>
          <p:nvSpPr>
            <p:cNvPr id="55" name="Snip Single Corner Rectangle 54"/>
            <p:cNvSpPr/>
            <p:nvPr/>
          </p:nvSpPr>
          <p:spPr>
            <a:xfrm>
              <a:off x="1153477" y="1936415"/>
              <a:ext cx="2046923" cy="654385"/>
            </a:xfrm>
            <a:prstGeom prst="snip1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6" name="Rectangle 55"/>
            <p:cNvSpPr/>
            <p:nvPr/>
          </p:nvSpPr>
          <p:spPr>
            <a:xfrm>
              <a:off x="1199272" y="2025989"/>
              <a:ext cx="1979197" cy="492443"/>
            </a:xfrm>
            <a:prstGeom prst="rect">
              <a:avLst/>
            </a:prstGeom>
            <a:noFill/>
          </p:spPr>
          <p:txBody>
            <a:bodyPr wrap="square" lIns="91440" tIns="45720" rIns="91440" bIns="45720">
              <a:spAutoFit/>
            </a:bodyPr>
            <a:lstStyle/>
            <a:p>
              <a:pPr algn="ctr"/>
              <a:r>
                <a:rPr lang="en-US" sz="2600" b="1" dirty="0" smtClean="0">
                  <a:ln w="12700">
                    <a:solidFill>
                      <a:schemeClr val="accent5"/>
                    </a:solidFill>
                    <a:prstDash val="solid"/>
                  </a:ln>
                  <a:pattFill prst="ltDnDiag">
                    <a:fgClr>
                      <a:schemeClr val="accent5">
                        <a:lumMod val="60000"/>
                        <a:lumOff val="40000"/>
                      </a:schemeClr>
                    </a:fgClr>
                    <a:bgClr>
                      <a:schemeClr val="bg1"/>
                    </a:bgClr>
                  </a:pattFill>
                </a:rPr>
                <a:t>Paling sedikit 15%</a:t>
              </a:r>
            </a:p>
          </p:txBody>
        </p:sp>
      </p:grpSp>
      <p:grpSp>
        <p:nvGrpSpPr>
          <p:cNvPr id="57" name="Group 56"/>
          <p:cNvGrpSpPr/>
          <p:nvPr/>
        </p:nvGrpSpPr>
        <p:grpSpPr>
          <a:xfrm>
            <a:off x="5103750" y="4096184"/>
            <a:ext cx="4170490" cy="654385"/>
            <a:chOff x="1153477" y="1936415"/>
            <a:chExt cx="2046923" cy="654385"/>
          </a:xfrm>
        </p:grpSpPr>
        <p:sp>
          <p:nvSpPr>
            <p:cNvPr id="58" name="Snip Single Corner Rectangle 57"/>
            <p:cNvSpPr/>
            <p:nvPr/>
          </p:nvSpPr>
          <p:spPr>
            <a:xfrm>
              <a:off x="1153477" y="1936415"/>
              <a:ext cx="2046923" cy="654385"/>
            </a:xfrm>
            <a:prstGeom prst="snip1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9" name="Rectangle 58"/>
            <p:cNvSpPr/>
            <p:nvPr/>
          </p:nvSpPr>
          <p:spPr>
            <a:xfrm>
              <a:off x="1199272" y="2025989"/>
              <a:ext cx="1979197" cy="4924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ctr"/>
              <a:r>
                <a:rPr lang="en-US" sz="2600" b="1" dirty="0" smtClean="0">
                  <a:ln w="12700">
                    <a:solidFill>
                      <a:schemeClr val="accent5"/>
                    </a:solidFill>
                    <a:prstDash val="solid"/>
                  </a:ln>
                  <a:pattFill prst="ltDnDiag">
                    <a:fgClr>
                      <a:schemeClr val="accent5">
                        <a:lumMod val="60000"/>
                        <a:lumOff val="40000"/>
                      </a:schemeClr>
                    </a:fgClr>
                    <a:bgClr>
                      <a:schemeClr val="bg1"/>
                    </a:bgClr>
                  </a:pattFill>
                </a:rPr>
                <a:t>Paling banyak 5%</a:t>
              </a:r>
            </a:p>
          </p:txBody>
        </p:sp>
      </p:grpSp>
      <p:pic>
        <p:nvPicPr>
          <p:cNvPr id="38" name="Picture 37"/>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3874" y="3505792"/>
            <a:ext cx="2768627" cy="2768627"/>
          </a:xfrm>
          <a:prstGeom prst="rect">
            <a:avLst/>
          </a:prstGeom>
        </p:spPr>
      </p:pic>
    </p:spTree>
    <p:extLst>
      <p:ext uri="{BB962C8B-B14F-4D97-AF65-F5344CB8AC3E}">
        <p14:creationId xmlns:p14="http://schemas.microsoft.com/office/powerpoint/2010/main" val="476592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dirty="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dirty="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1067223" y="985635"/>
            <a:ext cx="2946319"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SYARAT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a:t>
            </a:r>
            <a:r>
              <a:rPr lang="en-US" sz="4400" b="1" spc="-290" dirty="0">
                <a:solidFill>
                  <a:srgbClr val="FFFFFF"/>
                </a:solidFill>
                <a:latin typeface="Trebuchet MS"/>
                <a:cs typeface="Trebuchet MS"/>
              </a:rPr>
              <a:t>S</a:t>
            </a:r>
            <a:r>
              <a:rPr lang="en-US" sz="4400" b="1" spc="-290" dirty="0" smtClean="0">
                <a:solidFill>
                  <a:srgbClr val="FFFFFF"/>
                </a:solidFill>
                <a:latin typeface="Trebuchet MS"/>
                <a:cs typeface="Trebuchet MS"/>
              </a:rPr>
              <a:t>PMB SD</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ectangle 21"/>
          <p:cNvSpPr/>
          <p:nvPr/>
        </p:nvSpPr>
        <p:spPr>
          <a:xfrm>
            <a:off x="953452" y="1446275"/>
            <a:ext cx="3171489" cy="461665"/>
          </a:xfrm>
          <a:prstGeom prst="rect">
            <a:avLst/>
          </a:prstGeom>
          <a:noFill/>
        </p:spPr>
        <p:txBody>
          <a:bodyPr wrap="square" lIns="91440" tIns="45720" rIns="91440" bIns="45720">
            <a:spAutoFit/>
          </a:bodyPr>
          <a:lstStyle/>
          <a:p>
            <a:pPr lvl="0" algn="ctr"/>
            <a:r>
              <a:rPr lang="en-US" sz="2400" dirty="0" smtClean="0">
                <a:ln w="0"/>
                <a:solidFill>
                  <a:schemeClr val="tx1"/>
                </a:solidFill>
                <a:effectLst>
                  <a:outerShdw blurRad="38100" dist="19050" dir="2700000" algn="tl" rotWithShape="0">
                    <a:schemeClr val="dk1">
                      <a:alpha val="40000"/>
                    </a:schemeClr>
                  </a:outerShdw>
                </a:effectLst>
              </a:rPr>
              <a:t>KARTU KELUARGA</a:t>
            </a:r>
            <a:endParaRPr lang="en-US" sz="2400" dirty="0">
              <a:ln w="0"/>
              <a:solidFill>
                <a:schemeClr val="tx1"/>
              </a:solidFill>
              <a:effectLst>
                <a:outerShdw blurRad="38100" dist="19050" dir="2700000" algn="tl" rotWithShape="0">
                  <a:schemeClr val="dk1">
                    <a:alpha val="40000"/>
                  </a:schemeClr>
                </a:outerShdw>
              </a:effectLst>
            </a:endParaRPr>
          </a:p>
        </p:txBody>
      </p:sp>
      <p:cxnSp>
        <p:nvCxnSpPr>
          <p:cNvPr id="23" name="Straight Connector 22"/>
          <p:cNvCxnSpPr/>
          <p:nvPr/>
        </p:nvCxnSpPr>
        <p:spPr>
          <a:xfrm flipV="1">
            <a:off x="881542" y="1907940"/>
            <a:ext cx="3312000" cy="0"/>
          </a:xfrm>
          <a:prstGeom prst="line">
            <a:avLst/>
          </a:prstGeom>
        </p:spPr>
        <p:style>
          <a:lnRef idx="1">
            <a:schemeClr val="dk1"/>
          </a:lnRef>
          <a:fillRef idx="0">
            <a:schemeClr val="dk1"/>
          </a:fillRef>
          <a:effectRef idx="0">
            <a:schemeClr val="dk1"/>
          </a:effectRef>
          <a:fontRef idx="minor">
            <a:schemeClr val="tx1"/>
          </a:fontRef>
        </p:style>
      </p:cxnSp>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26" name="Rectangle 25"/>
          <p:cNvSpPr/>
          <p:nvPr/>
        </p:nvSpPr>
        <p:spPr>
          <a:xfrm>
            <a:off x="433862" y="2019621"/>
            <a:ext cx="5177523" cy="4493538"/>
          </a:xfrm>
          <a:prstGeom prst="rect">
            <a:avLst/>
          </a:prstGeom>
          <a:noFill/>
        </p:spPr>
        <p:txBody>
          <a:bodyPr wrap="square" lIns="91440" tIns="45720" rIns="91440" bIns="45720">
            <a:spAutoFit/>
          </a:bodyPr>
          <a:lstStyle/>
          <a:p>
            <a:pPr marL="457200" lvl="0" indent="-457200" algn="just">
              <a:buFont typeface="+mj-lt"/>
              <a:buAutoNum type="arabicPeriod"/>
            </a:pPr>
            <a:r>
              <a:rPr lang="id-ID" sz="2200" dirty="0" smtClean="0"/>
              <a:t>Domisili </a:t>
            </a:r>
            <a:r>
              <a:rPr lang="id-ID" sz="2200" dirty="0"/>
              <a:t>calon </a:t>
            </a:r>
            <a:r>
              <a:rPr lang="id-ID" sz="2200" dirty="0" smtClean="0"/>
              <a:t>murid </a:t>
            </a:r>
            <a:r>
              <a:rPr lang="id-ID" sz="2200" dirty="0"/>
              <a:t>didasarkan alamat pada Kartu  Keluarga (KK) yang diterbitkan paling singkat 1 (satu) tahun sebelum tanggal pendaftaran </a:t>
            </a:r>
            <a:r>
              <a:rPr lang="id-ID" sz="2200" dirty="0" smtClean="0"/>
              <a:t>SPMB;</a:t>
            </a:r>
            <a:endParaRPr lang="en-US" sz="2200" dirty="0" smtClean="0"/>
          </a:p>
          <a:p>
            <a:pPr marL="457200" lvl="0" indent="-457200" algn="just">
              <a:buFont typeface="+mj-lt"/>
              <a:buAutoNum type="arabicPeriod"/>
            </a:pPr>
            <a:r>
              <a:rPr lang="en-US" sz="2200" dirty="0" smtClean="0"/>
              <a:t>Nama orang tua/wali calon Murid yang tercantum pada kartu keluarga harus sama dengan nama orang tua/wali yang tercantum pada rapor/ijazah jenjang sebelumnya, akta kelahiran, dan/atau kartu keluarga sebelumnya</a:t>
            </a:r>
          </a:p>
          <a:p>
            <a:pPr marL="457200" lvl="0" indent="-457200" algn="just">
              <a:buFont typeface="+mj-lt"/>
              <a:buAutoNum type="arabicPeriod"/>
            </a:pPr>
            <a:endParaRPr lang="en-US" sz="2200" dirty="0"/>
          </a:p>
        </p:txBody>
      </p:sp>
      <p:sp>
        <p:nvSpPr>
          <p:cNvPr id="27" name="Rectangle 26"/>
          <p:cNvSpPr/>
          <p:nvPr/>
        </p:nvSpPr>
        <p:spPr>
          <a:xfrm>
            <a:off x="6326430" y="2019621"/>
            <a:ext cx="5177523" cy="3477875"/>
          </a:xfrm>
          <a:prstGeom prst="rect">
            <a:avLst/>
          </a:prstGeom>
          <a:noFill/>
        </p:spPr>
        <p:txBody>
          <a:bodyPr wrap="square" lIns="91440" tIns="45720" rIns="91440" bIns="45720">
            <a:spAutoFit/>
          </a:bodyPr>
          <a:lstStyle/>
          <a:p>
            <a:pPr marL="342900" indent="-342900" algn="just">
              <a:buFont typeface="+mj-lt"/>
              <a:buAutoNum type="arabicPeriod" startAt="3"/>
            </a:pPr>
            <a:r>
              <a:rPr lang="en-US" sz="2200" dirty="0"/>
              <a:t>Dalam hal nama orang tua/wali calon </a:t>
            </a:r>
            <a:r>
              <a:rPr lang="en-US" sz="2200" dirty="0" smtClean="0"/>
              <a:t>Murid terdapat perbedaan, KK terbaru dapat digunakan </a:t>
            </a:r>
            <a:r>
              <a:rPr lang="en-US" sz="2200" dirty="0"/>
              <a:t>jika orang </a:t>
            </a:r>
            <a:r>
              <a:rPr lang="en-US" sz="2200" dirty="0" smtClean="0"/>
              <a:t>tua/wali calon Murid:</a:t>
            </a:r>
          </a:p>
          <a:p>
            <a:pPr marL="719138" indent="-342900" algn="just">
              <a:buFont typeface="+mj-lt"/>
              <a:buAutoNum type="alphaLcPeriod"/>
            </a:pPr>
            <a:r>
              <a:rPr lang="en-US" sz="2200" dirty="0" smtClean="0"/>
              <a:t>meninggal dunia;</a:t>
            </a:r>
          </a:p>
          <a:p>
            <a:pPr marL="719138" indent="-342900" algn="just">
              <a:buFont typeface="+mj-lt"/>
              <a:buAutoNum type="alphaLcPeriod"/>
            </a:pPr>
            <a:r>
              <a:rPr lang="en-US" sz="2200" dirty="0" smtClean="0"/>
              <a:t>bercerai</a:t>
            </a:r>
            <a:r>
              <a:rPr lang="en-US" sz="2200" dirty="0"/>
              <a:t>; </a:t>
            </a:r>
            <a:r>
              <a:rPr lang="en-US" sz="2200" dirty="0" smtClean="0"/>
              <a:t>atau</a:t>
            </a:r>
          </a:p>
          <a:p>
            <a:pPr marL="719138" indent="-342900" algn="just">
              <a:buFont typeface="+mj-lt"/>
              <a:buAutoNum type="alphaLcPeriod"/>
            </a:pPr>
            <a:r>
              <a:rPr lang="en-US" sz="2200" dirty="0" smtClean="0"/>
              <a:t>kondisi </a:t>
            </a:r>
            <a:r>
              <a:rPr lang="en-US" sz="2200" dirty="0"/>
              <a:t>lain yang ditetapkan oleh Pemerintah </a:t>
            </a:r>
            <a:r>
              <a:rPr lang="en-US" sz="2200" dirty="0" smtClean="0"/>
              <a:t>Daerah, sebelum </a:t>
            </a:r>
            <a:r>
              <a:rPr lang="en-US" sz="2200" dirty="0"/>
              <a:t>tanggal penerbitan kartu keluarga terbaru.</a:t>
            </a:r>
            <a:r>
              <a:rPr lang="en-US" sz="2200" dirty="0" smtClean="0"/>
              <a:t> </a:t>
            </a:r>
            <a:endParaRPr lang="en-US" sz="2200" dirty="0"/>
          </a:p>
        </p:txBody>
      </p:sp>
    </p:spTree>
    <p:extLst>
      <p:ext uri="{BB962C8B-B14F-4D97-AF65-F5344CB8AC3E}">
        <p14:creationId xmlns:p14="http://schemas.microsoft.com/office/powerpoint/2010/main" val="3261430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1067223" y="985635"/>
            <a:ext cx="2946319"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SYARAT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a:t>
            </a:r>
            <a:r>
              <a:rPr lang="en-US" sz="4400" b="1" spc="-290" dirty="0">
                <a:solidFill>
                  <a:srgbClr val="FFFFFF"/>
                </a:solidFill>
                <a:latin typeface="Trebuchet MS"/>
                <a:cs typeface="Trebuchet MS"/>
              </a:rPr>
              <a:t>S</a:t>
            </a:r>
            <a:r>
              <a:rPr lang="en-US" sz="4400" b="1" spc="-290" dirty="0" smtClean="0">
                <a:solidFill>
                  <a:srgbClr val="FFFFFF"/>
                </a:solidFill>
                <a:latin typeface="Trebuchet MS"/>
                <a:cs typeface="Trebuchet MS"/>
              </a:rPr>
              <a:t>PMB SD</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ectangle 21"/>
          <p:cNvSpPr/>
          <p:nvPr/>
        </p:nvSpPr>
        <p:spPr>
          <a:xfrm>
            <a:off x="953452" y="1446275"/>
            <a:ext cx="3171489" cy="461665"/>
          </a:xfrm>
          <a:prstGeom prst="rect">
            <a:avLst/>
          </a:prstGeom>
          <a:noFill/>
        </p:spPr>
        <p:txBody>
          <a:bodyPr wrap="square" lIns="91440" tIns="45720" rIns="91440" bIns="45720">
            <a:spAutoFit/>
          </a:bodyPr>
          <a:lstStyle/>
          <a:p>
            <a:pPr lvl="0" algn="ctr"/>
            <a:r>
              <a:rPr lang="en-US" sz="2400" dirty="0" smtClean="0">
                <a:ln w="0"/>
                <a:solidFill>
                  <a:schemeClr val="tx1"/>
                </a:solidFill>
                <a:effectLst>
                  <a:outerShdw blurRad="38100" dist="19050" dir="2700000" algn="tl" rotWithShape="0">
                    <a:schemeClr val="dk1">
                      <a:alpha val="40000"/>
                    </a:schemeClr>
                  </a:outerShdw>
                </a:effectLst>
              </a:rPr>
              <a:t>KARTU KELUARGA</a:t>
            </a:r>
            <a:endParaRPr lang="en-US" sz="2400" dirty="0">
              <a:ln w="0"/>
              <a:solidFill>
                <a:schemeClr val="tx1"/>
              </a:solidFill>
              <a:effectLst>
                <a:outerShdw blurRad="38100" dist="19050" dir="2700000" algn="tl" rotWithShape="0">
                  <a:schemeClr val="dk1">
                    <a:alpha val="40000"/>
                  </a:schemeClr>
                </a:outerShdw>
              </a:effectLst>
            </a:endParaRPr>
          </a:p>
        </p:txBody>
      </p:sp>
      <p:cxnSp>
        <p:nvCxnSpPr>
          <p:cNvPr id="23" name="Straight Connector 22"/>
          <p:cNvCxnSpPr/>
          <p:nvPr/>
        </p:nvCxnSpPr>
        <p:spPr>
          <a:xfrm flipV="1">
            <a:off x="881542" y="1907940"/>
            <a:ext cx="3312000" cy="0"/>
          </a:xfrm>
          <a:prstGeom prst="line">
            <a:avLst/>
          </a:prstGeom>
        </p:spPr>
        <p:style>
          <a:lnRef idx="1">
            <a:schemeClr val="dk1"/>
          </a:lnRef>
          <a:fillRef idx="0">
            <a:schemeClr val="dk1"/>
          </a:fillRef>
          <a:effectRef idx="0">
            <a:schemeClr val="dk1"/>
          </a:effectRef>
          <a:fontRef idx="minor">
            <a:schemeClr val="tx1"/>
          </a:fontRef>
        </p:style>
      </p:cxnSp>
      <p:pic>
        <p:nvPicPr>
          <p:cNvPr id="26" name="Picture 25"/>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27" name="Rectangle 26"/>
          <p:cNvSpPr/>
          <p:nvPr/>
        </p:nvSpPr>
        <p:spPr>
          <a:xfrm>
            <a:off x="474818" y="2076033"/>
            <a:ext cx="5177523" cy="3816429"/>
          </a:xfrm>
          <a:prstGeom prst="rect">
            <a:avLst/>
          </a:prstGeom>
          <a:noFill/>
        </p:spPr>
        <p:txBody>
          <a:bodyPr wrap="square" lIns="91440" tIns="45720" rIns="91440" bIns="45720">
            <a:spAutoFit/>
          </a:bodyPr>
          <a:lstStyle/>
          <a:p>
            <a:pPr marL="457200" lvl="0" indent="-457200" algn="just">
              <a:buFont typeface="+mj-lt"/>
              <a:buAutoNum type="arabicPeriod" startAt="4"/>
            </a:pPr>
            <a:r>
              <a:rPr lang="en-US" sz="2200" dirty="0"/>
              <a:t>Orang tua/wali calon Murid yang meninggal dunia </a:t>
            </a:r>
            <a:r>
              <a:rPr lang="en-US" sz="2200" dirty="0" smtClean="0"/>
              <a:t>dibuktikan dengan akta kematian, Orang tua/wali calon Murid bercerai dibuktikan akta </a:t>
            </a:r>
            <a:r>
              <a:rPr lang="en-US" sz="2200" dirty="0"/>
              <a:t>cerai yang diterbitkan oleh instansi berwenang.</a:t>
            </a:r>
            <a:r>
              <a:rPr lang="en-US" sz="2200" dirty="0" smtClean="0"/>
              <a:t> </a:t>
            </a:r>
          </a:p>
          <a:p>
            <a:pPr marL="457200" lvl="0" indent="-457200" algn="just">
              <a:buFont typeface="+mj-lt"/>
              <a:buAutoNum type="arabicPeriod" startAt="4"/>
            </a:pPr>
            <a:r>
              <a:rPr lang="en-US" sz="2200" dirty="0" smtClean="0"/>
              <a:t>Calon </a:t>
            </a:r>
            <a:r>
              <a:rPr lang="en-US" sz="2200" dirty="0"/>
              <a:t>Murid </a:t>
            </a:r>
            <a:r>
              <a:rPr lang="en-US" sz="2200" dirty="0" smtClean="0"/>
              <a:t>yang tidak memiliki KK karena </a:t>
            </a:r>
            <a:r>
              <a:rPr lang="en-US" sz="2200" dirty="0"/>
              <a:t>keadaan </a:t>
            </a:r>
            <a:r>
              <a:rPr lang="en-US" sz="2200" dirty="0" smtClean="0"/>
              <a:t>tertentu </a:t>
            </a:r>
            <a:r>
              <a:rPr lang="en-US" sz="2200" i="1" dirty="0" smtClean="0">
                <a:solidFill>
                  <a:srgbClr val="FF0000"/>
                </a:solidFill>
              </a:rPr>
              <a:t>(Bencana Alam dan Bencana Sosial), </a:t>
            </a:r>
            <a:r>
              <a:rPr lang="en-US" sz="2200" dirty="0"/>
              <a:t>maka dapat diganti dengan surat keterangan </a:t>
            </a:r>
            <a:r>
              <a:rPr lang="en-US" sz="2200" dirty="0" smtClean="0"/>
              <a:t>domisili</a:t>
            </a:r>
            <a:endParaRPr lang="en-US" sz="2200" dirty="0"/>
          </a:p>
        </p:txBody>
      </p:sp>
      <p:sp>
        <p:nvSpPr>
          <p:cNvPr id="28" name="Rectangle 27"/>
          <p:cNvSpPr/>
          <p:nvPr/>
        </p:nvSpPr>
        <p:spPr>
          <a:xfrm>
            <a:off x="6539631" y="2057400"/>
            <a:ext cx="5177523" cy="4493538"/>
          </a:xfrm>
          <a:prstGeom prst="rect">
            <a:avLst/>
          </a:prstGeom>
          <a:noFill/>
        </p:spPr>
        <p:txBody>
          <a:bodyPr wrap="square" lIns="91440" tIns="45720" rIns="91440" bIns="45720">
            <a:spAutoFit/>
          </a:bodyPr>
          <a:lstStyle/>
          <a:p>
            <a:pPr marL="342900" indent="-342900" algn="just">
              <a:buFont typeface="+mj-lt"/>
              <a:buAutoNum type="arabicPeriod" startAt="6"/>
            </a:pPr>
            <a:r>
              <a:rPr lang="en-US" sz="2200" dirty="0"/>
              <a:t>Surat keterangan domisili </a:t>
            </a:r>
            <a:r>
              <a:rPr lang="en-US" sz="2200" dirty="0" smtClean="0"/>
              <a:t>diterbitkan oleh pihak yang berwenang dan dilegalisasi </a:t>
            </a:r>
            <a:r>
              <a:rPr lang="en-US" sz="2200" dirty="0"/>
              <a:t>oleh lurah/kepala desa atau pejabat setempat lain yang berwenang sesuai dengan domisili calon </a:t>
            </a:r>
            <a:r>
              <a:rPr lang="en-US" sz="2200" dirty="0" smtClean="0"/>
              <a:t>Murid</a:t>
            </a:r>
          </a:p>
          <a:p>
            <a:pPr marL="342900" indent="-342900" algn="just">
              <a:buFont typeface="+mj-lt"/>
              <a:buAutoNum type="arabicPeriod" startAt="6"/>
            </a:pPr>
            <a:r>
              <a:rPr lang="en-US" sz="2200" dirty="0" smtClean="0"/>
              <a:t>Surat </a:t>
            </a:r>
            <a:r>
              <a:rPr lang="en-US" sz="2200" dirty="0"/>
              <a:t>keterangan domisili memuat keterangan </a:t>
            </a:r>
            <a:r>
              <a:rPr lang="en-US" sz="2200" dirty="0" smtClean="0"/>
              <a:t>mengenai:</a:t>
            </a:r>
          </a:p>
          <a:p>
            <a:pPr marL="719138" indent="-342900" algn="just">
              <a:buFont typeface="+mj-lt"/>
              <a:buAutoNum type="alphaLcPeriod"/>
            </a:pPr>
            <a:r>
              <a:rPr lang="en-US" sz="2200" dirty="0"/>
              <a:t>C</a:t>
            </a:r>
            <a:r>
              <a:rPr lang="en-US" sz="2200" dirty="0" smtClean="0"/>
              <a:t>alon </a:t>
            </a:r>
            <a:r>
              <a:rPr lang="en-US" sz="2200" dirty="0"/>
              <a:t>Murid telah berdomisili paling singkat 1 (</a:t>
            </a:r>
            <a:r>
              <a:rPr lang="en-US" sz="2200" dirty="0" smtClean="0"/>
              <a:t>satu) tahun </a:t>
            </a:r>
            <a:r>
              <a:rPr lang="en-US" sz="2200" dirty="0"/>
              <a:t>sejak diterbitkannya </a:t>
            </a:r>
            <a:r>
              <a:rPr lang="en-US" sz="2200" dirty="0" smtClean="0"/>
              <a:t>surat keterangan domisili; </a:t>
            </a:r>
          </a:p>
          <a:p>
            <a:pPr marL="719138" indent="-342900" algn="just">
              <a:buFont typeface="+mj-lt"/>
              <a:buAutoNum type="alphaLcPeriod"/>
            </a:pPr>
            <a:r>
              <a:rPr lang="en-US" sz="2200" dirty="0" smtClean="0"/>
              <a:t>Jenis </a:t>
            </a:r>
            <a:r>
              <a:rPr lang="en-US" sz="2200" dirty="0"/>
              <a:t>bencana yang dialami</a:t>
            </a:r>
            <a:r>
              <a:rPr lang="en-US" sz="2200" dirty="0" smtClean="0"/>
              <a:t> </a:t>
            </a:r>
            <a:endParaRPr lang="en-US" sz="2200" dirty="0"/>
          </a:p>
        </p:txBody>
      </p:sp>
    </p:spTree>
    <p:extLst>
      <p:ext uri="{BB962C8B-B14F-4D97-AF65-F5344CB8AC3E}">
        <p14:creationId xmlns:p14="http://schemas.microsoft.com/office/powerpoint/2010/main" val="666548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53630" y="0"/>
            <a:ext cx="4738370" cy="6781800"/>
          </a:xfrm>
          <a:custGeom>
            <a:avLst/>
            <a:gdLst/>
            <a:ahLst/>
            <a:cxnLst/>
            <a:rect l="l" t="t" r="r" b="b"/>
            <a:pathLst>
              <a:path w="4738370" h="6781800">
                <a:moveTo>
                  <a:pt x="4738370" y="0"/>
                </a:moveTo>
                <a:lnTo>
                  <a:pt x="1243131" y="0"/>
                </a:lnTo>
                <a:lnTo>
                  <a:pt x="1222485" y="17846"/>
                </a:lnTo>
                <a:lnTo>
                  <a:pt x="1193132" y="44128"/>
                </a:lnTo>
                <a:lnTo>
                  <a:pt x="1164036" y="71092"/>
                </a:lnTo>
                <a:lnTo>
                  <a:pt x="1135203" y="98731"/>
                </a:lnTo>
                <a:lnTo>
                  <a:pt x="1106635" y="127039"/>
                </a:lnTo>
                <a:lnTo>
                  <a:pt x="1078337" y="156010"/>
                </a:lnTo>
                <a:lnTo>
                  <a:pt x="1050313" y="185636"/>
                </a:lnTo>
                <a:lnTo>
                  <a:pt x="1022566" y="215912"/>
                </a:lnTo>
                <a:lnTo>
                  <a:pt x="995101" y="246830"/>
                </a:lnTo>
                <a:lnTo>
                  <a:pt x="967920" y="278386"/>
                </a:lnTo>
                <a:lnTo>
                  <a:pt x="941029" y="310571"/>
                </a:lnTo>
                <a:lnTo>
                  <a:pt x="914432" y="343380"/>
                </a:lnTo>
                <a:lnTo>
                  <a:pt x="888131" y="376806"/>
                </a:lnTo>
                <a:lnTo>
                  <a:pt x="862131" y="410843"/>
                </a:lnTo>
                <a:lnTo>
                  <a:pt x="836436" y="445484"/>
                </a:lnTo>
                <a:lnTo>
                  <a:pt x="811049" y="480723"/>
                </a:lnTo>
                <a:lnTo>
                  <a:pt x="785975" y="516553"/>
                </a:lnTo>
                <a:lnTo>
                  <a:pt x="761218" y="552968"/>
                </a:lnTo>
                <a:lnTo>
                  <a:pt x="736781" y="589962"/>
                </a:lnTo>
                <a:lnTo>
                  <a:pt x="712669" y="627527"/>
                </a:lnTo>
                <a:lnTo>
                  <a:pt x="688884" y="665658"/>
                </a:lnTo>
                <a:lnTo>
                  <a:pt x="665432" y="704348"/>
                </a:lnTo>
                <a:lnTo>
                  <a:pt x="642316" y="743590"/>
                </a:lnTo>
                <a:lnTo>
                  <a:pt x="619539" y="783379"/>
                </a:lnTo>
                <a:lnTo>
                  <a:pt x="597106" y="823707"/>
                </a:lnTo>
                <a:lnTo>
                  <a:pt x="575022" y="864569"/>
                </a:lnTo>
                <a:lnTo>
                  <a:pt x="553288" y="905957"/>
                </a:lnTo>
                <a:lnTo>
                  <a:pt x="531910" y="947866"/>
                </a:lnTo>
                <a:lnTo>
                  <a:pt x="510892" y="990288"/>
                </a:lnTo>
                <a:lnTo>
                  <a:pt x="490237" y="1033218"/>
                </a:lnTo>
                <a:lnTo>
                  <a:pt x="469949" y="1076648"/>
                </a:lnTo>
                <a:lnTo>
                  <a:pt x="450032" y="1120573"/>
                </a:lnTo>
                <a:lnTo>
                  <a:pt x="430490" y="1164986"/>
                </a:lnTo>
                <a:lnTo>
                  <a:pt x="411327" y="1209881"/>
                </a:lnTo>
                <a:lnTo>
                  <a:pt x="392547" y="1255250"/>
                </a:lnTo>
                <a:lnTo>
                  <a:pt x="374154" y="1301089"/>
                </a:lnTo>
                <a:lnTo>
                  <a:pt x="356151" y="1347389"/>
                </a:lnTo>
                <a:lnTo>
                  <a:pt x="338542" y="1394145"/>
                </a:lnTo>
                <a:lnTo>
                  <a:pt x="321332" y="1441350"/>
                </a:lnTo>
                <a:lnTo>
                  <a:pt x="304525" y="1488998"/>
                </a:lnTo>
                <a:lnTo>
                  <a:pt x="288123" y="1537083"/>
                </a:lnTo>
                <a:lnTo>
                  <a:pt x="272132" y="1585597"/>
                </a:lnTo>
                <a:lnTo>
                  <a:pt x="256554" y="1634535"/>
                </a:lnTo>
                <a:lnTo>
                  <a:pt x="241395" y="1683889"/>
                </a:lnTo>
                <a:lnTo>
                  <a:pt x="226657" y="1733654"/>
                </a:lnTo>
                <a:lnTo>
                  <a:pt x="212345" y="1783823"/>
                </a:lnTo>
                <a:lnTo>
                  <a:pt x="198462" y="1834390"/>
                </a:lnTo>
                <a:lnTo>
                  <a:pt x="185013" y="1885347"/>
                </a:lnTo>
                <a:lnTo>
                  <a:pt x="172002" y="1936690"/>
                </a:lnTo>
                <a:lnTo>
                  <a:pt x="159432" y="1988410"/>
                </a:lnTo>
                <a:lnTo>
                  <a:pt x="147306" y="2040503"/>
                </a:lnTo>
                <a:lnTo>
                  <a:pt x="135630" y="2092960"/>
                </a:lnTo>
                <a:lnTo>
                  <a:pt x="124407" y="2145776"/>
                </a:lnTo>
                <a:lnTo>
                  <a:pt x="113641" y="2198945"/>
                </a:lnTo>
                <a:lnTo>
                  <a:pt x="103336" y="2252459"/>
                </a:lnTo>
                <a:lnTo>
                  <a:pt x="93495" y="2306313"/>
                </a:lnTo>
                <a:lnTo>
                  <a:pt x="84123" y="2360500"/>
                </a:lnTo>
                <a:lnTo>
                  <a:pt x="75224" y="2415014"/>
                </a:lnTo>
                <a:lnTo>
                  <a:pt x="66800" y="2469847"/>
                </a:lnTo>
                <a:lnTo>
                  <a:pt x="58857" y="2524994"/>
                </a:lnTo>
                <a:lnTo>
                  <a:pt x="51399" y="2580448"/>
                </a:lnTo>
                <a:lnTo>
                  <a:pt x="44428" y="2636203"/>
                </a:lnTo>
                <a:lnTo>
                  <a:pt x="37949" y="2692252"/>
                </a:lnTo>
                <a:lnTo>
                  <a:pt x="31967" y="2748589"/>
                </a:lnTo>
                <a:lnTo>
                  <a:pt x="26484" y="2805207"/>
                </a:lnTo>
                <a:lnTo>
                  <a:pt x="21504" y="2862100"/>
                </a:lnTo>
                <a:lnTo>
                  <a:pt x="17032" y="2919261"/>
                </a:lnTo>
                <a:lnTo>
                  <a:pt x="13072" y="2976685"/>
                </a:lnTo>
                <a:lnTo>
                  <a:pt x="9627" y="3034363"/>
                </a:lnTo>
                <a:lnTo>
                  <a:pt x="6702" y="3092291"/>
                </a:lnTo>
                <a:lnTo>
                  <a:pt x="4299" y="3150461"/>
                </a:lnTo>
                <a:lnTo>
                  <a:pt x="2424" y="3208868"/>
                </a:lnTo>
                <a:lnTo>
                  <a:pt x="1080" y="3267504"/>
                </a:lnTo>
                <a:lnTo>
                  <a:pt x="270" y="3326363"/>
                </a:lnTo>
                <a:lnTo>
                  <a:pt x="0" y="3385439"/>
                </a:lnTo>
                <a:lnTo>
                  <a:pt x="270" y="3444514"/>
                </a:lnTo>
                <a:lnTo>
                  <a:pt x="1080" y="3503374"/>
                </a:lnTo>
                <a:lnTo>
                  <a:pt x="2424" y="3562010"/>
                </a:lnTo>
                <a:lnTo>
                  <a:pt x="4299" y="3620416"/>
                </a:lnTo>
                <a:lnTo>
                  <a:pt x="6702" y="3678587"/>
                </a:lnTo>
                <a:lnTo>
                  <a:pt x="9627" y="3736515"/>
                </a:lnTo>
                <a:lnTo>
                  <a:pt x="13072" y="3794194"/>
                </a:lnTo>
                <a:lnTo>
                  <a:pt x="17032" y="3851618"/>
                </a:lnTo>
                <a:lnTo>
                  <a:pt x="21504" y="3908780"/>
                </a:lnTo>
                <a:lnTo>
                  <a:pt x="26484" y="3965674"/>
                </a:lnTo>
                <a:lnTo>
                  <a:pt x="31967" y="4022293"/>
                </a:lnTo>
                <a:lnTo>
                  <a:pt x="37949" y="4078631"/>
                </a:lnTo>
                <a:lnTo>
                  <a:pt x="44428" y="4134681"/>
                </a:lnTo>
                <a:lnTo>
                  <a:pt x="51399" y="4190436"/>
                </a:lnTo>
                <a:lnTo>
                  <a:pt x="58857" y="4245892"/>
                </a:lnTo>
                <a:lnTo>
                  <a:pt x="66800" y="4301040"/>
                </a:lnTo>
                <a:lnTo>
                  <a:pt x="75224" y="4355874"/>
                </a:lnTo>
                <a:lnTo>
                  <a:pt x="84123" y="4410389"/>
                </a:lnTo>
                <a:lnTo>
                  <a:pt x="93495" y="4464577"/>
                </a:lnTo>
                <a:lnTo>
                  <a:pt x="103336" y="4518432"/>
                </a:lnTo>
                <a:lnTo>
                  <a:pt x="113641" y="4571948"/>
                </a:lnTo>
                <a:lnTo>
                  <a:pt x="124407" y="4625117"/>
                </a:lnTo>
                <a:lnTo>
                  <a:pt x="135630" y="4677935"/>
                </a:lnTo>
                <a:lnTo>
                  <a:pt x="147306" y="4730394"/>
                </a:lnTo>
                <a:lnTo>
                  <a:pt x="159432" y="4782487"/>
                </a:lnTo>
                <a:lnTo>
                  <a:pt x="172002" y="4834209"/>
                </a:lnTo>
                <a:lnTo>
                  <a:pt x="185013" y="4885553"/>
                </a:lnTo>
                <a:lnTo>
                  <a:pt x="198462" y="4936512"/>
                </a:lnTo>
                <a:lnTo>
                  <a:pt x="212345" y="4987079"/>
                </a:lnTo>
                <a:lnTo>
                  <a:pt x="226657" y="5037250"/>
                </a:lnTo>
                <a:lnTo>
                  <a:pt x="241395" y="5087016"/>
                </a:lnTo>
                <a:lnTo>
                  <a:pt x="256554" y="5136372"/>
                </a:lnTo>
                <a:lnTo>
                  <a:pt x="272132" y="5185311"/>
                </a:lnTo>
                <a:lnTo>
                  <a:pt x="288123" y="5233826"/>
                </a:lnTo>
                <a:lnTo>
                  <a:pt x="304525" y="5281912"/>
                </a:lnTo>
                <a:lnTo>
                  <a:pt x="321332" y="5329561"/>
                </a:lnTo>
                <a:lnTo>
                  <a:pt x="338542" y="5376767"/>
                </a:lnTo>
                <a:lnTo>
                  <a:pt x="356151" y="5423524"/>
                </a:lnTo>
                <a:lnTo>
                  <a:pt x="374154" y="5469826"/>
                </a:lnTo>
                <a:lnTo>
                  <a:pt x="392547" y="5515665"/>
                </a:lnTo>
                <a:lnTo>
                  <a:pt x="411327" y="5561036"/>
                </a:lnTo>
                <a:lnTo>
                  <a:pt x="430490" y="5605931"/>
                </a:lnTo>
                <a:lnTo>
                  <a:pt x="450032" y="5650345"/>
                </a:lnTo>
                <a:lnTo>
                  <a:pt x="469949" y="5694271"/>
                </a:lnTo>
                <a:lnTo>
                  <a:pt x="490237" y="5737702"/>
                </a:lnTo>
                <a:lnTo>
                  <a:pt x="510892" y="5780633"/>
                </a:lnTo>
                <a:lnTo>
                  <a:pt x="531910" y="5823055"/>
                </a:lnTo>
                <a:lnTo>
                  <a:pt x="553288" y="5864965"/>
                </a:lnTo>
                <a:lnTo>
                  <a:pt x="575022" y="5906353"/>
                </a:lnTo>
                <a:lnTo>
                  <a:pt x="597106" y="5947215"/>
                </a:lnTo>
                <a:lnTo>
                  <a:pt x="619539" y="5987544"/>
                </a:lnTo>
                <a:lnTo>
                  <a:pt x="642316" y="6027333"/>
                </a:lnTo>
                <a:lnTo>
                  <a:pt x="665432" y="6066575"/>
                </a:lnTo>
                <a:lnTo>
                  <a:pt x="688884" y="6105265"/>
                </a:lnTo>
                <a:lnTo>
                  <a:pt x="712669" y="6143396"/>
                </a:lnTo>
                <a:lnTo>
                  <a:pt x="736781" y="6180962"/>
                </a:lnTo>
                <a:lnTo>
                  <a:pt x="761218" y="6217955"/>
                </a:lnTo>
                <a:lnTo>
                  <a:pt x="785975" y="6254369"/>
                </a:lnTo>
                <a:lnTo>
                  <a:pt x="811049" y="6290199"/>
                </a:lnTo>
                <a:lnTo>
                  <a:pt x="836436" y="6325438"/>
                </a:lnTo>
                <a:lnTo>
                  <a:pt x="862131" y="6360078"/>
                </a:lnTo>
                <a:lnTo>
                  <a:pt x="888131" y="6394114"/>
                </a:lnTo>
                <a:lnTo>
                  <a:pt x="914432" y="6427539"/>
                </a:lnTo>
                <a:lnTo>
                  <a:pt x="941029" y="6460347"/>
                </a:lnTo>
                <a:lnTo>
                  <a:pt x="967920" y="6492531"/>
                </a:lnTo>
                <a:lnTo>
                  <a:pt x="995101" y="6524085"/>
                </a:lnTo>
                <a:lnTo>
                  <a:pt x="1022566" y="6555003"/>
                </a:lnTo>
                <a:lnTo>
                  <a:pt x="1050313" y="6585277"/>
                </a:lnTo>
                <a:lnTo>
                  <a:pt x="1078337" y="6614901"/>
                </a:lnTo>
                <a:lnTo>
                  <a:pt x="1106635" y="6643870"/>
                </a:lnTo>
                <a:lnTo>
                  <a:pt x="1135203" y="6672176"/>
                </a:lnTo>
                <a:lnTo>
                  <a:pt x="1164036" y="6699813"/>
                </a:lnTo>
                <a:lnTo>
                  <a:pt x="1193132" y="6726774"/>
                </a:lnTo>
                <a:lnTo>
                  <a:pt x="1222485" y="6753054"/>
                </a:lnTo>
                <a:lnTo>
                  <a:pt x="1252093" y="6778645"/>
                </a:lnTo>
                <a:lnTo>
                  <a:pt x="1256156" y="6781798"/>
                </a:lnTo>
                <a:lnTo>
                  <a:pt x="4738370" y="6781798"/>
                </a:lnTo>
                <a:lnTo>
                  <a:pt x="4738370" y="0"/>
                </a:lnTo>
                <a:close/>
              </a:path>
            </a:pathLst>
          </a:custGeom>
          <a:solidFill>
            <a:srgbClr val="EBC660"/>
          </a:solidFill>
        </p:spPr>
        <p:txBody>
          <a:bodyPr wrap="square" lIns="0" tIns="0" rIns="0" bIns="0" rtlCol="0"/>
          <a:lstStyle/>
          <a:p>
            <a:endParaRPr/>
          </a:p>
        </p:txBody>
      </p:sp>
      <p:sp>
        <p:nvSpPr>
          <p:cNvPr id="3" name="object 3"/>
          <p:cNvSpPr txBox="1">
            <a:spLocks noGrp="1"/>
          </p:cNvSpPr>
          <p:nvPr>
            <p:ph type="title"/>
          </p:nvPr>
        </p:nvSpPr>
        <p:spPr>
          <a:xfrm>
            <a:off x="2631643" y="583762"/>
            <a:ext cx="7162800" cy="452120"/>
          </a:xfrm>
          <a:prstGeom prst="rect">
            <a:avLst/>
          </a:prstGeom>
        </p:spPr>
        <p:txBody>
          <a:bodyPr vert="horz" wrap="square" lIns="0" tIns="12700" rIns="0" bIns="0" rtlCol="0">
            <a:spAutoFit/>
          </a:bodyPr>
          <a:lstStyle/>
          <a:p>
            <a:pPr marL="12700" algn="ctr">
              <a:lnSpc>
                <a:spcPct val="100000"/>
              </a:lnSpc>
              <a:spcBef>
                <a:spcPts val="100"/>
              </a:spcBef>
            </a:pPr>
            <a:r>
              <a:rPr sz="2800" b="1" dirty="0">
                <a:solidFill>
                  <a:schemeClr val="tx1"/>
                </a:solidFill>
                <a:latin typeface="Arial Black" panose="020B0A04020102020204" pitchFamily="34" charset="0"/>
                <a:cs typeface="Arial MT"/>
              </a:rPr>
              <a:t>DASAR</a:t>
            </a:r>
            <a:r>
              <a:rPr sz="2800" b="1" spc="-15" dirty="0">
                <a:solidFill>
                  <a:schemeClr val="tx1"/>
                </a:solidFill>
                <a:latin typeface="Arial Black" panose="020B0A04020102020204" pitchFamily="34" charset="0"/>
                <a:cs typeface="Arial MT"/>
              </a:rPr>
              <a:t> </a:t>
            </a:r>
            <a:r>
              <a:rPr sz="2800" b="1" spc="-10" dirty="0">
                <a:solidFill>
                  <a:schemeClr val="tx1"/>
                </a:solidFill>
                <a:latin typeface="Arial Black" panose="020B0A04020102020204" pitchFamily="34" charset="0"/>
                <a:cs typeface="Arial MT"/>
              </a:rPr>
              <a:t>PENYELENGGARAAN</a:t>
            </a:r>
            <a:endParaRPr sz="2800" b="1" dirty="0">
              <a:solidFill>
                <a:schemeClr val="tx1"/>
              </a:solidFill>
              <a:latin typeface="Arial Black" panose="020B0A04020102020204" pitchFamily="34" charset="0"/>
              <a:cs typeface="Arial MT"/>
            </a:endParaRPr>
          </a:p>
        </p:txBody>
      </p:sp>
      <p:grpSp>
        <p:nvGrpSpPr>
          <p:cNvPr id="4" name="object 4"/>
          <p:cNvGrpSpPr/>
          <p:nvPr/>
        </p:nvGrpSpPr>
        <p:grpSpPr>
          <a:xfrm>
            <a:off x="191770" y="1098550"/>
            <a:ext cx="683260" cy="706120"/>
            <a:chOff x="191770" y="1098550"/>
            <a:chExt cx="683260" cy="706120"/>
          </a:xfrm>
        </p:grpSpPr>
        <p:sp>
          <p:nvSpPr>
            <p:cNvPr id="5" name="object 5"/>
            <p:cNvSpPr/>
            <p:nvPr/>
          </p:nvSpPr>
          <p:spPr>
            <a:xfrm>
              <a:off x="191770" y="1243329"/>
              <a:ext cx="560070" cy="561340"/>
            </a:xfrm>
            <a:custGeom>
              <a:avLst/>
              <a:gdLst/>
              <a:ahLst/>
              <a:cxnLst/>
              <a:rect l="l" t="t" r="r" b="b"/>
              <a:pathLst>
                <a:path w="560070" h="561339">
                  <a:moveTo>
                    <a:pt x="466725" y="0"/>
                  </a:moveTo>
                  <a:lnTo>
                    <a:pt x="93345" y="0"/>
                  </a:lnTo>
                  <a:lnTo>
                    <a:pt x="57012" y="7334"/>
                  </a:lnTo>
                  <a:lnTo>
                    <a:pt x="27341" y="27336"/>
                  </a:lnTo>
                  <a:lnTo>
                    <a:pt x="7336" y="57007"/>
                  </a:lnTo>
                  <a:lnTo>
                    <a:pt x="0" y="93345"/>
                  </a:lnTo>
                  <a:lnTo>
                    <a:pt x="0" y="467995"/>
                  </a:lnTo>
                  <a:lnTo>
                    <a:pt x="7336" y="504332"/>
                  </a:lnTo>
                  <a:lnTo>
                    <a:pt x="27341" y="534003"/>
                  </a:lnTo>
                  <a:lnTo>
                    <a:pt x="57012" y="554005"/>
                  </a:lnTo>
                  <a:lnTo>
                    <a:pt x="93345" y="561340"/>
                  </a:lnTo>
                  <a:lnTo>
                    <a:pt x="466725" y="561340"/>
                  </a:lnTo>
                  <a:lnTo>
                    <a:pt x="503057" y="554005"/>
                  </a:lnTo>
                  <a:lnTo>
                    <a:pt x="532728" y="534003"/>
                  </a:lnTo>
                  <a:lnTo>
                    <a:pt x="552733" y="504332"/>
                  </a:lnTo>
                  <a:lnTo>
                    <a:pt x="560070" y="467995"/>
                  </a:lnTo>
                  <a:lnTo>
                    <a:pt x="560070" y="93345"/>
                  </a:lnTo>
                  <a:lnTo>
                    <a:pt x="552733" y="57007"/>
                  </a:lnTo>
                  <a:lnTo>
                    <a:pt x="532728" y="27336"/>
                  </a:lnTo>
                  <a:lnTo>
                    <a:pt x="503057" y="7334"/>
                  </a:lnTo>
                  <a:lnTo>
                    <a:pt x="466725" y="0"/>
                  </a:lnTo>
                  <a:close/>
                </a:path>
              </a:pathLst>
            </a:custGeom>
            <a:solidFill>
              <a:srgbClr val="FFC000">
                <a:alpha val="72155"/>
              </a:srgbClr>
            </a:solidFill>
          </p:spPr>
          <p:txBody>
            <a:bodyPr wrap="square" lIns="0" tIns="0" rIns="0" bIns="0" rtlCol="0"/>
            <a:lstStyle/>
            <a:p>
              <a:endParaRPr/>
            </a:p>
          </p:txBody>
        </p:sp>
        <p:sp>
          <p:nvSpPr>
            <p:cNvPr id="6" name="object 6"/>
            <p:cNvSpPr/>
            <p:nvPr/>
          </p:nvSpPr>
          <p:spPr>
            <a:xfrm>
              <a:off x="285115" y="1127125"/>
              <a:ext cx="561340" cy="560070"/>
            </a:xfrm>
            <a:custGeom>
              <a:avLst/>
              <a:gdLst/>
              <a:ahLst/>
              <a:cxnLst/>
              <a:rect l="l" t="t" r="r" b="b"/>
              <a:pathLst>
                <a:path w="561340" h="560069">
                  <a:moveTo>
                    <a:pt x="0" y="93345"/>
                  </a:moveTo>
                  <a:lnTo>
                    <a:pt x="7336" y="57007"/>
                  </a:lnTo>
                  <a:lnTo>
                    <a:pt x="27341" y="27336"/>
                  </a:lnTo>
                  <a:lnTo>
                    <a:pt x="57012" y="7334"/>
                  </a:lnTo>
                  <a:lnTo>
                    <a:pt x="93345" y="0"/>
                  </a:lnTo>
                  <a:lnTo>
                    <a:pt x="467994" y="0"/>
                  </a:lnTo>
                  <a:lnTo>
                    <a:pt x="504327" y="7334"/>
                  </a:lnTo>
                  <a:lnTo>
                    <a:pt x="533998" y="27336"/>
                  </a:lnTo>
                  <a:lnTo>
                    <a:pt x="554003" y="57007"/>
                  </a:lnTo>
                  <a:lnTo>
                    <a:pt x="561340" y="93345"/>
                  </a:lnTo>
                  <a:lnTo>
                    <a:pt x="561340" y="466725"/>
                  </a:lnTo>
                  <a:lnTo>
                    <a:pt x="554003" y="503062"/>
                  </a:lnTo>
                  <a:lnTo>
                    <a:pt x="533998" y="532733"/>
                  </a:lnTo>
                  <a:lnTo>
                    <a:pt x="504327" y="552735"/>
                  </a:lnTo>
                  <a:lnTo>
                    <a:pt x="467994" y="560070"/>
                  </a:lnTo>
                  <a:lnTo>
                    <a:pt x="93345" y="560070"/>
                  </a:lnTo>
                  <a:lnTo>
                    <a:pt x="57012" y="552735"/>
                  </a:lnTo>
                  <a:lnTo>
                    <a:pt x="27341" y="532733"/>
                  </a:lnTo>
                  <a:lnTo>
                    <a:pt x="7336" y="503062"/>
                  </a:lnTo>
                  <a:lnTo>
                    <a:pt x="0" y="466725"/>
                  </a:lnTo>
                  <a:lnTo>
                    <a:pt x="0" y="93345"/>
                  </a:lnTo>
                  <a:close/>
                </a:path>
              </a:pathLst>
            </a:custGeom>
            <a:ln w="57150">
              <a:solidFill>
                <a:srgbClr val="A6A6A6"/>
              </a:solidFill>
            </a:ln>
          </p:spPr>
          <p:txBody>
            <a:bodyPr wrap="square" lIns="0" tIns="0" rIns="0" bIns="0" rtlCol="0"/>
            <a:lstStyle/>
            <a:p>
              <a:endParaRPr/>
            </a:p>
          </p:txBody>
        </p:sp>
      </p:grpSp>
      <p:grpSp>
        <p:nvGrpSpPr>
          <p:cNvPr id="9" name="object 9"/>
          <p:cNvGrpSpPr/>
          <p:nvPr/>
        </p:nvGrpSpPr>
        <p:grpSpPr>
          <a:xfrm>
            <a:off x="128270" y="110489"/>
            <a:ext cx="8503920" cy="585470"/>
            <a:chOff x="128270" y="110489"/>
            <a:chExt cx="8503920" cy="585470"/>
          </a:xfrm>
        </p:grpSpPr>
        <p:sp>
          <p:nvSpPr>
            <p:cNvPr id="10" name="object 10"/>
            <p:cNvSpPr/>
            <p:nvPr/>
          </p:nvSpPr>
          <p:spPr>
            <a:xfrm>
              <a:off x="7559040" y="237502"/>
              <a:ext cx="1073150" cy="458470"/>
            </a:xfrm>
            <a:custGeom>
              <a:avLst/>
              <a:gdLst/>
              <a:ahLst/>
              <a:cxnLst/>
              <a:rect l="l" t="t" r="r" b="b"/>
              <a:pathLst>
                <a:path w="1073150" h="458470">
                  <a:moveTo>
                    <a:pt x="59690" y="428612"/>
                  </a:moveTo>
                  <a:lnTo>
                    <a:pt x="57340" y="416991"/>
                  </a:lnTo>
                  <a:lnTo>
                    <a:pt x="50952" y="407504"/>
                  </a:lnTo>
                  <a:lnTo>
                    <a:pt x="41465" y="401116"/>
                  </a:lnTo>
                  <a:lnTo>
                    <a:pt x="29845" y="398767"/>
                  </a:lnTo>
                  <a:lnTo>
                    <a:pt x="18211" y="401116"/>
                  </a:lnTo>
                  <a:lnTo>
                    <a:pt x="8724" y="407504"/>
                  </a:lnTo>
                  <a:lnTo>
                    <a:pt x="2336" y="416991"/>
                  </a:lnTo>
                  <a:lnTo>
                    <a:pt x="0" y="428612"/>
                  </a:lnTo>
                  <a:lnTo>
                    <a:pt x="2336" y="440245"/>
                  </a:lnTo>
                  <a:lnTo>
                    <a:pt x="8724" y="449732"/>
                  </a:lnTo>
                  <a:lnTo>
                    <a:pt x="18211" y="456120"/>
                  </a:lnTo>
                  <a:lnTo>
                    <a:pt x="29845" y="458457"/>
                  </a:lnTo>
                  <a:lnTo>
                    <a:pt x="41465" y="456120"/>
                  </a:lnTo>
                  <a:lnTo>
                    <a:pt x="50952" y="449732"/>
                  </a:lnTo>
                  <a:lnTo>
                    <a:pt x="57340" y="440245"/>
                  </a:lnTo>
                  <a:lnTo>
                    <a:pt x="59690" y="428612"/>
                  </a:lnTo>
                  <a:close/>
                </a:path>
                <a:path w="1073150" h="458470">
                  <a:moveTo>
                    <a:pt x="59690" y="295262"/>
                  </a:moveTo>
                  <a:lnTo>
                    <a:pt x="57340" y="283641"/>
                  </a:lnTo>
                  <a:lnTo>
                    <a:pt x="50952" y="274154"/>
                  </a:lnTo>
                  <a:lnTo>
                    <a:pt x="41465" y="267766"/>
                  </a:lnTo>
                  <a:lnTo>
                    <a:pt x="29845" y="265417"/>
                  </a:lnTo>
                  <a:lnTo>
                    <a:pt x="18211" y="267766"/>
                  </a:lnTo>
                  <a:lnTo>
                    <a:pt x="8724" y="274154"/>
                  </a:lnTo>
                  <a:lnTo>
                    <a:pt x="2336" y="283641"/>
                  </a:lnTo>
                  <a:lnTo>
                    <a:pt x="0" y="295262"/>
                  </a:lnTo>
                  <a:lnTo>
                    <a:pt x="2336" y="306895"/>
                  </a:lnTo>
                  <a:lnTo>
                    <a:pt x="8724" y="316382"/>
                  </a:lnTo>
                  <a:lnTo>
                    <a:pt x="18211" y="322770"/>
                  </a:lnTo>
                  <a:lnTo>
                    <a:pt x="29845" y="325107"/>
                  </a:lnTo>
                  <a:lnTo>
                    <a:pt x="41465" y="322770"/>
                  </a:lnTo>
                  <a:lnTo>
                    <a:pt x="50952" y="316382"/>
                  </a:lnTo>
                  <a:lnTo>
                    <a:pt x="57340" y="306895"/>
                  </a:lnTo>
                  <a:lnTo>
                    <a:pt x="59690" y="295262"/>
                  </a:lnTo>
                  <a:close/>
                </a:path>
                <a:path w="1073150" h="458470">
                  <a:moveTo>
                    <a:pt x="59690" y="161912"/>
                  </a:moveTo>
                  <a:lnTo>
                    <a:pt x="57340" y="150291"/>
                  </a:lnTo>
                  <a:lnTo>
                    <a:pt x="50952" y="140804"/>
                  </a:lnTo>
                  <a:lnTo>
                    <a:pt x="41465" y="134416"/>
                  </a:lnTo>
                  <a:lnTo>
                    <a:pt x="29845" y="132067"/>
                  </a:lnTo>
                  <a:lnTo>
                    <a:pt x="18211" y="134416"/>
                  </a:lnTo>
                  <a:lnTo>
                    <a:pt x="8724" y="140804"/>
                  </a:lnTo>
                  <a:lnTo>
                    <a:pt x="2336" y="150291"/>
                  </a:lnTo>
                  <a:lnTo>
                    <a:pt x="0" y="161912"/>
                  </a:lnTo>
                  <a:lnTo>
                    <a:pt x="2336" y="173545"/>
                  </a:lnTo>
                  <a:lnTo>
                    <a:pt x="8724" y="183032"/>
                  </a:lnTo>
                  <a:lnTo>
                    <a:pt x="18211" y="189420"/>
                  </a:lnTo>
                  <a:lnTo>
                    <a:pt x="29845" y="191757"/>
                  </a:lnTo>
                  <a:lnTo>
                    <a:pt x="41465" y="189420"/>
                  </a:lnTo>
                  <a:lnTo>
                    <a:pt x="50952" y="183032"/>
                  </a:lnTo>
                  <a:lnTo>
                    <a:pt x="57340" y="173545"/>
                  </a:lnTo>
                  <a:lnTo>
                    <a:pt x="59690" y="161912"/>
                  </a:lnTo>
                  <a:close/>
                </a:path>
                <a:path w="1073150" h="458470">
                  <a:moveTo>
                    <a:pt x="59690" y="29832"/>
                  </a:moveTo>
                  <a:lnTo>
                    <a:pt x="57340" y="18211"/>
                  </a:lnTo>
                  <a:lnTo>
                    <a:pt x="50952" y="8724"/>
                  </a:lnTo>
                  <a:lnTo>
                    <a:pt x="41465" y="2336"/>
                  </a:lnTo>
                  <a:lnTo>
                    <a:pt x="29845" y="0"/>
                  </a:lnTo>
                  <a:lnTo>
                    <a:pt x="18211" y="2336"/>
                  </a:lnTo>
                  <a:lnTo>
                    <a:pt x="8724" y="8724"/>
                  </a:lnTo>
                  <a:lnTo>
                    <a:pt x="2336" y="18211"/>
                  </a:lnTo>
                  <a:lnTo>
                    <a:pt x="0" y="29832"/>
                  </a:lnTo>
                  <a:lnTo>
                    <a:pt x="2336" y="41465"/>
                  </a:lnTo>
                  <a:lnTo>
                    <a:pt x="8724" y="50952"/>
                  </a:lnTo>
                  <a:lnTo>
                    <a:pt x="18211" y="57340"/>
                  </a:lnTo>
                  <a:lnTo>
                    <a:pt x="29845" y="59677"/>
                  </a:lnTo>
                  <a:lnTo>
                    <a:pt x="41465" y="57340"/>
                  </a:lnTo>
                  <a:lnTo>
                    <a:pt x="50952" y="50952"/>
                  </a:lnTo>
                  <a:lnTo>
                    <a:pt x="57340" y="41465"/>
                  </a:lnTo>
                  <a:lnTo>
                    <a:pt x="59690" y="29832"/>
                  </a:lnTo>
                  <a:close/>
                </a:path>
                <a:path w="1073150" h="458470">
                  <a:moveTo>
                    <a:pt x="171450" y="428612"/>
                  </a:moveTo>
                  <a:lnTo>
                    <a:pt x="169100" y="416991"/>
                  </a:lnTo>
                  <a:lnTo>
                    <a:pt x="162712" y="407504"/>
                  </a:lnTo>
                  <a:lnTo>
                    <a:pt x="153225" y="401116"/>
                  </a:lnTo>
                  <a:lnTo>
                    <a:pt x="141605" y="398767"/>
                  </a:lnTo>
                  <a:lnTo>
                    <a:pt x="129971" y="401116"/>
                  </a:lnTo>
                  <a:lnTo>
                    <a:pt x="120484" y="407504"/>
                  </a:lnTo>
                  <a:lnTo>
                    <a:pt x="114096" y="416991"/>
                  </a:lnTo>
                  <a:lnTo>
                    <a:pt x="111760" y="428612"/>
                  </a:lnTo>
                  <a:lnTo>
                    <a:pt x="114096" y="440245"/>
                  </a:lnTo>
                  <a:lnTo>
                    <a:pt x="120484" y="449732"/>
                  </a:lnTo>
                  <a:lnTo>
                    <a:pt x="129971" y="456120"/>
                  </a:lnTo>
                  <a:lnTo>
                    <a:pt x="141605" y="458457"/>
                  </a:lnTo>
                  <a:lnTo>
                    <a:pt x="153225" y="456120"/>
                  </a:lnTo>
                  <a:lnTo>
                    <a:pt x="162712" y="449732"/>
                  </a:lnTo>
                  <a:lnTo>
                    <a:pt x="169100" y="440245"/>
                  </a:lnTo>
                  <a:lnTo>
                    <a:pt x="171450" y="428612"/>
                  </a:lnTo>
                  <a:close/>
                </a:path>
                <a:path w="1073150" h="458470">
                  <a:moveTo>
                    <a:pt x="171450" y="295262"/>
                  </a:moveTo>
                  <a:lnTo>
                    <a:pt x="169100" y="283641"/>
                  </a:lnTo>
                  <a:lnTo>
                    <a:pt x="162712" y="274154"/>
                  </a:lnTo>
                  <a:lnTo>
                    <a:pt x="153225" y="267766"/>
                  </a:lnTo>
                  <a:lnTo>
                    <a:pt x="141605" y="265417"/>
                  </a:lnTo>
                  <a:lnTo>
                    <a:pt x="129971" y="267766"/>
                  </a:lnTo>
                  <a:lnTo>
                    <a:pt x="120484" y="274154"/>
                  </a:lnTo>
                  <a:lnTo>
                    <a:pt x="114096" y="283641"/>
                  </a:lnTo>
                  <a:lnTo>
                    <a:pt x="111760" y="295262"/>
                  </a:lnTo>
                  <a:lnTo>
                    <a:pt x="114096" y="306895"/>
                  </a:lnTo>
                  <a:lnTo>
                    <a:pt x="120484" y="316382"/>
                  </a:lnTo>
                  <a:lnTo>
                    <a:pt x="129971" y="322770"/>
                  </a:lnTo>
                  <a:lnTo>
                    <a:pt x="141605" y="325107"/>
                  </a:lnTo>
                  <a:lnTo>
                    <a:pt x="153225" y="322770"/>
                  </a:lnTo>
                  <a:lnTo>
                    <a:pt x="162712" y="316382"/>
                  </a:lnTo>
                  <a:lnTo>
                    <a:pt x="169100" y="306895"/>
                  </a:lnTo>
                  <a:lnTo>
                    <a:pt x="171450" y="295262"/>
                  </a:lnTo>
                  <a:close/>
                </a:path>
                <a:path w="1073150" h="458470">
                  <a:moveTo>
                    <a:pt x="171450" y="161912"/>
                  </a:moveTo>
                  <a:lnTo>
                    <a:pt x="169100" y="150291"/>
                  </a:lnTo>
                  <a:lnTo>
                    <a:pt x="162712" y="140804"/>
                  </a:lnTo>
                  <a:lnTo>
                    <a:pt x="153225" y="134416"/>
                  </a:lnTo>
                  <a:lnTo>
                    <a:pt x="141605" y="132067"/>
                  </a:lnTo>
                  <a:lnTo>
                    <a:pt x="129971" y="134416"/>
                  </a:lnTo>
                  <a:lnTo>
                    <a:pt x="120484" y="140804"/>
                  </a:lnTo>
                  <a:lnTo>
                    <a:pt x="114096" y="150291"/>
                  </a:lnTo>
                  <a:lnTo>
                    <a:pt x="111760" y="161912"/>
                  </a:lnTo>
                  <a:lnTo>
                    <a:pt x="114096" y="173545"/>
                  </a:lnTo>
                  <a:lnTo>
                    <a:pt x="120484" y="183032"/>
                  </a:lnTo>
                  <a:lnTo>
                    <a:pt x="129971" y="189420"/>
                  </a:lnTo>
                  <a:lnTo>
                    <a:pt x="141605" y="191757"/>
                  </a:lnTo>
                  <a:lnTo>
                    <a:pt x="153225" y="189420"/>
                  </a:lnTo>
                  <a:lnTo>
                    <a:pt x="162712" y="183032"/>
                  </a:lnTo>
                  <a:lnTo>
                    <a:pt x="169100" y="173545"/>
                  </a:lnTo>
                  <a:lnTo>
                    <a:pt x="171450" y="161912"/>
                  </a:lnTo>
                  <a:close/>
                </a:path>
                <a:path w="1073150" h="458470">
                  <a:moveTo>
                    <a:pt x="171450" y="29832"/>
                  </a:moveTo>
                  <a:lnTo>
                    <a:pt x="169100" y="18211"/>
                  </a:lnTo>
                  <a:lnTo>
                    <a:pt x="162712" y="8724"/>
                  </a:lnTo>
                  <a:lnTo>
                    <a:pt x="153225" y="2336"/>
                  </a:lnTo>
                  <a:lnTo>
                    <a:pt x="141605" y="0"/>
                  </a:lnTo>
                  <a:lnTo>
                    <a:pt x="129971" y="2336"/>
                  </a:lnTo>
                  <a:lnTo>
                    <a:pt x="120484" y="8724"/>
                  </a:lnTo>
                  <a:lnTo>
                    <a:pt x="114096" y="18211"/>
                  </a:lnTo>
                  <a:lnTo>
                    <a:pt x="111760" y="29832"/>
                  </a:lnTo>
                  <a:lnTo>
                    <a:pt x="114096" y="41465"/>
                  </a:lnTo>
                  <a:lnTo>
                    <a:pt x="120484" y="50952"/>
                  </a:lnTo>
                  <a:lnTo>
                    <a:pt x="129971" y="57340"/>
                  </a:lnTo>
                  <a:lnTo>
                    <a:pt x="141605" y="59677"/>
                  </a:lnTo>
                  <a:lnTo>
                    <a:pt x="153225" y="57340"/>
                  </a:lnTo>
                  <a:lnTo>
                    <a:pt x="162712" y="50952"/>
                  </a:lnTo>
                  <a:lnTo>
                    <a:pt x="169100" y="41465"/>
                  </a:lnTo>
                  <a:lnTo>
                    <a:pt x="171450" y="29832"/>
                  </a:lnTo>
                  <a:close/>
                </a:path>
                <a:path w="1073150" h="458470">
                  <a:moveTo>
                    <a:pt x="283210" y="428612"/>
                  </a:moveTo>
                  <a:lnTo>
                    <a:pt x="280860" y="416991"/>
                  </a:lnTo>
                  <a:lnTo>
                    <a:pt x="274472" y="407504"/>
                  </a:lnTo>
                  <a:lnTo>
                    <a:pt x="264985" y="401116"/>
                  </a:lnTo>
                  <a:lnTo>
                    <a:pt x="253365" y="398767"/>
                  </a:lnTo>
                  <a:lnTo>
                    <a:pt x="241731" y="401116"/>
                  </a:lnTo>
                  <a:lnTo>
                    <a:pt x="232244" y="407504"/>
                  </a:lnTo>
                  <a:lnTo>
                    <a:pt x="225856" y="416991"/>
                  </a:lnTo>
                  <a:lnTo>
                    <a:pt x="223520" y="428612"/>
                  </a:lnTo>
                  <a:lnTo>
                    <a:pt x="225856" y="440245"/>
                  </a:lnTo>
                  <a:lnTo>
                    <a:pt x="232244" y="449732"/>
                  </a:lnTo>
                  <a:lnTo>
                    <a:pt x="241731" y="456120"/>
                  </a:lnTo>
                  <a:lnTo>
                    <a:pt x="253365" y="458457"/>
                  </a:lnTo>
                  <a:lnTo>
                    <a:pt x="264985" y="456120"/>
                  </a:lnTo>
                  <a:lnTo>
                    <a:pt x="274472" y="449732"/>
                  </a:lnTo>
                  <a:lnTo>
                    <a:pt x="280860" y="440245"/>
                  </a:lnTo>
                  <a:lnTo>
                    <a:pt x="283210" y="428612"/>
                  </a:lnTo>
                  <a:close/>
                </a:path>
                <a:path w="1073150" h="458470">
                  <a:moveTo>
                    <a:pt x="283210" y="295262"/>
                  </a:moveTo>
                  <a:lnTo>
                    <a:pt x="280860" y="283641"/>
                  </a:lnTo>
                  <a:lnTo>
                    <a:pt x="274472" y="274154"/>
                  </a:lnTo>
                  <a:lnTo>
                    <a:pt x="264985" y="267766"/>
                  </a:lnTo>
                  <a:lnTo>
                    <a:pt x="253365" y="265417"/>
                  </a:lnTo>
                  <a:lnTo>
                    <a:pt x="241731" y="267766"/>
                  </a:lnTo>
                  <a:lnTo>
                    <a:pt x="232244" y="274154"/>
                  </a:lnTo>
                  <a:lnTo>
                    <a:pt x="225856" y="283641"/>
                  </a:lnTo>
                  <a:lnTo>
                    <a:pt x="223520" y="295262"/>
                  </a:lnTo>
                  <a:lnTo>
                    <a:pt x="225856" y="306895"/>
                  </a:lnTo>
                  <a:lnTo>
                    <a:pt x="232244" y="316382"/>
                  </a:lnTo>
                  <a:lnTo>
                    <a:pt x="241731" y="322770"/>
                  </a:lnTo>
                  <a:lnTo>
                    <a:pt x="253365" y="325107"/>
                  </a:lnTo>
                  <a:lnTo>
                    <a:pt x="264985" y="322770"/>
                  </a:lnTo>
                  <a:lnTo>
                    <a:pt x="274472" y="316382"/>
                  </a:lnTo>
                  <a:lnTo>
                    <a:pt x="280860" y="306895"/>
                  </a:lnTo>
                  <a:lnTo>
                    <a:pt x="283210" y="295262"/>
                  </a:lnTo>
                  <a:close/>
                </a:path>
                <a:path w="1073150" h="458470">
                  <a:moveTo>
                    <a:pt x="283210" y="161912"/>
                  </a:moveTo>
                  <a:lnTo>
                    <a:pt x="280860" y="150291"/>
                  </a:lnTo>
                  <a:lnTo>
                    <a:pt x="274472" y="140804"/>
                  </a:lnTo>
                  <a:lnTo>
                    <a:pt x="264985" y="134416"/>
                  </a:lnTo>
                  <a:lnTo>
                    <a:pt x="253365" y="132067"/>
                  </a:lnTo>
                  <a:lnTo>
                    <a:pt x="241731" y="134416"/>
                  </a:lnTo>
                  <a:lnTo>
                    <a:pt x="232244" y="140804"/>
                  </a:lnTo>
                  <a:lnTo>
                    <a:pt x="225856" y="150291"/>
                  </a:lnTo>
                  <a:lnTo>
                    <a:pt x="223520" y="161912"/>
                  </a:lnTo>
                  <a:lnTo>
                    <a:pt x="225856" y="173545"/>
                  </a:lnTo>
                  <a:lnTo>
                    <a:pt x="232244" y="183032"/>
                  </a:lnTo>
                  <a:lnTo>
                    <a:pt x="241731" y="189420"/>
                  </a:lnTo>
                  <a:lnTo>
                    <a:pt x="253365" y="191757"/>
                  </a:lnTo>
                  <a:lnTo>
                    <a:pt x="264985" y="189420"/>
                  </a:lnTo>
                  <a:lnTo>
                    <a:pt x="274472" y="183032"/>
                  </a:lnTo>
                  <a:lnTo>
                    <a:pt x="280860" y="173545"/>
                  </a:lnTo>
                  <a:lnTo>
                    <a:pt x="283210" y="161912"/>
                  </a:lnTo>
                  <a:close/>
                </a:path>
                <a:path w="1073150" h="458470">
                  <a:moveTo>
                    <a:pt x="283210" y="29832"/>
                  </a:moveTo>
                  <a:lnTo>
                    <a:pt x="280860" y="18211"/>
                  </a:lnTo>
                  <a:lnTo>
                    <a:pt x="274472" y="8724"/>
                  </a:lnTo>
                  <a:lnTo>
                    <a:pt x="264985" y="2336"/>
                  </a:lnTo>
                  <a:lnTo>
                    <a:pt x="253365" y="0"/>
                  </a:lnTo>
                  <a:lnTo>
                    <a:pt x="241731" y="2336"/>
                  </a:lnTo>
                  <a:lnTo>
                    <a:pt x="232244" y="8724"/>
                  </a:lnTo>
                  <a:lnTo>
                    <a:pt x="225856" y="18211"/>
                  </a:lnTo>
                  <a:lnTo>
                    <a:pt x="223520" y="29832"/>
                  </a:lnTo>
                  <a:lnTo>
                    <a:pt x="225856" y="41465"/>
                  </a:lnTo>
                  <a:lnTo>
                    <a:pt x="232244" y="50952"/>
                  </a:lnTo>
                  <a:lnTo>
                    <a:pt x="241731" y="57340"/>
                  </a:lnTo>
                  <a:lnTo>
                    <a:pt x="253365" y="59677"/>
                  </a:lnTo>
                  <a:lnTo>
                    <a:pt x="264985" y="57340"/>
                  </a:lnTo>
                  <a:lnTo>
                    <a:pt x="274472" y="50952"/>
                  </a:lnTo>
                  <a:lnTo>
                    <a:pt x="280860" y="41465"/>
                  </a:lnTo>
                  <a:lnTo>
                    <a:pt x="283210" y="29832"/>
                  </a:lnTo>
                  <a:close/>
                </a:path>
                <a:path w="1073150" h="458470">
                  <a:moveTo>
                    <a:pt x="394970" y="428612"/>
                  </a:moveTo>
                  <a:lnTo>
                    <a:pt x="392620" y="416991"/>
                  </a:lnTo>
                  <a:lnTo>
                    <a:pt x="386232" y="407504"/>
                  </a:lnTo>
                  <a:lnTo>
                    <a:pt x="376745" y="401116"/>
                  </a:lnTo>
                  <a:lnTo>
                    <a:pt x="365125" y="398767"/>
                  </a:lnTo>
                  <a:lnTo>
                    <a:pt x="353491" y="401116"/>
                  </a:lnTo>
                  <a:lnTo>
                    <a:pt x="344004" y="407504"/>
                  </a:lnTo>
                  <a:lnTo>
                    <a:pt x="337616" y="416991"/>
                  </a:lnTo>
                  <a:lnTo>
                    <a:pt x="335280" y="428612"/>
                  </a:lnTo>
                  <a:lnTo>
                    <a:pt x="337616" y="440245"/>
                  </a:lnTo>
                  <a:lnTo>
                    <a:pt x="344004" y="449732"/>
                  </a:lnTo>
                  <a:lnTo>
                    <a:pt x="353491" y="456120"/>
                  </a:lnTo>
                  <a:lnTo>
                    <a:pt x="365125" y="458457"/>
                  </a:lnTo>
                  <a:lnTo>
                    <a:pt x="376745" y="456120"/>
                  </a:lnTo>
                  <a:lnTo>
                    <a:pt x="386232" y="449732"/>
                  </a:lnTo>
                  <a:lnTo>
                    <a:pt x="392620" y="440245"/>
                  </a:lnTo>
                  <a:lnTo>
                    <a:pt x="394970" y="428612"/>
                  </a:lnTo>
                  <a:close/>
                </a:path>
                <a:path w="1073150" h="458470">
                  <a:moveTo>
                    <a:pt x="394970" y="295262"/>
                  </a:moveTo>
                  <a:lnTo>
                    <a:pt x="392620" y="283641"/>
                  </a:lnTo>
                  <a:lnTo>
                    <a:pt x="386232" y="274154"/>
                  </a:lnTo>
                  <a:lnTo>
                    <a:pt x="376745" y="267766"/>
                  </a:lnTo>
                  <a:lnTo>
                    <a:pt x="365125" y="265417"/>
                  </a:lnTo>
                  <a:lnTo>
                    <a:pt x="353491" y="267766"/>
                  </a:lnTo>
                  <a:lnTo>
                    <a:pt x="344004" y="274154"/>
                  </a:lnTo>
                  <a:lnTo>
                    <a:pt x="337616" y="283641"/>
                  </a:lnTo>
                  <a:lnTo>
                    <a:pt x="335280" y="295262"/>
                  </a:lnTo>
                  <a:lnTo>
                    <a:pt x="337616" y="306895"/>
                  </a:lnTo>
                  <a:lnTo>
                    <a:pt x="344004" y="316382"/>
                  </a:lnTo>
                  <a:lnTo>
                    <a:pt x="353491" y="322770"/>
                  </a:lnTo>
                  <a:lnTo>
                    <a:pt x="365125" y="325107"/>
                  </a:lnTo>
                  <a:lnTo>
                    <a:pt x="376745" y="322770"/>
                  </a:lnTo>
                  <a:lnTo>
                    <a:pt x="386232" y="316382"/>
                  </a:lnTo>
                  <a:lnTo>
                    <a:pt x="392620" y="306895"/>
                  </a:lnTo>
                  <a:lnTo>
                    <a:pt x="394970" y="295262"/>
                  </a:lnTo>
                  <a:close/>
                </a:path>
                <a:path w="1073150" h="458470">
                  <a:moveTo>
                    <a:pt x="394970" y="161912"/>
                  </a:moveTo>
                  <a:lnTo>
                    <a:pt x="392620" y="150291"/>
                  </a:lnTo>
                  <a:lnTo>
                    <a:pt x="386232" y="140804"/>
                  </a:lnTo>
                  <a:lnTo>
                    <a:pt x="376745" y="134416"/>
                  </a:lnTo>
                  <a:lnTo>
                    <a:pt x="365125" y="132067"/>
                  </a:lnTo>
                  <a:lnTo>
                    <a:pt x="353491" y="134416"/>
                  </a:lnTo>
                  <a:lnTo>
                    <a:pt x="344004" y="140804"/>
                  </a:lnTo>
                  <a:lnTo>
                    <a:pt x="337616" y="150291"/>
                  </a:lnTo>
                  <a:lnTo>
                    <a:pt x="335280" y="161912"/>
                  </a:lnTo>
                  <a:lnTo>
                    <a:pt x="337616" y="173545"/>
                  </a:lnTo>
                  <a:lnTo>
                    <a:pt x="344004" y="183032"/>
                  </a:lnTo>
                  <a:lnTo>
                    <a:pt x="353491" y="189420"/>
                  </a:lnTo>
                  <a:lnTo>
                    <a:pt x="365125" y="191757"/>
                  </a:lnTo>
                  <a:lnTo>
                    <a:pt x="376745" y="189420"/>
                  </a:lnTo>
                  <a:lnTo>
                    <a:pt x="386232" y="183032"/>
                  </a:lnTo>
                  <a:lnTo>
                    <a:pt x="392620" y="173545"/>
                  </a:lnTo>
                  <a:lnTo>
                    <a:pt x="394970" y="161912"/>
                  </a:lnTo>
                  <a:close/>
                </a:path>
                <a:path w="1073150" h="458470">
                  <a:moveTo>
                    <a:pt x="394970" y="29832"/>
                  </a:moveTo>
                  <a:lnTo>
                    <a:pt x="392620" y="18211"/>
                  </a:lnTo>
                  <a:lnTo>
                    <a:pt x="386232" y="8724"/>
                  </a:lnTo>
                  <a:lnTo>
                    <a:pt x="376745" y="2336"/>
                  </a:lnTo>
                  <a:lnTo>
                    <a:pt x="365125" y="0"/>
                  </a:lnTo>
                  <a:lnTo>
                    <a:pt x="353491" y="2336"/>
                  </a:lnTo>
                  <a:lnTo>
                    <a:pt x="344004" y="8724"/>
                  </a:lnTo>
                  <a:lnTo>
                    <a:pt x="337616" y="18211"/>
                  </a:lnTo>
                  <a:lnTo>
                    <a:pt x="335280" y="29832"/>
                  </a:lnTo>
                  <a:lnTo>
                    <a:pt x="337616" y="41465"/>
                  </a:lnTo>
                  <a:lnTo>
                    <a:pt x="344004" y="50952"/>
                  </a:lnTo>
                  <a:lnTo>
                    <a:pt x="353491" y="57340"/>
                  </a:lnTo>
                  <a:lnTo>
                    <a:pt x="365125" y="59677"/>
                  </a:lnTo>
                  <a:lnTo>
                    <a:pt x="376745" y="57340"/>
                  </a:lnTo>
                  <a:lnTo>
                    <a:pt x="386232" y="50952"/>
                  </a:lnTo>
                  <a:lnTo>
                    <a:pt x="392620" y="41465"/>
                  </a:lnTo>
                  <a:lnTo>
                    <a:pt x="394970" y="29832"/>
                  </a:lnTo>
                  <a:close/>
                </a:path>
                <a:path w="1073150" h="458470">
                  <a:moveTo>
                    <a:pt x="506730" y="428612"/>
                  </a:moveTo>
                  <a:lnTo>
                    <a:pt x="504380" y="416991"/>
                  </a:lnTo>
                  <a:lnTo>
                    <a:pt x="497992" y="407504"/>
                  </a:lnTo>
                  <a:lnTo>
                    <a:pt x="488505" y="401116"/>
                  </a:lnTo>
                  <a:lnTo>
                    <a:pt x="476885" y="398767"/>
                  </a:lnTo>
                  <a:lnTo>
                    <a:pt x="465251" y="401116"/>
                  </a:lnTo>
                  <a:lnTo>
                    <a:pt x="455764" y="407504"/>
                  </a:lnTo>
                  <a:lnTo>
                    <a:pt x="449376" y="416991"/>
                  </a:lnTo>
                  <a:lnTo>
                    <a:pt x="447040" y="428612"/>
                  </a:lnTo>
                  <a:lnTo>
                    <a:pt x="449376" y="440245"/>
                  </a:lnTo>
                  <a:lnTo>
                    <a:pt x="455764" y="449732"/>
                  </a:lnTo>
                  <a:lnTo>
                    <a:pt x="465251" y="456120"/>
                  </a:lnTo>
                  <a:lnTo>
                    <a:pt x="476885" y="458457"/>
                  </a:lnTo>
                  <a:lnTo>
                    <a:pt x="488505" y="456120"/>
                  </a:lnTo>
                  <a:lnTo>
                    <a:pt x="497992" y="449732"/>
                  </a:lnTo>
                  <a:lnTo>
                    <a:pt x="504380" y="440245"/>
                  </a:lnTo>
                  <a:lnTo>
                    <a:pt x="506730" y="428612"/>
                  </a:lnTo>
                  <a:close/>
                </a:path>
                <a:path w="1073150" h="458470">
                  <a:moveTo>
                    <a:pt x="506730" y="295262"/>
                  </a:moveTo>
                  <a:lnTo>
                    <a:pt x="504380" y="283641"/>
                  </a:lnTo>
                  <a:lnTo>
                    <a:pt x="497992" y="274154"/>
                  </a:lnTo>
                  <a:lnTo>
                    <a:pt x="488505" y="267766"/>
                  </a:lnTo>
                  <a:lnTo>
                    <a:pt x="476885" y="265417"/>
                  </a:lnTo>
                  <a:lnTo>
                    <a:pt x="465251" y="267766"/>
                  </a:lnTo>
                  <a:lnTo>
                    <a:pt x="455764" y="274154"/>
                  </a:lnTo>
                  <a:lnTo>
                    <a:pt x="449376" y="283641"/>
                  </a:lnTo>
                  <a:lnTo>
                    <a:pt x="447040" y="295262"/>
                  </a:lnTo>
                  <a:lnTo>
                    <a:pt x="449376" y="306895"/>
                  </a:lnTo>
                  <a:lnTo>
                    <a:pt x="455764" y="316382"/>
                  </a:lnTo>
                  <a:lnTo>
                    <a:pt x="465251" y="322770"/>
                  </a:lnTo>
                  <a:lnTo>
                    <a:pt x="476885" y="325107"/>
                  </a:lnTo>
                  <a:lnTo>
                    <a:pt x="488505" y="322770"/>
                  </a:lnTo>
                  <a:lnTo>
                    <a:pt x="497992" y="316382"/>
                  </a:lnTo>
                  <a:lnTo>
                    <a:pt x="504380" y="306895"/>
                  </a:lnTo>
                  <a:lnTo>
                    <a:pt x="506730" y="295262"/>
                  </a:lnTo>
                  <a:close/>
                </a:path>
                <a:path w="1073150" h="458470">
                  <a:moveTo>
                    <a:pt x="506730" y="161912"/>
                  </a:moveTo>
                  <a:lnTo>
                    <a:pt x="504380" y="150291"/>
                  </a:lnTo>
                  <a:lnTo>
                    <a:pt x="497992" y="140804"/>
                  </a:lnTo>
                  <a:lnTo>
                    <a:pt x="488505" y="134416"/>
                  </a:lnTo>
                  <a:lnTo>
                    <a:pt x="476885" y="132067"/>
                  </a:lnTo>
                  <a:lnTo>
                    <a:pt x="465251" y="134416"/>
                  </a:lnTo>
                  <a:lnTo>
                    <a:pt x="455764" y="140804"/>
                  </a:lnTo>
                  <a:lnTo>
                    <a:pt x="449376" y="150291"/>
                  </a:lnTo>
                  <a:lnTo>
                    <a:pt x="447040" y="161912"/>
                  </a:lnTo>
                  <a:lnTo>
                    <a:pt x="449376" y="173545"/>
                  </a:lnTo>
                  <a:lnTo>
                    <a:pt x="455764" y="183032"/>
                  </a:lnTo>
                  <a:lnTo>
                    <a:pt x="465251" y="189420"/>
                  </a:lnTo>
                  <a:lnTo>
                    <a:pt x="476885" y="191757"/>
                  </a:lnTo>
                  <a:lnTo>
                    <a:pt x="488505" y="189420"/>
                  </a:lnTo>
                  <a:lnTo>
                    <a:pt x="497992" y="183032"/>
                  </a:lnTo>
                  <a:lnTo>
                    <a:pt x="504380" y="173545"/>
                  </a:lnTo>
                  <a:lnTo>
                    <a:pt x="506730" y="161912"/>
                  </a:lnTo>
                  <a:close/>
                </a:path>
                <a:path w="1073150" h="458470">
                  <a:moveTo>
                    <a:pt x="506730" y="29832"/>
                  </a:moveTo>
                  <a:lnTo>
                    <a:pt x="504380" y="18211"/>
                  </a:lnTo>
                  <a:lnTo>
                    <a:pt x="497992" y="8724"/>
                  </a:lnTo>
                  <a:lnTo>
                    <a:pt x="488505" y="2336"/>
                  </a:lnTo>
                  <a:lnTo>
                    <a:pt x="476885" y="0"/>
                  </a:lnTo>
                  <a:lnTo>
                    <a:pt x="465251" y="2336"/>
                  </a:lnTo>
                  <a:lnTo>
                    <a:pt x="455764" y="8724"/>
                  </a:lnTo>
                  <a:lnTo>
                    <a:pt x="449376" y="18211"/>
                  </a:lnTo>
                  <a:lnTo>
                    <a:pt x="447040" y="29832"/>
                  </a:lnTo>
                  <a:lnTo>
                    <a:pt x="449376" y="41465"/>
                  </a:lnTo>
                  <a:lnTo>
                    <a:pt x="455764" y="50952"/>
                  </a:lnTo>
                  <a:lnTo>
                    <a:pt x="465251" y="57340"/>
                  </a:lnTo>
                  <a:lnTo>
                    <a:pt x="476885" y="59677"/>
                  </a:lnTo>
                  <a:lnTo>
                    <a:pt x="488505" y="57340"/>
                  </a:lnTo>
                  <a:lnTo>
                    <a:pt x="497992" y="50952"/>
                  </a:lnTo>
                  <a:lnTo>
                    <a:pt x="504380" y="41465"/>
                  </a:lnTo>
                  <a:lnTo>
                    <a:pt x="506730" y="29832"/>
                  </a:lnTo>
                  <a:close/>
                </a:path>
                <a:path w="1073150" h="458470">
                  <a:moveTo>
                    <a:pt x="627380" y="428612"/>
                  </a:moveTo>
                  <a:lnTo>
                    <a:pt x="625030" y="416991"/>
                  </a:lnTo>
                  <a:lnTo>
                    <a:pt x="618642" y="407504"/>
                  </a:lnTo>
                  <a:lnTo>
                    <a:pt x="609155" y="401116"/>
                  </a:lnTo>
                  <a:lnTo>
                    <a:pt x="597535" y="398767"/>
                  </a:lnTo>
                  <a:lnTo>
                    <a:pt x="585901" y="401116"/>
                  </a:lnTo>
                  <a:lnTo>
                    <a:pt x="576414" y="407504"/>
                  </a:lnTo>
                  <a:lnTo>
                    <a:pt x="570026" y="416991"/>
                  </a:lnTo>
                  <a:lnTo>
                    <a:pt x="567690" y="428612"/>
                  </a:lnTo>
                  <a:lnTo>
                    <a:pt x="570026" y="440245"/>
                  </a:lnTo>
                  <a:lnTo>
                    <a:pt x="576414" y="449732"/>
                  </a:lnTo>
                  <a:lnTo>
                    <a:pt x="585901" y="456120"/>
                  </a:lnTo>
                  <a:lnTo>
                    <a:pt x="597535" y="458457"/>
                  </a:lnTo>
                  <a:lnTo>
                    <a:pt x="609155" y="456120"/>
                  </a:lnTo>
                  <a:lnTo>
                    <a:pt x="618642" y="449732"/>
                  </a:lnTo>
                  <a:lnTo>
                    <a:pt x="625030" y="440245"/>
                  </a:lnTo>
                  <a:lnTo>
                    <a:pt x="627380" y="428612"/>
                  </a:lnTo>
                  <a:close/>
                </a:path>
                <a:path w="1073150" h="458470">
                  <a:moveTo>
                    <a:pt x="627380" y="295262"/>
                  </a:moveTo>
                  <a:lnTo>
                    <a:pt x="625030" y="283641"/>
                  </a:lnTo>
                  <a:lnTo>
                    <a:pt x="618642" y="274154"/>
                  </a:lnTo>
                  <a:lnTo>
                    <a:pt x="609155" y="267766"/>
                  </a:lnTo>
                  <a:lnTo>
                    <a:pt x="597535" y="265417"/>
                  </a:lnTo>
                  <a:lnTo>
                    <a:pt x="585901" y="267766"/>
                  </a:lnTo>
                  <a:lnTo>
                    <a:pt x="576414" y="274154"/>
                  </a:lnTo>
                  <a:lnTo>
                    <a:pt x="570026" y="283641"/>
                  </a:lnTo>
                  <a:lnTo>
                    <a:pt x="567690" y="295262"/>
                  </a:lnTo>
                  <a:lnTo>
                    <a:pt x="570026" y="306895"/>
                  </a:lnTo>
                  <a:lnTo>
                    <a:pt x="576414" y="316382"/>
                  </a:lnTo>
                  <a:lnTo>
                    <a:pt x="585901" y="322770"/>
                  </a:lnTo>
                  <a:lnTo>
                    <a:pt x="597535" y="325107"/>
                  </a:lnTo>
                  <a:lnTo>
                    <a:pt x="609155" y="322770"/>
                  </a:lnTo>
                  <a:lnTo>
                    <a:pt x="618642" y="316382"/>
                  </a:lnTo>
                  <a:lnTo>
                    <a:pt x="625030" y="306895"/>
                  </a:lnTo>
                  <a:lnTo>
                    <a:pt x="627380" y="295262"/>
                  </a:lnTo>
                  <a:close/>
                </a:path>
                <a:path w="1073150" h="458470">
                  <a:moveTo>
                    <a:pt x="627380" y="161912"/>
                  </a:moveTo>
                  <a:lnTo>
                    <a:pt x="625030" y="150291"/>
                  </a:lnTo>
                  <a:lnTo>
                    <a:pt x="618642" y="140804"/>
                  </a:lnTo>
                  <a:lnTo>
                    <a:pt x="609155" y="134416"/>
                  </a:lnTo>
                  <a:lnTo>
                    <a:pt x="597535" y="132067"/>
                  </a:lnTo>
                  <a:lnTo>
                    <a:pt x="585901" y="134416"/>
                  </a:lnTo>
                  <a:lnTo>
                    <a:pt x="576414" y="140804"/>
                  </a:lnTo>
                  <a:lnTo>
                    <a:pt x="570026" y="150291"/>
                  </a:lnTo>
                  <a:lnTo>
                    <a:pt x="567690" y="161912"/>
                  </a:lnTo>
                  <a:lnTo>
                    <a:pt x="570026" y="173545"/>
                  </a:lnTo>
                  <a:lnTo>
                    <a:pt x="576414" y="183032"/>
                  </a:lnTo>
                  <a:lnTo>
                    <a:pt x="585901" y="189420"/>
                  </a:lnTo>
                  <a:lnTo>
                    <a:pt x="597535" y="191757"/>
                  </a:lnTo>
                  <a:lnTo>
                    <a:pt x="609155" y="189420"/>
                  </a:lnTo>
                  <a:lnTo>
                    <a:pt x="618642" y="183032"/>
                  </a:lnTo>
                  <a:lnTo>
                    <a:pt x="625030" y="173545"/>
                  </a:lnTo>
                  <a:lnTo>
                    <a:pt x="627380" y="161912"/>
                  </a:lnTo>
                  <a:close/>
                </a:path>
                <a:path w="1073150" h="458470">
                  <a:moveTo>
                    <a:pt x="627380" y="29832"/>
                  </a:moveTo>
                  <a:lnTo>
                    <a:pt x="625030" y="18211"/>
                  </a:lnTo>
                  <a:lnTo>
                    <a:pt x="618642" y="8724"/>
                  </a:lnTo>
                  <a:lnTo>
                    <a:pt x="609155" y="2336"/>
                  </a:lnTo>
                  <a:lnTo>
                    <a:pt x="597535" y="0"/>
                  </a:lnTo>
                  <a:lnTo>
                    <a:pt x="585901" y="2336"/>
                  </a:lnTo>
                  <a:lnTo>
                    <a:pt x="576414" y="8724"/>
                  </a:lnTo>
                  <a:lnTo>
                    <a:pt x="570026" y="18211"/>
                  </a:lnTo>
                  <a:lnTo>
                    <a:pt x="567690" y="29832"/>
                  </a:lnTo>
                  <a:lnTo>
                    <a:pt x="570026" y="41465"/>
                  </a:lnTo>
                  <a:lnTo>
                    <a:pt x="576414" y="50952"/>
                  </a:lnTo>
                  <a:lnTo>
                    <a:pt x="585901" y="57340"/>
                  </a:lnTo>
                  <a:lnTo>
                    <a:pt x="597535" y="59677"/>
                  </a:lnTo>
                  <a:lnTo>
                    <a:pt x="609155" y="57340"/>
                  </a:lnTo>
                  <a:lnTo>
                    <a:pt x="618642" y="50952"/>
                  </a:lnTo>
                  <a:lnTo>
                    <a:pt x="625030" y="41465"/>
                  </a:lnTo>
                  <a:lnTo>
                    <a:pt x="627380" y="29832"/>
                  </a:lnTo>
                  <a:close/>
                </a:path>
                <a:path w="1073150" h="458470">
                  <a:moveTo>
                    <a:pt x="737870" y="428612"/>
                  </a:moveTo>
                  <a:lnTo>
                    <a:pt x="735520" y="416991"/>
                  </a:lnTo>
                  <a:lnTo>
                    <a:pt x="729132" y="407504"/>
                  </a:lnTo>
                  <a:lnTo>
                    <a:pt x="719645" y="401116"/>
                  </a:lnTo>
                  <a:lnTo>
                    <a:pt x="708025" y="398767"/>
                  </a:lnTo>
                  <a:lnTo>
                    <a:pt x="696391" y="401116"/>
                  </a:lnTo>
                  <a:lnTo>
                    <a:pt x="686904" y="407504"/>
                  </a:lnTo>
                  <a:lnTo>
                    <a:pt x="680516" y="416991"/>
                  </a:lnTo>
                  <a:lnTo>
                    <a:pt x="678180" y="428612"/>
                  </a:lnTo>
                  <a:lnTo>
                    <a:pt x="680516" y="440245"/>
                  </a:lnTo>
                  <a:lnTo>
                    <a:pt x="686904" y="449732"/>
                  </a:lnTo>
                  <a:lnTo>
                    <a:pt x="696391" y="456120"/>
                  </a:lnTo>
                  <a:lnTo>
                    <a:pt x="708025" y="458457"/>
                  </a:lnTo>
                  <a:lnTo>
                    <a:pt x="719645" y="456120"/>
                  </a:lnTo>
                  <a:lnTo>
                    <a:pt x="729132" y="449732"/>
                  </a:lnTo>
                  <a:lnTo>
                    <a:pt x="735520" y="440245"/>
                  </a:lnTo>
                  <a:lnTo>
                    <a:pt x="737870" y="428612"/>
                  </a:lnTo>
                  <a:close/>
                </a:path>
                <a:path w="1073150" h="458470">
                  <a:moveTo>
                    <a:pt x="737870" y="295262"/>
                  </a:moveTo>
                  <a:lnTo>
                    <a:pt x="735520" y="283641"/>
                  </a:lnTo>
                  <a:lnTo>
                    <a:pt x="729132" y="274154"/>
                  </a:lnTo>
                  <a:lnTo>
                    <a:pt x="719645" y="267766"/>
                  </a:lnTo>
                  <a:lnTo>
                    <a:pt x="708025" y="265417"/>
                  </a:lnTo>
                  <a:lnTo>
                    <a:pt x="696391" y="267766"/>
                  </a:lnTo>
                  <a:lnTo>
                    <a:pt x="686904" y="274154"/>
                  </a:lnTo>
                  <a:lnTo>
                    <a:pt x="680516" y="283641"/>
                  </a:lnTo>
                  <a:lnTo>
                    <a:pt x="678180" y="295262"/>
                  </a:lnTo>
                  <a:lnTo>
                    <a:pt x="680516" y="306895"/>
                  </a:lnTo>
                  <a:lnTo>
                    <a:pt x="686904" y="316382"/>
                  </a:lnTo>
                  <a:lnTo>
                    <a:pt x="696391" y="322770"/>
                  </a:lnTo>
                  <a:lnTo>
                    <a:pt x="708025" y="325107"/>
                  </a:lnTo>
                  <a:lnTo>
                    <a:pt x="719645" y="322770"/>
                  </a:lnTo>
                  <a:lnTo>
                    <a:pt x="729132" y="316382"/>
                  </a:lnTo>
                  <a:lnTo>
                    <a:pt x="735520" y="306895"/>
                  </a:lnTo>
                  <a:lnTo>
                    <a:pt x="737870" y="295262"/>
                  </a:lnTo>
                  <a:close/>
                </a:path>
                <a:path w="1073150" h="458470">
                  <a:moveTo>
                    <a:pt x="737870" y="161912"/>
                  </a:moveTo>
                  <a:lnTo>
                    <a:pt x="735520" y="150291"/>
                  </a:lnTo>
                  <a:lnTo>
                    <a:pt x="729132" y="140804"/>
                  </a:lnTo>
                  <a:lnTo>
                    <a:pt x="719645" y="134416"/>
                  </a:lnTo>
                  <a:lnTo>
                    <a:pt x="708025" y="132067"/>
                  </a:lnTo>
                  <a:lnTo>
                    <a:pt x="696391" y="134416"/>
                  </a:lnTo>
                  <a:lnTo>
                    <a:pt x="686904" y="140804"/>
                  </a:lnTo>
                  <a:lnTo>
                    <a:pt x="680516" y="150291"/>
                  </a:lnTo>
                  <a:lnTo>
                    <a:pt x="678180" y="161912"/>
                  </a:lnTo>
                  <a:lnTo>
                    <a:pt x="680516" y="173545"/>
                  </a:lnTo>
                  <a:lnTo>
                    <a:pt x="686904" y="183032"/>
                  </a:lnTo>
                  <a:lnTo>
                    <a:pt x="696391" y="189420"/>
                  </a:lnTo>
                  <a:lnTo>
                    <a:pt x="708025" y="191757"/>
                  </a:lnTo>
                  <a:lnTo>
                    <a:pt x="719645" y="189420"/>
                  </a:lnTo>
                  <a:lnTo>
                    <a:pt x="729132" y="183032"/>
                  </a:lnTo>
                  <a:lnTo>
                    <a:pt x="735520" y="173545"/>
                  </a:lnTo>
                  <a:lnTo>
                    <a:pt x="737870" y="161912"/>
                  </a:lnTo>
                  <a:close/>
                </a:path>
                <a:path w="1073150" h="458470">
                  <a:moveTo>
                    <a:pt x="737870" y="29832"/>
                  </a:moveTo>
                  <a:lnTo>
                    <a:pt x="735520" y="18211"/>
                  </a:lnTo>
                  <a:lnTo>
                    <a:pt x="729132" y="8724"/>
                  </a:lnTo>
                  <a:lnTo>
                    <a:pt x="719645" y="2336"/>
                  </a:lnTo>
                  <a:lnTo>
                    <a:pt x="708025" y="0"/>
                  </a:lnTo>
                  <a:lnTo>
                    <a:pt x="696391" y="2336"/>
                  </a:lnTo>
                  <a:lnTo>
                    <a:pt x="686904" y="8724"/>
                  </a:lnTo>
                  <a:lnTo>
                    <a:pt x="680516" y="18211"/>
                  </a:lnTo>
                  <a:lnTo>
                    <a:pt x="678180" y="29832"/>
                  </a:lnTo>
                  <a:lnTo>
                    <a:pt x="680516" y="41465"/>
                  </a:lnTo>
                  <a:lnTo>
                    <a:pt x="686904" y="50952"/>
                  </a:lnTo>
                  <a:lnTo>
                    <a:pt x="696391" y="57340"/>
                  </a:lnTo>
                  <a:lnTo>
                    <a:pt x="708025" y="59677"/>
                  </a:lnTo>
                  <a:lnTo>
                    <a:pt x="719645" y="57340"/>
                  </a:lnTo>
                  <a:lnTo>
                    <a:pt x="729132" y="50952"/>
                  </a:lnTo>
                  <a:lnTo>
                    <a:pt x="735520" y="41465"/>
                  </a:lnTo>
                  <a:lnTo>
                    <a:pt x="737870" y="29832"/>
                  </a:lnTo>
                  <a:close/>
                </a:path>
                <a:path w="1073150" h="458470">
                  <a:moveTo>
                    <a:pt x="849630" y="428612"/>
                  </a:moveTo>
                  <a:lnTo>
                    <a:pt x="847280" y="416991"/>
                  </a:lnTo>
                  <a:lnTo>
                    <a:pt x="840892" y="407504"/>
                  </a:lnTo>
                  <a:lnTo>
                    <a:pt x="831405" y="401116"/>
                  </a:lnTo>
                  <a:lnTo>
                    <a:pt x="819785" y="398767"/>
                  </a:lnTo>
                  <a:lnTo>
                    <a:pt x="808151" y="401116"/>
                  </a:lnTo>
                  <a:lnTo>
                    <a:pt x="798664" y="407504"/>
                  </a:lnTo>
                  <a:lnTo>
                    <a:pt x="792276" y="416991"/>
                  </a:lnTo>
                  <a:lnTo>
                    <a:pt x="789940" y="428612"/>
                  </a:lnTo>
                  <a:lnTo>
                    <a:pt x="792276" y="440245"/>
                  </a:lnTo>
                  <a:lnTo>
                    <a:pt x="798664" y="449732"/>
                  </a:lnTo>
                  <a:lnTo>
                    <a:pt x="808151" y="456120"/>
                  </a:lnTo>
                  <a:lnTo>
                    <a:pt x="819785" y="458457"/>
                  </a:lnTo>
                  <a:lnTo>
                    <a:pt x="831405" y="456120"/>
                  </a:lnTo>
                  <a:lnTo>
                    <a:pt x="840892" y="449732"/>
                  </a:lnTo>
                  <a:lnTo>
                    <a:pt x="847280" y="440245"/>
                  </a:lnTo>
                  <a:lnTo>
                    <a:pt x="849630" y="428612"/>
                  </a:lnTo>
                  <a:close/>
                </a:path>
                <a:path w="1073150" h="458470">
                  <a:moveTo>
                    <a:pt x="849630" y="295262"/>
                  </a:moveTo>
                  <a:lnTo>
                    <a:pt x="847280" y="283641"/>
                  </a:lnTo>
                  <a:lnTo>
                    <a:pt x="840892" y="274154"/>
                  </a:lnTo>
                  <a:lnTo>
                    <a:pt x="831405" y="267766"/>
                  </a:lnTo>
                  <a:lnTo>
                    <a:pt x="819785" y="265417"/>
                  </a:lnTo>
                  <a:lnTo>
                    <a:pt x="808151" y="267766"/>
                  </a:lnTo>
                  <a:lnTo>
                    <a:pt x="798664" y="274154"/>
                  </a:lnTo>
                  <a:lnTo>
                    <a:pt x="792276" y="283641"/>
                  </a:lnTo>
                  <a:lnTo>
                    <a:pt x="789940" y="295262"/>
                  </a:lnTo>
                  <a:lnTo>
                    <a:pt x="792276" y="306895"/>
                  </a:lnTo>
                  <a:lnTo>
                    <a:pt x="798664" y="316382"/>
                  </a:lnTo>
                  <a:lnTo>
                    <a:pt x="808151" y="322770"/>
                  </a:lnTo>
                  <a:lnTo>
                    <a:pt x="819785" y="325107"/>
                  </a:lnTo>
                  <a:lnTo>
                    <a:pt x="831405" y="322770"/>
                  </a:lnTo>
                  <a:lnTo>
                    <a:pt x="840892" y="316382"/>
                  </a:lnTo>
                  <a:lnTo>
                    <a:pt x="847280" y="306895"/>
                  </a:lnTo>
                  <a:lnTo>
                    <a:pt x="849630" y="295262"/>
                  </a:lnTo>
                  <a:close/>
                </a:path>
                <a:path w="1073150" h="458470">
                  <a:moveTo>
                    <a:pt x="849630" y="161912"/>
                  </a:moveTo>
                  <a:lnTo>
                    <a:pt x="847280" y="150291"/>
                  </a:lnTo>
                  <a:lnTo>
                    <a:pt x="840892" y="140804"/>
                  </a:lnTo>
                  <a:lnTo>
                    <a:pt x="831405" y="134416"/>
                  </a:lnTo>
                  <a:lnTo>
                    <a:pt x="819785" y="132067"/>
                  </a:lnTo>
                  <a:lnTo>
                    <a:pt x="808151" y="134416"/>
                  </a:lnTo>
                  <a:lnTo>
                    <a:pt x="798664" y="140804"/>
                  </a:lnTo>
                  <a:lnTo>
                    <a:pt x="792276" y="150291"/>
                  </a:lnTo>
                  <a:lnTo>
                    <a:pt x="789940" y="161912"/>
                  </a:lnTo>
                  <a:lnTo>
                    <a:pt x="792276" y="173545"/>
                  </a:lnTo>
                  <a:lnTo>
                    <a:pt x="798664" y="183032"/>
                  </a:lnTo>
                  <a:lnTo>
                    <a:pt x="808151" y="189420"/>
                  </a:lnTo>
                  <a:lnTo>
                    <a:pt x="819785" y="191757"/>
                  </a:lnTo>
                  <a:lnTo>
                    <a:pt x="831405" y="189420"/>
                  </a:lnTo>
                  <a:lnTo>
                    <a:pt x="840892" y="183032"/>
                  </a:lnTo>
                  <a:lnTo>
                    <a:pt x="847280" y="173545"/>
                  </a:lnTo>
                  <a:lnTo>
                    <a:pt x="849630" y="161912"/>
                  </a:lnTo>
                  <a:close/>
                </a:path>
                <a:path w="1073150" h="458470">
                  <a:moveTo>
                    <a:pt x="849630" y="29832"/>
                  </a:moveTo>
                  <a:lnTo>
                    <a:pt x="847280" y="18211"/>
                  </a:lnTo>
                  <a:lnTo>
                    <a:pt x="840892" y="8724"/>
                  </a:lnTo>
                  <a:lnTo>
                    <a:pt x="831405" y="2336"/>
                  </a:lnTo>
                  <a:lnTo>
                    <a:pt x="819785" y="0"/>
                  </a:lnTo>
                  <a:lnTo>
                    <a:pt x="808151" y="2336"/>
                  </a:lnTo>
                  <a:lnTo>
                    <a:pt x="798664" y="8724"/>
                  </a:lnTo>
                  <a:lnTo>
                    <a:pt x="792276" y="18211"/>
                  </a:lnTo>
                  <a:lnTo>
                    <a:pt x="789940" y="29832"/>
                  </a:lnTo>
                  <a:lnTo>
                    <a:pt x="792276" y="41465"/>
                  </a:lnTo>
                  <a:lnTo>
                    <a:pt x="798664" y="50952"/>
                  </a:lnTo>
                  <a:lnTo>
                    <a:pt x="808151" y="57340"/>
                  </a:lnTo>
                  <a:lnTo>
                    <a:pt x="819785" y="59677"/>
                  </a:lnTo>
                  <a:lnTo>
                    <a:pt x="831405" y="57340"/>
                  </a:lnTo>
                  <a:lnTo>
                    <a:pt x="840892" y="50952"/>
                  </a:lnTo>
                  <a:lnTo>
                    <a:pt x="847280" y="41465"/>
                  </a:lnTo>
                  <a:lnTo>
                    <a:pt x="849630" y="29832"/>
                  </a:lnTo>
                  <a:close/>
                </a:path>
                <a:path w="1073150" h="458470">
                  <a:moveTo>
                    <a:pt x="961390" y="428612"/>
                  </a:moveTo>
                  <a:lnTo>
                    <a:pt x="959040" y="416991"/>
                  </a:lnTo>
                  <a:lnTo>
                    <a:pt x="952652" y="407504"/>
                  </a:lnTo>
                  <a:lnTo>
                    <a:pt x="943165" y="401116"/>
                  </a:lnTo>
                  <a:lnTo>
                    <a:pt x="931545" y="398767"/>
                  </a:lnTo>
                  <a:lnTo>
                    <a:pt x="919911" y="401116"/>
                  </a:lnTo>
                  <a:lnTo>
                    <a:pt x="910424" y="407504"/>
                  </a:lnTo>
                  <a:lnTo>
                    <a:pt x="904036" y="416991"/>
                  </a:lnTo>
                  <a:lnTo>
                    <a:pt x="901700" y="428612"/>
                  </a:lnTo>
                  <a:lnTo>
                    <a:pt x="904036" y="440245"/>
                  </a:lnTo>
                  <a:lnTo>
                    <a:pt x="910424" y="449732"/>
                  </a:lnTo>
                  <a:lnTo>
                    <a:pt x="919911" y="456120"/>
                  </a:lnTo>
                  <a:lnTo>
                    <a:pt x="931545" y="458457"/>
                  </a:lnTo>
                  <a:lnTo>
                    <a:pt x="943165" y="456120"/>
                  </a:lnTo>
                  <a:lnTo>
                    <a:pt x="952652" y="449732"/>
                  </a:lnTo>
                  <a:lnTo>
                    <a:pt x="959040" y="440245"/>
                  </a:lnTo>
                  <a:lnTo>
                    <a:pt x="961390" y="428612"/>
                  </a:lnTo>
                  <a:close/>
                </a:path>
                <a:path w="1073150" h="458470">
                  <a:moveTo>
                    <a:pt x="961390" y="295262"/>
                  </a:moveTo>
                  <a:lnTo>
                    <a:pt x="959040" y="283641"/>
                  </a:lnTo>
                  <a:lnTo>
                    <a:pt x="952652" y="274154"/>
                  </a:lnTo>
                  <a:lnTo>
                    <a:pt x="943165" y="267766"/>
                  </a:lnTo>
                  <a:lnTo>
                    <a:pt x="931545" y="265417"/>
                  </a:lnTo>
                  <a:lnTo>
                    <a:pt x="919911" y="267766"/>
                  </a:lnTo>
                  <a:lnTo>
                    <a:pt x="910424" y="274154"/>
                  </a:lnTo>
                  <a:lnTo>
                    <a:pt x="904036" y="283641"/>
                  </a:lnTo>
                  <a:lnTo>
                    <a:pt x="901700" y="295262"/>
                  </a:lnTo>
                  <a:lnTo>
                    <a:pt x="904036" y="306895"/>
                  </a:lnTo>
                  <a:lnTo>
                    <a:pt x="910424" y="316382"/>
                  </a:lnTo>
                  <a:lnTo>
                    <a:pt x="919911" y="322770"/>
                  </a:lnTo>
                  <a:lnTo>
                    <a:pt x="931545" y="325107"/>
                  </a:lnTo>
                  <a:lnTo>
                    <a:pt x="943165" y="322770"/>
                  </a:lnTo>
                  <a:lnTo>
                    <a:pt x="952652" y="316382"/>
                  </a:lnTo>
                  <a:lnTo>
                    <a:pt x="959040" y="306895"/>
                  </a:lnTo>
                  <a:lnTo>
                    <a:pt x="961390" y="295262"/>
                  </a:lnTo>
                  <a:close/>
                </a:path>
                <a:path w="1073150" h="458470">
                  <a:moveTo>
                    <a:pt x="961390" y="161912"/>
                  </a:moveTo>
                  <a:lnTo>
                    <a:pt x="959040" y="150291"/>
                  </a:lnTo>
                  <a:lnTo>
                    <a:pt x="952652" y="140804"/>
                  </a:lnTo>
                  <a:lnTo>
                    <a:pt x="943165" y="134416"/>
                  </a:lnTo>
                  <a:lnTo>
                    <a:pt x="931545" y="132067"/>
                  </a:lnTo>
                  <a:lnTo>
                    <a:pt x="919911" y="134416"/>
                  </a:lnTo>
                  <a:lnTo>
                    <a:pt x="910424" y="140804"/>
                  </a:lnTo>
                  <a:lnTo>
                    <a:pt x="904036" y="150291"/>
                  </a:lnTo>
                  <a:lnTo>
                    <a:pt x="901700" y="161912"/>
                  </a:lnTo>
                  <a:lnTo>
                    <a:pt x="904036" y="173545"/>
                  </a:lnTo>
                  <a:lnTo>
                    <a:pt x="910424" y="183032"/>
                  </a:lnTo>
                  <a:lnTo>
                    <a:pt x="919911" y="189420"/>
                  </a:lnTo>
                  <a:lnTo>
                    <a:pt x="931545" y="191757"/>
                  </a:lnTo>
                  <a:lnTo>
                    <a:pt x="943165" y="189420"/>
                  </a:lnTo>
                  <a:lnTo>
                    <a:pt x="952652" y="183032"/>
                  </a:lnTo>
                  <a:lnTo>
                    <a:pt x="959040" y="173545"/>
                  </a:lnTo>
                  <a:lnTo>
                    <a:pt x="961390" y="161912"/>
                  </a:lnTo>
                  <a:close/>
                </a:path>
                <a:path w="1073150" h="458470">
                  <a:moveTo>
                    <a:pt x="961390" y="29832"/>
                  </a:moveTo>
                  <a:lnTo>
                    <a:pt x="959040" y="18211"/>
                  </a:lnTo>
                  <a:lnTo>
                    <a:pt x="952652" y="8724"/>
                  </a:lnTo>
                  <a:lnTo>
                    <a:pt x="943165" y="2336"/>
                  </a:lnTo>
                  <a:lnTo>
                    <a:pt x="931545" y="0"/>
                  </a:lnTo>
                  <a:lnTo>
                    <a:pt x="919911" y="2336"/>
                  </a:lnTo>
                  <a:lnTo>
                    <a:pt x="910424" y="8724"/>
                  </a:lnTo>
                  <a:lnTo>
                    <a:pt x="904036" y="18211"/>
                  </a:lnTo>
                  <a:lnTo>
                    <a:pt x="901700" y="29832"/>
                  </a:lnTo>
                  <a:lnTo>
                    <a:pt x="904036" y="41465"/>
                  </a:lnTo>
                  <a:lnTo>
                    <a:pt x="910424" y="50952"/>
                  </a:lnTo>
                  <a:lnTo>
                    <a:pt x="919911" y="57340"/>
                  </a:lnTo>
                  <a:lnTo>
                    <a:pt x="931545" y="59677"/>
                  </a:lnTo>
                  <a:lnTo>
                    <a:pt x="943165" y="57340"/>
                  </a:lnTo>
                  <a:lnTo>
                    <a:pt x="952652" y="50952"/>
                  </a:lnTo>
                  <a:lnTo>
                    <a:pt x="959040" y="41465"/>
                  </a:lnTo>
                  <a:lnTo>
                    <a:pt x="961390" y="29832"/>
                  </a:lnTo>
                  <a:close/>
                </a:path>
                <a:path w="1073150" h="458470">
                  <a:moveTo>
                    <a:pt x="1073150" y="428612"/>
                  </a:moveTo>
                  <a:lnTo>
                    <a:pt x="1070800" y="416991"/>
                  </a:lnTo>
                  <a:lnTo>
                    <a:pt x="1064412" y="407504"/>
                  </a:lnTo>
                  <a:lnTo>
                    <a:pt x="1054925" y="401116"/>
                  </a:lnTo>
                  <a:lnTo>
                    <a:pt x="1043305" y="398767"/>
                  </a:lnTo>
                  <a:lnTo>
                    <a:pt x="1031671" y="401116"/>
                  </a:lnTo>
                  <a:lnTo>
                    <a:pt x="1022184" y="407504"/>
                  </a:lnTo>
                  <a:lnTo>
                    <a:pt x="1015796" y="416991"/>
                  </a:lnTo>
                  <a:lnTo>
                    <a:pt x="1013460" y="428612"/>
                  </a:lnTo>
                  <a:lnTo>
                    <a:pt x="1015796" y="440245"/>
                  </a:lnTo>
                  <a:lnTo>
                    <a:pt x="1022184" y="449732"/>
                  </a:lnTo>
                  <a:lnTo>
                    <a:pt x="1031671" y="456120"/>
                  </a:lnTo>
                  <a:lnTo>
                    <a:pt x="1043305" y="458457"/>
                  </a:lnTo>
                  <a:lnTo>
                    <a:pt x="1054925" y="456120"/>
                  </a:lnTo>
                  <a:lnTo>
                    <a:pt x="1064412" y="449732"/>
                  </a:lnTo>
                  <a:lnTo>
                    <a:pt x="1070800" y="440245"/>
                  </a:lnTo>
                  <a:lnTo>
                    <a:pt x="1073150" y="428612"/>
                  </a:lnTo>
                  <a:close/>
                </a:path>
                <a:path w="1073150" h="458470">
                  <a:moveTo>
                    <a:pt x="1073150" y="295262"/>
                  </a:moveTo>
                  <a:lnTo>
                    <a:pt x="1070800" y="283641"/>
                  </a:lnTo>
                  <a:lnTo>
                    <a:pt x="1064412" y="274154"/>
                  </a:lnTo>
                  <a:lnTo>
                    <a:pt x="1054925" y="267766"/>
                  </a:lnTo>
                  <a:lnTo>
                    <a:pt x="1043305" y="265417"/>
                  </a:lnTo>
                  <a:lnTo>
                    <a:pt x="1031671" y="267766"/>
                  </a:lnTo>
                  <a:lnTo>
                    <a:pt x="1022184" y="274154"/>
                  </a:lnTo>
                  <a:lnTo>
                    <a:pt x="1015796" y="283641"/>
                  </a:lnTo>
                  <a:lnTo>
                    <a:pt x="1013460" y="295262"/>
                  </a:lnTo>
                  <a:lnTo>
                    <a:pt x="1015796" y="306895"/>
                  </a:lnTo>
                  <a:lnTo>
                    <a:pt x="1022184" y="316382"/>
                  </a:lnTo>
                  <a:lnTo>
                    <a:pt x="1031671" y="322770"/>
                  </a:lnTo>
                  <a:lnTo>
                    <a:pt x="1043305" y="325107"/>
                  </a:lnTo>
                  <a:lnTo>
                    <a:pt x="1054925" y="322770"/>
                  </a:lnTo>
                  <a:lnTo>
                    <a:pt x="1064412" y="316382"/>
                  </a:lnTo>
                  <a:lnTo>
                    <a:pt x="1070800" y="306895"/>
                  </a:lnTo>
                  <a:lnTo>
                    <a:pt x="1073150" y="295262"/>
                  </a:lnTo>
                  <a:close/>
                </a:path>
                <a:path w="1073150" h="458470">
                  <a:moveTo>
                    <a:pt x="1073150" y="161912"/>
                  </a:moveTo>
                  <a:lnTo>
                    <a:pt x="1070800" y="150291"/>
                  </a:lnTo>
                  <a:lnTo>
                    <a:pt x="1064412" y="140804"/>
                  </a:lnTo>
                  <a:lnTo>
                    <a:pt x="1054925" y="134416"/>
                  </a:lnTo>
                  <a:lnTo>
                    <a:pt x="1043305" y="132067"/>
                  </a:lnTo>
                  <a:lnTo>
                    <a:pt x="1031671" y="134416"/>
                  </a:lnTo>
                  <a:lnTo>
                    <a:pt x="1022184" y="140804"/>
                  </a:lnTo>
                  <a:lnTo>
                    <a:pt x="1015796" y="150291"/>
                  </a:lnTo>
                  <a:lnTo>
                    <a:pt x="1013460" y="161912"/>
                  </a:lnTo>
                  <a:lnTo>
                    <a:pt x="1015796" y="173545"/>
                  </a:lnTo>
                  <a:lnTo>
                    <a:pt x="1022184" y="183032"/>
                  </a:lnTo>
                  <a:lnTo>
                    <a:pt x="1031671" y="189420"/>
                  </a:lnTo>
                  <a:lnTo>
                    <a:pt x="1043305" y="191757"/>
                  </a:lnTo>
                  <a:lnTo>
                    <a:pt x="1054925" y="189420"/>
                  </a:lnTo>
                  <a:lnTo>
                    <a:pt x="1064412" y="183032"/>
                  </a:lnTo>
                  <a:lnTo>
                    <a:pt x="1070800" y="173545"/>
                  </a:lnTo>
                  <a:lnTo>
                    <a:pt x="1073150" y="161912"/>
                  </a:lnTo>
                  <a:close/>
                </a:path>
                <a:path w="1073150" h="458470">
                  <a:moveTo>
                    <a:pt x="1073150" y="29832"/>
                  </a:moveTo>
                  <a:lnTo>
                    <a:pt x="1070800" y="18211"/>
                  </a:lnTo>
                  <a:lnTo>
                    <a:pt x="1064412" y="8724"/>
                  </a:lnTo>
                  <a:lnTo>
                    <a:pt x="1054925" y="2336"/>
                  </a:lnTo>
                  <a:lnTo>
                    <a:pt x="1043305" y="0"/>
                  </a:lnTo>
                  <a:lnTo>
                    <a:pt x="1031671" y="2336"/>
                  </a:lnTo>
                  <a:lnTo>
                    <a:pt x="1022184" y="8724"/>
                  </a:lnTo>
                  <a:lnTo>
                    <a:pt x="1015796" y="18211"/>
                  </a:lnTo>
                  <a:lnTo>
                    <a:pt x="1013460" y="29832"/>
                  </a:lnTo>
                  <a:lnTo>
                    <a:pt x="1015796" y="41465"/>
                  </a:lnTo>
                  <a:lnTo>
                    <a:pt x="1022184" y="50952"/>
                  </a:lnTo>
                  <a:lnTo>
                    <a:pt x="1031671" y="57340"/>
                  </a:lnTo>
                  <a:lnTo>
                    <a:pt x="1043305" y="59677"/>
                  </a:lnTo>
                  <a:lnTo>
                    <a:pt x="1054925" y="57340"/>
                  </a:lnTo>
                  <a:lnTo>
                    <a:pt x="1064412" y="50952"/>
                  </a:lnTo>
                  <a:lnTo>
                    <a:pt x="1070800" y="41465"/>
                  </a:lnTo>
                  <a:lnTo>
                    <a:pt x="1073150" y="29832"/>
                  </a:lnTo>
                  <a:close/>
                </a:path>
              </a:pathLst>
            </a:custGeom>
            <a:solidFill>
              <a:srgbClr val="EF463D">
                <a:alpha val="72155"/>
              </a:srgbClr>
            </a:solidFill>
          </p:spPr>
          <p:txBody>
            <a:bodyPr wrap="square" lIns="0" tIns="0" rIns="0" bIns="0" rtlCol="0"/>
            <a:lstStyle/>
            <a:p>
              <a:endParaRPr/>
            </a:p>
          </p:txBody>
        </p:sp>
        <p:sp>
          <p:nvSpPr>
            <p:cNvPr id="11" name="object 11"/>
            <p:cNvSpPr/>
            <p:nvPr/>
          </p:nvSpPr>
          <p:spPr>
            <a:xfrm>
              <a:off x="128270" y="111759"/>
              <a:ext cx="189230" cy="189230"/>
            </a:xfrm>
            <a:custGeom>
              <a:avLst/>
              <a:gdLst/>
              <a:ahLst/>
              <a:cxnLst/>
              <a:rect l="l" t="t" r="r" b="b"/>
              <a:pathLst>
                <a:path w="189229" h="189229">
                  <a:moveTo>
                    <a:pt x="94615" y="0"/>
                  </a:moveTo>
                  <a:lnTo>
                    <a:pt x="57784" y="7443"/>
                  </a:lnTo>
                  <a:lnTo>
                    <a:pt x="27709" y="27733"/>
                  </a:lnTo>
                  <a:lnTo>
                    <a:pt x="7434" y="57810"/>
                  </a:lnTo>
                  <a:lnTo>
                    <a:pt x="0" y="94615"/>
                  </a:lnTo>
                  <a:lnTo>
                    <a:pt x="7434" y="131419"/>
                  </a:lnTo>
                  <a:lnTo>
                    <a:pt x="27709" y="161496"/>
                  </a:lnTo>
                  <a:lnTo>
                    <a:pt x="57784" y="181786"/>
                  </a:lnTo>
                  <a:lnTo>
                    <a:pt x="94615" y="189230"/>
                  </a:lnTo>
                  <a:lnTo>
                    <a:pt x="131445" y="181786"/>
                  </a:lnTo>
                  <a:lnTo>
                    <a:pt x="161520" y="161496"/>
                  </a:lnTo>
                  <a:lnTo>
                    <a:pt x="181795" y="131419"/>
                  </a:lnTo>
                  <a:lnTo>
                    <a:pt x="189230" y="94615"/>
                  </a:lnTo>
                  <a:lnTo>
                    <a:pt x="181795" y="57810"/>
                  </a:lnTo>
                  <a:lnTo>
                    <a:pt x="161520" y="27733"/>
                  </a:lnTo>
                  <a:lnTo>
                    <a:pt x="131445" y="7443"/>
                  </a:lnTo>
                  <a:lnTo>
                    <a:pt x="94615" y="0"/>
                  </a:lnTo>
                  <a:close/>
                </a:path>
              </a:pathLst>
            </a:custGeom>
            <a:solidFill>
              <a:srgbClr val="5B6C54">
                <a:alpha val="58038"/>
              </a:srgbClr>
            </a:solidFill>
          </p:spPr>
          <p:txBody>
            <a:bodyPr wrap="square" lIns="0" tIns="0" rIns="0" bIns="0" rtlCol="0"/>
            <a:lstStyle/>
            <a:p>
              <a:endParaRPr/>
            </a:p>
          </p:txBody>
        </p:sp>
        <p:sp>
          <p:nvSpPr>
            <p:cNvPr id="12" name="object 12"/>
            <p:cNvSpPr/>
            <p:nvPr/>
          </p:nvSpPr>
          <p:spPr>
            <a:xfrm>
              <a:off x="226060" y="111759"/>
              <a:ext cx="190500" cy="189230"/>
            </a:xfrm>
            <a:custGeom>
              <a:avLst/>
              <a:gdLst/>
              <a:ahLst/>
              <a:cxnLst/>
              <a:rect l="l" t="t" r="r" b="b"/>
              <a:pathLst>
                <a:path w="190500" h="189229">
                  <a:moveTo>
                    <a:pt x="95250" y="0"/>
                  </a:moveTo>
                  <a:lnTo>
                    <a:pt x="58175" y="7443"/>
                  </a:lnTo>
                  <a:lnTo>
                    <a:pt x="27898" y="27733"/>
                  </a:lnTo>
                  <a:lnTo>
                    <a:pt x="7485" y="57810"/>
                  </a:lnTo>
                  <a:lnTo>
                    <a:pt x="0" y="94615"/>
                  </a:lnTo>
                  <a:lnTo>
                    <a:pt x="7485" y="131419"/>
                  </a:lnTo>
                  <a:lnTo>
                    <a:pt x="27898" y="161496"/>
                  </a:lnTo>
                  <a:lnTo>
                    <a:pt x="58175" y="181786"/>
                  </a:lnTo>
                  <a:lnTo>
                    <a:pt x="95250" y="189230"/>
                  </a:lnTo>
                  <a:lnTo>
                    <a:pt x="132324" y="181786"/>
                  </a:lnTo>
                  <a:lnTo>
                    <a:pt x="162601" y="161496"/>
                  </a:lnTo>
                  <a:lnTo>
                    <a:pt x="183014" y="131419"/>
                  </a:lnTo>
                  <a:lnTo>
                    <a:pt x="190499" y="94615"/>
                  </a:lnTo>
                  <a:lnTo>
                    <a:pt x="183014" y="57810"/>
                  </a:lnTo>
                  <a:lnTo>
                    <a:pt x="162601" y="27733"/>
                  </a:lnTo>
                  <a:lnTo>
                    <a:pt x="132324" y="7443"/>
                  </a:lnTo>
                  <a:lnTo>
                    <a:pt x="95250" y="0"/>
                  </a:lnTo>
                  <a:close/>
                </a:path>
              </a:pathLst>
            </a:custGeom>
            <a:solidFill>
              <a:srgbClr val="798A68">
                <a:alpha val="58038"/>
              </a:srgbClr>
            </a:solidFill>
          </p:spPr>
          <p:txBody>
            <a:bodyPr wrap="square" lIns="0" tIns="0" rIns="0" bIns="0" rtlCol="0"/>
            <a:lstStyle/>
            <a:p>
              <a:endParaRPr/>
            </a:p>
          </p:txBody>
        </p:sp>
        <p:sp>
          <p:nvSpPr>
            <p:cNvPr id="13" name="object 13"/>
            <p:cNvSpPr/>
            <p:nvPr/>
          </p:nvSpPr>
          <p:spPr>
            <a:xfrm>
              <a:off x="340360" y="111759"/>
              <a:ext cx="189230" cy="189230"/>
            </a:xfrm>
            <a:custGeom>
              <a:avLst/>
              <a:gdLst/>
              <a:ahLst/>
              <a:cxnLst/>
              <a:rect l="l" t="t" r="r" b="b"/>
              <a:pathLst>
                <a:path w="189229" h="189229">
                  <a:moveTo>
                    <a:pt x="94614" y="0"/>
                  </a:moveTo>
                  <a:lnTo>
                    <a:pt x="57784" y="7443"/>
                  </a:lnTo>
                  <a:lnTo>
                    <a:pt x="27709" y="27733"/>
                  </a:lnTo>
                  <a:lnTo>
                    <a:pt x="7434" y="57810"/>
                  </a:lnTo>
                  <a:lnTo>
                    <a:pt x="0" y="94615"/>
                  </a:lnTo>
                  <a:lnTo>
                    <a:pt x="7434" y="131419"/>
                  </a:lnTo>
                  <a:lnTo>
                    <a:pt x="27709" y="161496"/>
                  </a:lnTo>
                  <a:lnTo>
                    <a:pt x="57784" y="181786"/>
                  </a:lnTo>
                  <a:lnTo>
                    <a:pt x="94614" y="189230"/>
                  </a:lnTo>
                  <a:lnTo>
                    <a:pt x="131445" y="181786"/>
                  </a:lnTo>
                  <a:lnTo>
                    <a:pt x="161520" y="161496"/>
                  </a:lnTo>
                  <a:lnTo>
                    <a:pt x="181795" y="131419"/>
                  </a:lnTo>
                  <a:lnTo>
                    <a:pt x="189230" y="94615"/>
                  </a:lnTo>
                  <a:lnTo>
                    <a:pt x="181795" y="57810"/>
                  </a:lnTo>
                  <a:lnTo>
                    <a:pt x="161520" y="27733"/>
                  </a:lnTo>
                  <a:lnTo>
                    <a:pt x="131445" y="7443"/>
                  </a:lnTo>
                  <a:lnTo>
                    <a:pt x="94614" y="0"/>
                  </a:lnTo>
                  <a:close/>
                </a:path>
              </a:pathLst>
            </a:custGeom>
            <a:solidFill>
              <a:srgbClr val="B3B688">
                <a:alpha val="58038"/>
              </a:srgbClr>
            </a:solidFill>
          </p:spPr>
          <p:txBody>
            <a:bodyPr wrap="square" lIns="0" tIns="0" rIns="0" bIns="0" rtlCol="0"/>
            <a:lstStyle/>
            <a:p>
              <a:endParaRPr/>
            </a:p>
          </p:txBody>
        </p:sp>
        <p:sp>
          <p:nvSpPr>
            <p:cNvPr id="14" name="object 14"/>
            <p:cNvSpPr/>
            <p:nvPr/>
          </p:nvSpPr>
          <p:spPr>
            <a:xfrm>
              <a:off x="443229" y="111759"/>
              <a:ext cx="189230" cy="189230"/>
            </a:xfrm>
            <a:custGeom>
              <a:avLst/>
              <a:gdLst/>
              <a:ahLst/>
              <a:cxnLst/>
              <a:rect l="l" t="t" r="r" b="b"/>
              <a:pathLst>
                <a:path w="189229" h="189229">
                  <a:moveTo>
                    <a:pt x="94615" y="0"/>
                  </a:moveTo>
                  <a:lnTo>
                    <a:pt x="57784" y="7443"/>
                  </a:lnTo>
                  <a:lnTo>
                    <a:pt x="27709" y="27733"/>
                  </a:lnTo>
                  <a:lnTo>
                    <a:pt x="7434" y="57810"/>
                  </a:lnTo>
                  <a:lnTo>
                    <a:pt x="0" y="94615"/>
                  </a:lnTo>
                  <a:lnTo>
                    <a:pt x="7434" y="131419"/>
                  </a:lnTo>
                  <a:lnTo>
                    <a:pt x="27709" y="161496"/>
                  </a:lnTo>
                  <a:lnTo>
                    <a:pt x="57784" y="181786"/>
                  </a:lnTo>
                  <a:lnTo>
                    <a:pt x="94615" y="189230"/>
                  </a:lnTo>
                  <a:lnTo>
                    <a:pt x="131445" y="181786"/>
                  </a:lnTo>
                  <a:lnTo>
                    <a:pt x="161520" y="161496"/>
                  </a:lnTo>
                  <a:lnTo>
                    <a:pt x="181795" y="131419"/>
                  </a:lnTo>
                  <a:lnTo>
                    <a:pt x="189229" y="94615"/>
                  </a:lnTo>
                  <a:lnTo>
                    <a:pt x="181795" y="57810"/>
                  </a:lnTo>
                  <a:lnTo>
                    <a:pt x="161520" y="27733"/>
                  </a:lnTo>
                  <a:lnTo>
                    <a:pt x="131445" y="7443"/>
                  </a:lnTo>
                  <a:lnTo>
                    <a:pt x="94615" y="0"/>
                  </a:lnTo>
                  <a:close/>
                </a:path>
              </a:pathLst>
            </a:custGeom>
            <a:solidFill>
              <a:srgbClr val="D22C41">
                <a:alpha val="58038"/>
              </a:srgbClr>
            </a:solidFill>
          </p:spPr>
          <p:txBody>
            <a:bodyPr wrap="square" lIns="0" tIns="0" rIns="0" bIns="0" rtlCol="0"/>
            <a:lstStyle/>
            <a:p>
              <a:endParaRPr/>
            </a:p>
          </p:txBody>
        </p:sp>
        <p:sp>
          <p:nvSpPr>
            <p:cNvPr id="15" name="object 15"/>
            <p:cNvSpPr/>
            <p:nvPr/>
          </p:nvSpPr>
          <p:spPr>
            <a:xfrm>
              <a:off x="556260" y="111759"/>
              <a:ext cx="190500" cy="189230"/>
            </a:xfrm>
            <a:custGeom>
              <a:avLst/>
              <a:gdLst/>
              <a:ahLst/>
              <a:cxnLst/>
              <a:rect l="l" t="t" r="r" b="b"/>
              <a:pathLst>
                <a:path w="190500" h="189229">
                  <a:moveTo>
                    <a:pt x="95250" y="0"/>
                  </a:moveTo>
                  <a:lnTo>
                    <a:pt x="58175" y="7443"/>
                  </a:lnTo>
                  <a:lnTo>
                    <a:pt x="27898" y="27733"/>
                  </a:lnTo>
                  <a:lnTo>
                    <a:pt x="7485" y="57810"/>
                  </a:lnTo>
                  <a:lnTo>
                    <a:pt x="0" y="94615"/>
                  </a:lnTo>
                  <a:lnTo>
                    <a:pt x="7485" y="131419"/>
                  </a:lnTo>
                  <a:lnTo>
                    <a:pt x="27898" y="161496"/>
                  </a:lnTo>
                  <a:lnTo>
                    <a:pt x="58175" y="181786"/>
                  </a:lnTo>
                  <a:lnTo>
                    <a:pt x="95250" y="189230"/>
                  </a:lnTo>
                  <a:lnTo>
                    <a:pt x="132324" y="181786"/>
                  </a:lnTo>
                  <a:lnTo>
                    <a:pt x="162601" y="161496"/>
                  </a:lnTo>
                  <a:lnTo>
                    <a:pt x="183014" y="131419"/>
                  </a:lnTo>
                  <a:lnTo>
                    <a:pt x="190500" y="94615"/>
                  </a:lnTo>
                  <a:lnTo>
                    <a:pt x="183014" y="57810"/>
                  </a:lnTo>
                  <a:lnTo>
                    <a:pt x="162601" y="27733"/>
                  </a:lnTo>
                  <a:lnTo>
                    <a:pt x="132324" y="7443"/>
                  </a:lnTo>
                  <a:lnTo>
                    <a:pt x="95250" y="0"/>
                  </a:lnTo>
                  <a:close/>
                </a:path>
              </a:pathLst>
            </a:custGeom>
            <a:solidFill>
              <a:srgbClr val="DF6775">
                <a:alpha val="57646"/>
              </a:srgbClr>
            </a:solidFill>
          </p:spPr>
          <p:txBody>
            <a:bodyPr wrap="square" lIns="0" tIns="0" rIns="0" bIns="0" rtlCol="0"/>
            <a:lstStyle/>
            <a:p>
              <a:endParaRPr/>
            </a:p>
          </p:txBody>
        </p:sp>
        <p:sp>
          <p:nvSpPr>
            <p:cNvPr id="16" name="object 16"/>
            <p:cNvSpPr/>
            <p:nvPr/>
          </p:nvSpPr>
          <p:spPr>
            <a:xfrm>
              <a:off x="651510" y="110489"/>
              <a:ext cx="189230" cy="189230"/>
            </a:xfrm>
            <a:custGeom>
              <a:avLst/>
              <a:gdLst/>
              <a:ahLst/>
              <a:cxnLst/>
              <a:rect l="l" t="t" r="r" b="b"/>
              <a:pathLst>
                <a:path w="189230" h="189229">
                  <a:moveTo>
                    <a:pt x="94615" y="0"/>
                  </a:moveTo>
                  <a:lnTo>
                    <a:pt x="57784" y="7443"/>
                  </a:lnTo>
                  <a:lnTo>
                    <a:pt x="27709" y="27733"/>
                  </a:lnTo>
                  <a:lnTo>
                    <a:pt x="7434" y="57810"/>
                  </a:lnTo>
                  <a:lnTo>
                    <a:pt x="0" y="94614"/>
                  </a:lnTo>
                  <a:lnTo>
                    <a:pt x="7434" y="131419"/>
                  </a:lnTo>
                  <a:lnTo>
                    <a:pt x="27709" y="161496"/>
                  </a:lnTo>
                  <a:lnTo>
                    <a:pt x="57784" y="181786"/>
                  </a:lnTo>
                  <a:lnTo>
                    <a:pt x="94615" y="189229"/>
                  </a:lnTo>
                  <a:lnTo>
                    <a:pt x="131445" y="181786"/>
                  </a:lnTo>
                  <a:lnTo>
                    <a:pt x="161520" y="161496"/>
                  </a:lnTo>
                  <a:lnTo>
                    <a:pt x="181795" y="131419"/>
                  </a:lnTo>
                  <a:lnTo>
                    <a:pt x="189230" y="94614"/>
                  </a:lnTo>
                  <a:lnTo>
                    <a:pt x="181795" y="57810"/>
                  </a:lnTo>
                  <a:lnTo>
                    <a:pt x="161520" y="27733"/>
                  </a:lnTo>
                  <a:lnTo>
                    <a:pt x="131445" y="7443"/>
                  </a:lnTo>
                  <a:lnTo>
                    <a:pt x="94615" y="0"/>
                  </a:lnTo>
                  <a:close/>
                </a:path>
              </a:pathLst>
            </a:custGeom>
            <a:solidFill>
              <a:srgbClr val="EBA6AD">
                <a:alpha val="57646"/>
              </a:srgbClr>
            </a:solidFill>
          </p:spPr>
          <p:txBody>
            <a:bodyPr wrap="square" lIns="0" tIns="0" rIns="0" bIns="0" rtlCol="0"/>
            <a:lstStyle/>
            <a:p>
              <a:endParaRPr/>
            </a:p>
          </p:txBody>
        </p:sp>
      </p:grpSp>
      <p:sp>
        <p:nvSpPr>
          <p:cNvPr id="18" name="object 18"/>
          <p:cNvSpPr txBox="1"/>
          <p:nvPr/>
        </p:nvSpPr>
        <p:spPr>
          <a:xfrm>
            <a:off x="953452" y="1696282"/>
            <a:ext cx="9790747" cy="3818353"/>
          </a:xfrm>
          <a:prstGeom prst="rect">
            <a:avLst/>
          </a:prstGeom>
        </p:spPr>
        <p:txBody>
          <a:bodyPr vert="horz" wrap="square" lIns="0" tIns="123825" rIns="0" bIns="0" rtlCol="0">
            <a:spAutoFit/>
          </a:bodyPr>
          <a:lstStyle/>
          <a:p>
            <a:pPr marL="944245" indent="-457200" algn="l">
              <a:lnSpc>
                <a:spcPct val="100000"/>
              </a:lnSpc>
              <a:spcBef>
                <a:spcPts val="585"/>
              </a:spcBef>
              <a:buFont typeface="+mj-lt"/>
              <a:buAutoNum type="arabicPeriod"/>
            </a:pPr>
            <a:r>
              <a:rPr sz="2000" b="1" dirty="0" smtClean="0">
                <a:latin typeface="Arial" panose="020B0604020202020204" pitchFamily="34" charset="0"/>
                <a:cs typeface="Arial" panose="020B0604020202020204" pitchFamily="34" charset="0"/>
              </a:rPr>
              <a:t>Permendik</a:t>
            </a:r>
            <a:r>
              <a:rPr lang="en-US" sz="2000" b="1" dirty="0" smtClean="0">
                <a:latin typeface="Arial" panose="020B0604020202020204" pitchFamily="34" charset="0"/>
                <a:cs typeface="Arial" panose="020B0604020202020204" pitchFamily="34" charset="0"/>
              </a:rPr>
              <a:t>dasmen</a:t>
            </a:r>
            <a:r>
              <a:rPr sz="2000" b="1" spc="-70" dirty="0" smtClean="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No</a:t>
            </a:r>
            <a:r>
              <a:rPr sz="2000" b="1" spc="-65"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3</a:t>
            </a:r>
            <a:r>
              <a:rPr sz="2000" b="1" spc="-65" dirty="0" smtClean="0">
                <a:latin typeface="Arial" panose="020B0604020202020204" pitchFamily="34" charset="0"/>
                <a:cs typeface="Arial" panose="020B0604020202020204" pitchFamily="34" charset="0"/>
              </a:rPr>
              <a:t> </a:t>
            </a:r>
            <a:r>
              <a:rPr sz="2000" b="1" spc="-10" dirty="0">
                <a:latin typeface="Arial" panose="020B0604020202020204" pitchFamily="34" charset="0"/>
                <a:cs typeface="Arial" panose="020B0604020202020204" pitchFamily="34" charset="0"/>
              </a:rPr>
              <a:t>Tahun</a:t>
            </a:r>
            <a:r>
              <a:rPr sz="2000" b="1" spc="-85" dirty="0">
                <a:latin typeface="Arial" panose="020B0604020202020204" pitchFamily="34" charset="0"/>
                <a:cs typeface="Arial" panose="020B0604020202020204" pitchFamily="34" charset="0"/>
              </a:rPr>
              <a:t> </a:t>
            </a:r>
            <a:r>
              <a:rPr sz="2000" b="1" spc="-20" dirty="0" smtClean="0">
                <a:latin typeface="Arial" panose="020B0604020202020204" pitchFamily="34" charset="0"/>
                <a:cs typeface="Arial" panose="020B0604020202020204" pitchFamily="34" charset="0"/>
              </a:rPr>
              <a:t>202</a:t>
            </a:r>
            <a:r>
              <a:rPr lang="en-US" sz="2000" b="1" spc="-20" dirty="0" smtClean="0">
                <a:latin typeface="Arial" panose="020B0604020202020204" pitchFamily="34" charset="0"/>
                <a:cs typeface="Arial" panose="020B0604020202020204" pitchFamily="34" charset="0"/>
              </a:rPr>
              <a:t>5 t</a:t>
            </a:r>
            <a:r>
              <a:rPr sz="2000" b="1" spc="-25" dirty="0" smtClean="0">
                <a:latin typeface="Arial" panose="020B0604020202020204" pitchFamily="34" charset="0"/>
                <a:cs typeface="Arial" panose="020B0604020202020204" pitchFamily="34" charset="0"/>
              </a:rPr>
              <a:t>entang</a:t>
            </a:r>
            <a:r>
              <a:rPr lang="en-US" sz="2000" b="1" spc="-25" dirty="0" smtClean="0">
                <a:latin typeface="Arial" panose="020B0604020202020204" pitchFamily="34" charset="0"/>
                <a:cs typeface="Arial" panose="020B0604020202020204" pitchFamily="34" charset="0"/>
              </a:rPr>
              <a:t> </a:t>
            </a:r>
            <a:r>
              <a:rPr lang="en-US" sz="2000" b="1" spc="-25" dirty="0" smtClean="0">
                <a:latin typeface="Arial" panose="020B0604020202020204" pitchFamily="34" charset="0"/>
                <a:cs typeface="Arial" panose="020B0604020202020204" pitchFamily="34" charset="0"/>
              </a:rPr>
              <a:t>Sistem</a:t>
            </a:r>
            <a:r>
              <a:rPr sz="2000" b="1" spc="-30" dirty="0" smtClean="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Penerimaan</a:t>
            </a:r>
            <a:r>
              <a:rPr sz="2000" b="1" spc="-30" dirty="0">
                <a:latin typeface="Arial" panose="020B0604020202020204" pitchFamily="34" charset="0"/>
                <a:cs typeface="Arial" panose="020B0604020202020204" pitchFamily="34" charset="0"/>
              </a:rPr>
              <a:t> </a:t>
            </a:r>
            <a:r>
              <a:rPr lang="en-US" sz="2000" b="1" spc="-30" dirty="0" smtClean="0">
                <a:latin typeface="Arial" panose="020B0604020202020204" pitchFamily="34" charset="0"/>
                <a:cs typeface="Arial" panose="020B0604020202020204" pitchFamily="34" charset="0"/>
              </a:rPr>
              <a:t>Murid</a:t>
            </a:r>
            <a:r>
              <a:rPr sz="2000" b="1" spc="-30" dirty="0" smtClean="0">
                <a:latin typeface="Arial" panose="020B0604020202020204" pitchFamily="34" charset="0"/>
                <a:cs typeface="Arial" panose="020B0604020202020204" pitchFamily="34" charset="0"/>
              </a:rPr>
              <a:t> </a:t>
            </a:r>
            <a:r>
              <a:rPr sz="2000" b="1" dirty="0" smtClean="0">
                <a:latin typeface="Arial" panose="020B0604020202020204" pitchFamily="34" charset="0"/>
                <a:cs typeface="Arial" panose="020B0604020202020204" pitchFamily="34" charset="0"/>
              </a:rPr>
              <a:t>Bar</a:t>
            </a:r>
            <a:r>
              <a:rPr lang="en-US" sz="2000" b="1" dirty="0" smtClean="0">
                <a:latin typeface="Arial" panose="020B0604020202020204" pitchFamily="34" charset="0"/>
                <a:cs typeface="Arial" panose="020B0604020202020204" pitchFamily="34" charset="0"/>
              </a:rPr>
              <a:t>u </a:t>
            </a:r>
            <a:r>
              <a:rPr lang="en-US" sz="2000" b="1" spc="-25" dirty="0" smtClean="0">
                <a:latin typeface="Arial" panose="020B0604020202020204" pitchFamily="34" charset="0"/>
                <a:cs typeface="Arial" panose="020B0604020202020204" pitchFamily="34" charset="0"/>
              </a:rPr>
              <a:t>(SPMB</a:t>
            </a:r>
            <a:r>
              <a:rPr lang="en-US" sz="2000" b="1" spc="-25" dirty="0" smtClean="0">
                <a:latin typeface="Arial" panose="020B0604020202020204" pitchFamily="34" charset="0"/>
                <a:cs typeface="Arial" panose="020B0604020202020204" pitchFamily="34" charset="0"/>
              </a:rPr>
              <a:t>)</a:t>
            </a:r>
            <a:r>
              <a:rPr sz="2000" b="1" spc="-25" dirty="0" smtClean="0">
                <a:latin typeface="Arial" panose="020B0604020202020204" pitchFamily="34" charset="0"/>
                <a:cs typeface="Arial" panose="020B0604020202020204" pitchFamily="34" charset="0"/>
              </a:rPr>
              <a:t> </a:t>
            </a:r>
            <a:endParaRPr lang="en-US" sz="2000" b="1" spc="-25" dirty="0" smtClean="0">
              <a:latin typeface="Arial" panose="020B0604020202020204" pitchFamily="34" charset="0"/>
              <a:cs typeface="Arial" panose="020B0604020202020204" pitchFamily="34" charset="0"/>
            </a:endParaRPr>
          </a:p>
          <a:p>
            <a:pPr marL="487045" algn="l">
              <a:lnSpc>
                <a:spcPct val="100000"/>
              </a:lnSpc>
              <a:spcBef>
                <a:spcPts val="585"/>
              </a:spcBef>
            </a:pPr>
            <a:endParaRPr lang="en-US" sz="2000" b="1" spc="-25" dirty="0">
              <a:latin typeface="Arial" panose="020B0604020202020204" pitchFamily="34" charset="0"/>
              <a:cs typeface="Arial" panose="020B0604020202020204" pitchFamily="34" charset="0"/>
            </a:endParaRPr>
          </a:p>
          <a:p>
            <a:pPr marL="944245" indent="-457200" algn="l">
              <a:lnSpc>
                <a:spcPct val="100000"/>
              </a:lnSpc>
              <a:spcBef>
                <a:spcPts val="585"/>
              </a:spcBef>
              <a:buFont typeface="+mj-lt"/>
              <a:buAutoNum type="arabicPeriod" startAt="2"/>
            </a:pPr>
            <a:r>
              <a:rPr lang="en-US" sz="2000" b="1" dirty="0" smtClean="0">
                <a:solidFill>
                  <a:schemeClr val="tx1"/>
                </a:solidFill>
                <a:latin typeface="Arial"/>
                <a:cs typeface="Arial"/>
              </a:rPr>
              <a:t>Keputusan Bupati  Pemalang No 100.3.3.2/           /Tahun 2025 t</a:t>
            </a:r>
            <a:r>
              <a:rPr lang="id-ID" sz="2000" b="1" dirty="0" smtClean="0">
                <a:effectLst/>
                <a:latin typeface="Arial MT"/>
                <a:ea typeface="SimSun" panose="02010600030101010101" pitchFamily="2" charset="-122"/>
                <a:cs typeface="Bookman Old Style" panose="02050604050505020204" pitchFamily="18" charset="0"/>
              </a:rPr>
              <a:t>entang</a:t>
            </a:r>
            <a:r>
              <a:rPr lang="en-US" sz="2000" b="1" dirty="0" smtClean="0">
                <a:effectLst/>
                <a:latin typeface="Arial MT"/>
                <a:ea typeface="SimSun" panose="02010600030101010101" pitchFamily="2" charset="-122"/>
                <a:cs typeface="Bookman Old Style" panose="02050604050505020204" pitchFamily="18" charset="0"/>
              </a:rPr>
              <a:t> Petunjuk Teknis dan Daya Tampung Sistem Penerimaan Murid Baru (SPMB) pada jenjang TK,SD,SMP Kabupaten Pemalang Tahun Ajaran 2025/2026</a:t>
            </a:r>
            <a:endParaRPr lang="en-US" sz="2000" b="1" dirty="0" smtClean="0">
              <a:latin typeface="Arial MT"/>
              <a:ea typeface="SimSun" panose="02010600030101010101" pitchFamily="2" charset="-122"/>
              <a:cs typeface="Bookman Old Style" panose="02050604050505020204" pitchFamily="18" charset="0"/>
            </a:endParaRPr>
          </a:p>
          <a:p>
            <a:pPr marL="944245" indent="-457200" algn="l">
              <a:lnSpc>
                <a:spcPct val="100000"/>
              </a:lnSpc>
              <a:spcBef>
                <a:spcPts val="585"/>
              </a:spcBef>
              <a:buFont typeface="+mj-lt"/>
              <a:buAutoNum type="arabicPeriod" startAt="2"/>
            </a:pPr>
            <a:endParaRPr lang="en-US" sz="2000" b="1" dirty="0">
              <a:effectLst/>
              <a:latin typeface="Arial MT"/>
              <a:ea typeface="SimSun" panose="02010600030101010101" pitchFamily="2" charset="-122"/>
              <a:cs typeface="Bookman Old Style" panose="02050604050505020204" pitchFamily="18" charset="0"/>
            </a:endParaRPr>
          </a:p>
          <a:p>
            <a:pPr marL="944245" indent="-457200" algn="l">
              <a:lnSpc>
                <a:spcPct val="100000"/>
              </a:lnSpc>
              <a:spcBef>
                <a:spcPts val="585"/>
              </a:spcBef>
              <a:buFont typeface="+mj-lt"/>
              <a:buAutoNum type="arabicPeriod" startAt="2"/>
            </a:pPr>
            <a:r>
              <a:rPr lang="en-US" sz="2000" b="1" dirty="0" smtClean="0">
                <a:effectLst/>
                <a:latin typeface="Arial MT"/>
                <a:ea typeface="SimSun" panose="02010600030101010101" pitchFamily="2" charset="-122"/>
                <a:cs typeface="Bookman Old Style" panose="02050604050505020204" pitchFamily="18" charset="0"/>
              </a:rPr>
              <a:t>PETUNJUK TEKNIS SISTEM PENERIMAAN MURID BARU PADA TAMAN KANAKKANAK, SEKOLAH DASAR DAN SEKOLAH MENENGAH PERTAMA TAHUN AJARAN 2025/2026</a:t>
            </a:r>
          </a:p>
        </p:txBody>
      </p:sp>
      <p:sp>
        <p:nvSpPr>
          <p:cNvPr id="22" name="object 22"/>
          <p:cNvSpPr txBox="1"/>
          <p:nvPr/>
        </p:nvSpPr>
        <p:spPr>
          <a:xfrm>
            <a:off x="3093262" y="2899165"/>
            <a:ext cx="5325098" cy="473848"/>
          </a:xfrm>
          <a:prstGeom prst="rect">
            <a:avLst/>
          </a:prstGeom>
        </p:spPr>
        <p:txBody>
          <a:bodyPr vert="horz" wrap="square" lIns="0" tIns="103505" rIns="0" bIns="0" rtlCol="0">
            <a:spAutoFit/>
          </a:bodyPr>
          <a:lstStyle/>
          <a:p>
            <a:pPr marL="12700" algn="l">
              <a:lnSpc>
                <a:spcPct val="100000"/>
              </a:lnSpc>
              <a:spcBef>
                <a:spcPts val="815"/>
              </a:spcBef>
            </a:pPr>
            <a:r>
              <a:rPr lang="en-US" sz="2400" b="1" dirty="0" smtClean="0">
                <a:solidFill>
                  <a:srgbClr val="FFFFFF"/>
                </a:solidFill>
                <a:latin typeface="Arial"/>
                <a:cs typeface="Arial"/>
              </a:rPr>
              <a:t>K</a:t>
            </a:r>
            <a:endParaRPr sz="1600" dirty="0">
              <a:latin typeface="Arial MT"/>
              <a:cs typeface="Arial"/>
            </a:endParaRPr>
          </a:p>
        </p:txBody>
      </p:sp>
      <p:grpSp>
        <p:nvGrpSpPr>
          <p:cNvPr id="23" name="object 23"/>
          <p:cNvGrpSpPr/>
          <p:nvPr/>
        </p:nvGrpSpPr>
        <p:grpSpPr>
          <a:xfrm>
            <a:off x="0" y="0"/>
            <a:ext cx="12192000" cy="6858246"/>
            <a:chOff x="0" y="0"/>
            <a:chExt cx="12192000" cy="6858246"/>
          </a:xfrm>
        </p:grpSpPr>
        <p:pic>
          <p:nvPicPr>
            <p:cNvPr id="26" name="object 26"/>
            <p:cNvPicPr/>
            <p:nvPr/>
          </p:nvPicPr>
          <p:blipFill>
            <a:blip r:embed="rId2" cstate="print"/>
            <a:stretch>
              <a:fillRect/>
            </a:stretch>
          </p:blipFill>
          <p:spPr>
            <a:xfrm>
              <a:off x="12057380" y="2889250"/>
              <a:ext cx="134620" cy="3968748"/>
            </a:xfrm>
            <a:prstGeom prst="rect">
              <a:avLst/>
            </a:prstGeom>
          </p:spPr>
        </p:pic>
        <p:sp>
          <p:nvSpPr>
            <p:cNvPr id="27" name="object 27"/>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28" name="object 28"/>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29" name="object 29"/>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0" name="object 30"/>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35"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pic>
        <p:nvPicPr>
          <p:cNvPr id="33" name="Picture 3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4" name="object 14"/>
          <p:cNvSpPr txBox="1"/>
          <p:nvPr/>
        </p:nvSpPr>
        <p:spPr>
          <a:xfrm>
            <a:off x="2054948" y="2913767"/>
            <a:ext cx="1972310" cy="1074420"/>
          </a:xfrm>
          <a:prstGeom prst="rect">
            <a:avLst/>
          </a:prstGeom>
        </p:spPr>
        <p:txBody>
          <a:bodyPr vert="horz" wrap="square" lIns="0" tIns="12700" rIns="0" bIns="0" rtlCol="0">
            <a:spAutoFit/>
          </a:bodyPr>
          <a:lstStyle/>
          <a:p>
            <a:pPr marR="50800" algn="ctr">
              <a:lnSpc>
                <a:spcPts val="2155"/>
              </a:lnSpc>
              <a:spcBef>
                <a:spcPts val="100"/>
              </a:spcBef>
            </a:pPr>
            <a:r>
              <a:rPr sz="2000" b="1" spc="-270" dirty="0">
                <a:solidFill>
                  <a:srgbClr val="FFFFFF"/>
                </a:solidFill>
                <a:latin typeface="Arial"/>
                <a:cs typeface="Arial"/>
              </a:rPr>
              <a:t>PRESTASI</a:t>
            </a:r>
            <a:endParaRPr sz="2000">
              <a:latin typeface="Arial"/>
              <a:cs typeface="Arial"/>
            </a:endParaRPr>
          </a:p>
          <a:p>
            <a:pPr algn="ctr">
              <a:lnSpc>
                <a:spcPts val="2155"/>
              </a:lnSpc>
            </a:pPr>
            <a:r>
              <a:rPr sz="2000" spc="-185" dirty="0">
                <a:solidFill>
                  <a:srgbClr val="FFFFFF"/>
                </a:solidFill>
                <a:latin typeface="Arial MT"/>
                <a:cs typeface="Arial MT"/>
              </a:rPr>
              <a:t>(Paling</a:t>
            </a:r>
            <a:r>
              <a:rPr sz="2000" spc="-40" dirty="0">
                <a:solidFill>
                  <a:srgbClr val="FFFFFF"/>
                </a:solidFill>
                <a:latin typeface="Arial MT"/>
                <a:cs typeface="Arial MT"/>
              </a:rPr>
              <a:t> </a:t>
            </a:r>
            <a:r>
              <a:rPr sz="2000" spc="-215" dirty="0">
                <a:solidFill>
                  <a:srgbClr val="FFFFFF"/>
                </a:solidFill>
                <a:latin typeface="Arial MT"/>
                <a:cs typeface="Arial MT"/>
              </a:rPr>
              <a:t>Banyak</a:t>
            </a:r>
            <a:r>
              <a:rPr sz="2000" spc="-30" dirty="0">
                <a:solidFill>
                  <a:srgbClr val="FFFFFF"/>
                </a:solidFill>
                <a:latin typeface="Arial MT"/>
                <a:cs typeface="Arial MT"/>
              </a:rPr>
              <a:t> </a:t>
            </a:r>
            <a:r>
              <a:rPr sz="2000" spc="-145" dirty="0">
                <a:solidFill>
                  <a:srgbClr val="FFFFFF"/>
                </a:solidFill>
                <a:latin typeface="Arial MT"/>
                <a:cs typeface="Arial MT"/>
              </a:rPr>
              <a:t>20%)</a:t>
            </a:r>
            <a:endParaRPr sz="2000">
              <a:latin typeface="Arial MT"/>
              <a:cs typeface="Arial MT"/>
            </a:endParaRPr>
          </a:p>
          <a:p>
            <a:pPr marR="29845" algn="ctr">
              <a:lnSpc>
                <a:spcPct val="100000"/>
              </a:lnSpc>
              <a:spcBef>
                <a:spcPts val="1545"/>
              </a:spcBef>
            </a:pPr>
            <a:r>
              <a:rPr sz="2000" b="1" spc="-270" dirty="0">
                <a:solidFill>
                  <a:srgbClr val="FFFFFF"/>
                </a:solidFill>
                <a:latin typeface="Arial"/>
                <a:cs typeface="Arial"/>
              </a:rPr>
              <a:t>PERPINDAHAN</a:t>
            </a:r>
            <a:endParaRPr sz="2000">
              <a:latin typeface="Arial"/>
              <a:cs typeface="Arial"/>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3" name="Rectangle 42"/>
          <p:cNvSpPr/>
          <p:nvPr/>
        </p:nvSpPr>
        <p:spPr>
          <a:xfrm>
            <a:off x="953452" y="1446275"/>
            <a:ext cx="3171489" cy="461665"/>
          </a:xfrm>
          <a:prstGeom prst="rect">
            <a:avLst/>
          </a:prstGeom>
          <a:noFill/>
        </p:spPr>
        <p:txBody>
          <a:bodyPr wrap="square" lIns="91440" tIns="45720" rIns="91440" bIns="45720">
            <a:spAutoFit/>
          </a:bodyPr>
          <a:lstStyle/>
          <a:p>
            <a:pPr lvl="0" algn="ctr"/>
            <a:r>
              <a:rPr lang="en-US" sz="2400" dirty="0" smtClean="0">
                <a:ln w="0"/>
                <a:solidFill>
                  <a:schemeClr val="tx1"/>
                </a:solidFill>
                <a:effectLst>
                  <a:outerShdw blurRad="38100" dist="19050" dir="2700000" algn="tl" rotWithShape="0">
                    <a:schemeClr val="dk1">
                      <a:alpha val="40000"/>
                    </a:schemeClr>
                  </a:outerShdw>
                </a:effectLst>
              </a:rPr>
              <a:t>KARTU KELUARGA</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a:t>
            </a:r>
            <a:r>
              <a:rPr lang="en-US" sz="4400" b="1" spc="-290" dirty="0">
                <a:solidFill>
                  <a:srgbClr val="FFFFFF"/>
                </a:solidFill>
                <a:latin typeface="Trebuchet MS"/>
                <a:cs typeface="Trebuchet MS"/>
              </a:rPr>
              <a:t>S</a:t>
            </a:r>
            <a:r>
              <a:rPr lang="en-US" sz="4400" b="1" spc="-290" dirty="0" smtClean="0">
                <a:solidFill>
                  <a:srgbClr val="FFFFFF"/>
                </a:solidFill>
                <a:latin typeface="Trebuchet MS"/>
                <a:cs typeface="Trebuchet MS"/>
              </a:rPr>
              <a:t>PMB SD</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4" name="Straight Connector 3"/>
          <p:cNvCxnSpPr/>
          <p:nvPr/>
        </p:nvCxnSpPr>
        <p:spPr>
          <a:xfrm flipV="1">
            <a:off x="881542" y="1907940"/>
            <a:ext cx="3312000" cy="0"/>
          </a:xfrm>
          <a:prstGeom prst="line">
            <a:avLst/>
          </a:prstGeom>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p:cNvSpPr/>
          <p:nvPr/>
        </p:nvSpPr>
        <p:spPr>
          <a:xfrm>
            <a:off x="1067223" y="985635"/>
            <a:ext cx="2946319"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SYARAT PENDAFTARAN</a:t>
            </a:r>
            <a:endParaRPr lang="en-US" dirty="0">
              <a:solidFill>
                <a:schemeClr val="bg1"/>
              </a:solidFill>
              <a:latin typeface="Segoe UI Black" panose="020B0A02040204020203" pitchFamily="34" charset="0"/>
              <a:ea typeface="Segoe UI Black" panose="020B0A02040204020203" pitchFamily="34" charset="0"/>
            </a:endParaRPr>
          </a:p>
        </p:txBody>
      </p:sp>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25" name="Rectangle 24"/>
          <p:cNvSpPr/>
          <p:nvPr/>
        </p:nvSpPr>
        <p:spPr>
          <a:xfrm>
            <a:off x="433862" y="2102726"/>
            <a:ext cx="5177523" cy="3970318"/>
          </a:xfrm>
          <a:prstGeom prst="rect">
            <a:avLst/>
          </a:prstGeom>
          <a:noFill/>
        </p:spPr>
        <p:txBody>
          <a:bodyPr wrap="square" lIns="91440" tIns="45720" rIns="91440" bIns="45720">
            <a:spAutoFit/>
          </a:bodyPr>
          <a:lstStyle/>
          <a:p>
            <a:pPr marL="342900" indent="-342900" algn="just">
              <a:buFont typeface="+mj-lt"/>
              <a:buAutoNum type="arabicPeriod" startAt="8"/>
            </a:pPr>
            <a:r>
              <a:rPr lang="en-US" dirty="0"/>
              <a:t>Dalam hal terjadi perubahan data kartu keluarga dalam kurun waktu kurang dari 1 (satu) tahun dan </a:t>
            </a:r>
            <a:r>
              <a:rPr lang="en-US" dirty="0">
                <a:solidFill>
                  <a:srgbClr val="FF0000"/>
                </a:solidFill>
              </a:rPr>
              <a:t>bukan karena perpindahan domisili</a:t>
            </a:r>
            <a:r>
              <a:rPr lang="en-US" dirty="0"/>
              <a:t>, kartu keluarga dimaksud dapat digunakan sebagai dasar seleksi Jalur </a:t>
            </a:r>
            <a:r>
              <a:rPr lang="en-US" dirty="0" smtClean="0"/>
              <a:t>Domisili.</a:t>
            </a:r>
          </a:p>
          <a:p>
            <a:pPr marL="342900" indent="-342900" algn="just">
              <a:buFont typeface="+mj-lt"/>
              <a:buAutoNum type="arabicPeriod" startAt="8"/>
            </a:pPr>
            <a:r>
              <a:rPr lang="en-US" dirty="0" smtClean="0"/>
              <a:t>Perubahan </a:t>
            </a:r>
            <a:r>
              <a:rPr lang="en-US" dirty="0"/>
              <a:t>data pada kartu keluarga bukan karena perpindahan domisili </a:t>
            </a:r>
            <a:r>
              <a:rPr lang="en-US" dirty="0" smtClean="0"/>
              <a:t>dapat </a:t>
            </a:r>
            <a:r>
              <a:rPr lang="en-US" dirty="0"/>
              <a:t>berupa:</a:t>
            </a:r>
          </a:p>
          <a:p>
            <a:pPr marL="719138" indent="-342900">
              <a:buFont typeface="+mj-lt"/>
              <a:buAutoNum type="alphaLcPeriod"/>
            </a:pPr>
            <a:r>
              <a:rPr lang="en-US" dirty="0" smtClean="0"/>
              <a:t>penambahan </a:t>
            </a:r>
            <a:r>
              <a:rPr lang="en-US" dirty="0"/>
              <a:t>anggota keluarga, selain calon </a:t>
            </a:r>
            <a:r>
              <a:rPr lang="en-US" dirty="0" smtClean="0"/>
              <a:t>Murid;</a:t>
            </a:r>
          </a:p>
          <a:p>
            <a:pPr marL="719138" indent="-342900">
              <a:buFont typeface="+mj-lt"/>
              <a:buAutoNum type="alphaLcPeriod"/>
            </a:pPr>
            <a:r>
              <a:rPr lang="en-US" dirty="0" smtClean="0"/>
              <a:t>pengurangan </a:t>
            </a:r>
            <a:r>
              <a:rPr lang="en-US" dirty="0"/>
              <a:t>anggota keluarga akibat </a:t>
            </a:r>
            <a:r>
              <a:rPr lang="en-US" dirty="0" smtClean="0"/>
              <a:t>meninggal dunia </a:t>
            </a:r>
            <a:r>
              <a:rPr lang="en-US" dirty="0"/>
              <a:t>atau pindah; </a:t>
            </a:r>
            <a:r>
              <a:rPr lang="en-US" dirty="0" smtClean="0"/>
              <a:t>atau</a:t>
            </a:r>
          </a:p>
          <a:p>
            <a:pPr marL="719138" indent="-342900">
              <a:buFont typeface="+mj-lt"/>
              <a:buAutoNum type="alphaLcPeriod"/>
            </a:pPr>
            <a:r>
              <a:rPr lang="en-US" dirty="0" smtClean="0"/>
              <a:t>kartu </a:t>
            </a:r>
            <a:r>
              <a:rPr lang="en-US" dirty="0"/>
              <a:t>keluarga baru akibat hilang atau rusak</a:t>
            </a:r>
            <a:r>
              <a:rPr lang="en-US" dirty="0" smtClean="0"/>
              <a:t> </a:t>
            </a:r>
            <a:endParaRPr lang="en-US" dirty="0"/>
          </a:p>
        </p:txBody>
      </p:sp>
      <p:sp>
        <p:nvSpPr>
          <p:cNvPr id="26" name="Rectangle 25"/>
          <p:cNvSpPr/>
          <p:nvPr/>
        </p:nvSpPr>
        <p:spPr>
          <a:xfrm>
            <a:off x="6580587" y="2049482"/>
            <a:ext cx="5177523" cy="3970318"/>
          </a:xfrm>
          <a:prstGeom prst="rect">
            <a:avLst/>
          </a:prstGeom>
          <a:noFill/>
        </p:spPr>
        <p:txBody>
          <a:bodyPr wrap="square" lIns="91440" tIns="45720" rIns="91440" bIns="45720">
            <a:spAutoFit/>
          </a:bodyPr>
          <a:lstStyle/>
          <a:p>
            <a:pPr marL="342900" indent="-342900" algn="just">
              <a:buFont typeface="+mj-lt"/>
              <a:buAutoNum type="arabicPeriod" startAt="10"/>
            </a:pPr>
            <a:r>
              <a:rPr lang="en-US" sz="1800" dirty="0" smtClean="0"/>
              <a:t>Dalam </a:t>
            </a:r>
            <a:r>
              <a:rPr lang="en-US" sz="1800" dirty="0"/>
              <a:t>hal terdapat perubahan data pada kartu keluarga sebagaimana dimaksud pada ayat (2) harus </a:t>
            </a:r>
            <a:r>
              <a:rPr lang="en-US" sz="1800" dirty="0" smtClean="0"/>
              <a:t>disertakan:</a:t>
            </a:r>
          </a:p>
          <a:p>
            <a:pPr marL="719138" indent="-342900" algn="just">
              <a:buFont typeface="+mj-lt"/>
              <a:buAutoNum type="alphaLcPeriod"/>
            </a:pPr>
            <a:r>
              <a:rPr lang="en-US" sz="1800" dirty="0" smtClean="0"/>
              <a:t>kartu </a:t>
            </a:r>
            <a:r>
              <a:rPr lang="en-US" sz="1800" dirty="0"/>
              <a:t>keluarga yang lama bagi kartu keluarga </a:t>
            </a:r>
            <a:r>
              <a:rPr lang="en-US" sz="1800" dirty="0" smtClean="0"/>
              <a:t>yang mengalami </a:t>
            </a:r>
            <a:r>
              <a:rPr lang="en-US" sz="1800" dirty="0"/>
              <a:t>perubahan data atau rusak; </a:t>
            </a:r>
            <a:r>
              <a:rPr lang="en-US" sz="1800" dirty="0" smtClean="0"/>
              <a:t>atau</a:t>
            </a:r>
          </a:p>
          <a:p>
            <a:pPr marL="719138" indent="-342900" algn="just">
              <a:buFont typeface="+mj-lt"/>
              <a:buAutoNum type="alphaLcPeriod"/>
            </a:pPr>
            <a:r>
              <a:rPr lang="en-US" sz="1800" dirty="0" smtClean="0"/>
              <a:t>surat </a:t>
            </a:r>
            <a:r>
              <a:rPr lang="en-US" sz="1800" dirty="0"/>
              <a:t>keterangan kehilangan dari Kepolisian </a:t>
            </a:r>
            <a:r>
              <a:rPr lang="en-US" sz="1800" dirty="0" smtClean="0"/>
              <a:t>Negara Republik </a:t>
            </a:r>
            <a:r>
              <a:rPr lang="en-US" sz="1800" dirty="0"/>
              <a:t>Indonesia apabila kartu keluarga hilang.</a:t>
            </a:r>
          </a:p>
          <a:p>
            <a:pPr marL="342900" indent="-342900" algn="just">
              <a:buFont typeface="+mj-lt"/>
              <a:buAutoNum type="arabicPeriod" startAt="11"/>
            </a:pPr>
            <a:r>
              <a:rPr lang="en-US" dirty="0"/>
              <a:t>Dinas Pendidikan </a:t>
            </a:r>
            <a:r>
              <a:rPr lang="en-US" sz="1800" dirty="0"/>
              <a:t>sesuai dengan kewenangan berkoordinasi dengan Dinas Dukcapil dalam melakukan verifikasi dan validasi data dalam kartu keluarga calon Murid.</a:t>
            </a:r>
            <a:r>
              <a:rPr lang="en-US" dirty="0" smtClean="0"/>
              <a:t> </a:t>
            </a:r>
            <a:endParaRPr lang="en-US" dirty="0"/>
          </a:p>
        </p:txBody>
      </p:sp>
    </p:spTree>
    <p:extLst>
      <p:ext uri="{BB962C8B-B14F-4D97-AF65-F5344CB8AC3E}">
        <p14:creationId xmlns:p14="http://schemas.microsoft.com/office/powerpoint/2010/main" val="1113972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3" name="Rectangle 42"/>
          <p:cNvSpPr/>
          <p:nvPr/>
        </p:nvSpPr>
        <p:spPr>
          <a:xfrm>
            <a:off x="953452" y="838200"/>
            <a:ext cx="3171489" cy="461665"/>
          </a:xfrm>
          <a:prstGeom prst="rect">
            <a:avLst/>
          </a:prstGeom>
          <a:noFill/>
        </p:spPr>
        <p:txBody>
          <a:bodyPr wrap="square" lIns="91440" tIns="45720" rIns="91440" bIns="45720">
            <a:spAutoFit/>
          </a:bodyPr>
          <a:lstStyle/>
          <a:p>
            <a:pPr lvl="0" algn="ctr"/>
            <a:r>
              <a:rPr lang="en-US" sz="2400" b="1" dirty="0" smtClean="0">
                <a:ln w="0"/>
                <a:solidFill>
                  <a:schemeClr val="tx1"/>
                </a:solidFill>
                <a:effectLst>
                  <a:outerShdw blurRad="38100" dist="19050" dir="2700000" algn="tl" rotWithShape="0">
                    <a:schemeClr val="dk1">
                      <a:alpha val="40000"/>
                    </a:schemeClr>
                  </a:outerShdw>
                </a:effectLst>
              </a:rPr>
              <a:t>JALUR AFIRMASI</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a:t>
            </a:r>
            <a:r>
              <a:rPr lang="en-US" sz="4400" b="1" spc="-290" dirty="0">
                <a:solidFill>
                  <a:srgbClr val="FFFFFF"/>
                </a:solidFill>
                <a:latin typeface="Trebuchet MS"/>
                <a:cs typeface="Trebuchet MS"/>
              </a:rPr>
              <a:t>S</a:t>
            </a:r>
            <a:r>
              <a:rPr lang="en-US" sz="4400" b="1" spc="-290" dirty="0" smtClean="0">
                <a:solidFill>
                  <a:srgbClr val="FFFFFF"/>
                </a:solidFill>
                <a:latin typeface="Trebuchet MS"/>
                <a:cs typeface="Trebuchet MS"/>
              </a:rPr>
              <a:t>PMB SD</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ounded Rectangle 21"/>
          <p:cNvSpPr/>
          <p:nvPr/>
        </p:nvSpPr>
        <p:spPr>
          <a:xfrm>
            <a:off x="625411" y="228600"/>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pc="-5" dirty="0" smtClean="0">
                <a:solidFill>
                  <a:schemeClr val="tx1"/>
                </a:solidFill>
                <a:latin typeface="Segoe UI Black" panose="020B0A02040204020203" pitchFamily="34" charset="0"/>
                <a:ea typeface="Segoe UI Black" panose="020B0A02040204020203" pitchFamily="34" charset="0"/>
              </a:rPr>
              <a:t>SYARAT PENDAFTARAN</a:t>
            </a:r>
            <a:endParaRPr lang="en-US" dirty="0">
              <a:solidFill>
                <a:schemeClr val="tx1"/>
              </a:solidFill>
              <a:latin typeface="Segoe UI Black" panose="020B0A02040204020203" pitchFamily="34" charset="0"/>
              <a:ea typeface="Segoe UI Black" panose="020B0A02040204020203" pitchFamily="34" charset="0"/>
            </a:endParaRPr>
          </a:p>
        </p:txBody>
      </p:sp>
      <p:sp>
        <p:nvSpPr>
          <p:cNvPr id="3" name="Rectangle 2"/>
          <p:cNvSpPr/>
          <p:nvPr/>
        </p:nvSpPr>
        <p:spPr>
          <a:xfrm>
            <a:off x="165124" y="1371600"/>
            <a:ext cx="5715000" cy="4375044"/>
          </a:xfrm>
          <a:prstGeom prst="rect">
            <a:avLst/>
          </a:prstGeom>
        </p:spPr>
        <p:txBody>
          <a:bodyPr wrap="square">
            <a:spAutoFit/>
          </a:bodyPr>
          <a:lstStyle/>
          <a:p>
            <a:pPr marL="457200" marR="3810" lvl="0" indent="-457200" algn="just">
              <a:lnSpc>
                <a:spcPct val="115000"/>
              </a:lnSpc>
              <a:spcAft>
                <a:spcPts val="0"/>
              </a:spcAft>
              <a:buFont typeface="+mj-lt"/>
              <a:buAutoNum type="arabicPeriod"/>
            </a:pPr>
            <a:r>
              <a:rPr lang="en-US" sz="2200" dirty="0" err="1" smtClean="0"/>
              <a:t>Memiliki</a:t>
            </a:r>
            <a:r>
              <a:rPr lang="en-US" sz="2200" dirty="0" smtClean="0"/>
              <a:t> </a:t>
            </a:r>
            <a:r>
              <a:rPr lang="en-US" sz="2200" dirty="0"/>
              <a:t>b</a:t>
            </a:r>
            <a:r>
              <a:rPr lang="id-ID" sz="2200" dirty="0" smtClean="0"/>
              <a:t>ukti keikutsertaan</a:t>
            </a:r>
            <a:r>
              <a:rPr lang="en-US" sz="2200" dirty="0" smtClean="0"/>
              <a:t> </a:t>
            </a:r>
            <a:r>
              <a:rPr lang="en-US" sz="2200" dirty="0" err="1" smtClean="0"/>
              <a:t>dalam</a:t>
            </a:r>
            <a:r>
              <a:rPr lang="en-US" sz="2200" dirty="0" smtClean="0"/>
              <a:t> program </a:t>
            </a:r>
            <a:r>
              <a:rPr lang="en-US" sz="2200" dirty="0" err="1" smtClean="0"/>
              <a:t>penanganan</a:t>
            </a:r>
            <a:r>
              <a:rPr lang="en-US" sz="2200" dirty="0" smtClean="0"/>
              <a:t> </a:t>
            </a:r>
            <a:r>
              <a:rPr lang="en-US" sz="2200" dirty="0" err="1" smtClean="0"/>
              <a:t>keluarga</a:t>
            </a:r>
            <a:r>
              <a:rPr lang="en-US" sz="2200" dirty="0" smtClean="0"/>
              <a:t> </a:t>
            </a:r>
            <a:r>
              <a:rPr lang="en-US" sz="2200" dirty="0" err="1" smtClean="0"/>
              <a:t>ekonomi</a:t>
            </a:r>
            <a:r>
              <a:rPr lang="en-US" sz="2200" dirty="0" smtClean="0"/>
              <a:t> </a:t>
            </a:r>
            <a:r>
              <a:rPr lang="en-US" sz="2200" dirty="0" err="1" smtClean="0"/>
              <a:t>tidak</a:t>
            </a:r>
            <a:r>
              <a:rPr lang="en-US" sz="2200" dirty="0" smtClean="0"/>
              <a:t> </a:t>
            </a:r>
            <a:r>
              <a:rPr lang="en-US" sz="2200" dirty="0" err="1" smtClean="0"/>
              <a:t>mampu</a:t>
            </a:r>
            <a:r>
              <a:rPr lang="en-US" sz="2200" dirty="0" smtClean="0"/>
              <a:t> yang </a:t>
            </a:r>
            <a:r>
              <a:rPr lang="en-US" sz="2200" dirty="0" err="1" smtClean="0"/>
              <a:t>berdasar</a:t>
            </a:r>
            <a:r>
              <a:rPr lang="en-US" sz="2200" dirty="0" smtClean="0"/>
              <a:t> </a:t>
            </a:r>
            <a:r>
              <a:rPr lang="en-US" sz="2200" dirty="0" err="1" smtClean="0"/>
              <a:t>pada</a:t>
            </a:r>
            <a:r>
              <a:rPr lang="en-US" sz="2200" dirty="0" smtClean="0"/>
              <a:t> Data Tunggal </a:t>
            </a:r>
            <a:r>
              <a:rPr lang="en-US" sz="2200" dirty="0" err="1" smtClean="0"/>
              <a:t>Sosial</a:t>
            </a:r>
            <a:r>
              <a:rPr lang="en-US" sz="2200" dirty="0" smtClean="0"/>
              <a:t> </a:t>
            </a:r>
            <a:r>
              <a:rPr lang="en-US" sz="2200" dirty="0" err="1" smtClean="0"/>
              <a:t>Ekonomi</a:t>
            </a:r>
            <a:r>
              <a:rPr lang="en-US" sz="2200" dirty="0" smtClean="0"/>
              <a:t> Nasional </a:t>
            </a:r>
            <a:r>
              <a:rPr lang="en-US" sz="2200" b="1" dirty="0" smtClean="0"/>
              <a:t>(DTSEN) </a:t>
            </a:r>
            <a:r>
              <a:rPr lang="en-US" sz="2200" b="1" dirty="0" err="1" smtClean="0"/>
              <a:t>dari</a:t>
            </a:r>
            <a:r>
              <a:rPr lang="en-US" sz="2200" b="1" dirty="0" smtClean="0"/>
              <a:t> </a:t>
            </a:r>
            <a:r>
              <a:rPr lang="en-US" sz="2200" b="1" dirty="0" err="1" smtClean="0"/>
              <a:t>Dinsos</a:t>
            </a:r>
            <a:r>
              <a:rPr lang="en-US" sz="2200" b="1" dirty="0" smtClean="0"/>
              <a:t> KBPP </a:t>
            </a:r>
            <a:r>
              <a:rPr lang="en-US" sz="2200" b="1" dirty="0" err="1" smtClean="0"/>
              <a:t>Kab</a:t>
            </a:r>
            <a:r>
              <a:rPr lang="en-US" sz="2200" b="1" dirty="0" smtClean="0"/>
              <a:t>. </a:t>
            </a:r>
            <a:r>
              <a:rPr lang="en-US" sz="2200" b="1" dirty="0" err="1" smtClean="0"/>
              <a:t>Pemalang</a:t>
            </a:r>
            <a:r>
              <a:rPr lang="en-US" sz="2200" b="1" dirty="0" smtClean="0"/>
              <a:t>.</a:t>
            </a:r>
            <a:endParaRPr lang="en-US" sz="2200" dirty="0"/>
          </a:p>
          <a:p>
            <a:pPr marL="804863" marR="3810" lvl="0" indent="-354013" algn="just">
              <a:lnSpc>
                <a:spcPct val="115000"/>
              </a:lnSpc>
              <a:spcAft>
                <a:spcPts val="0"/>
              </a:spcAft>
              <a:buFont typeface="Bookman Old Style" panose="02050604050505020204" pitchFamily="18" charset="0"/>
              <a:buChar char="-"/>
            </a:pPr>
            <a:r>
              <a:rPr lang="id-ID" sz="2200" dirty="0"/>
              <a:t>Kartu Program Indonesia Pintar (PIP) yang diterbitkan oleh Kementerian Pendidikan, Kebudayaan, Riset dan Teknologi serta terdata dalam </a:t>
            </a:r>
            <a:r>
              <a:rPr lang="id-ID" sz="2200" dirty="0" smtClean="0"/>
              <a:t>Dapodik;</a:t>
            </a:r>
            <a:endParaRPr lang="en-US" sz="2200" dirty="0" smtClean="0"/>
          </a:p>
        </p:txBody>
      </p:sp>
      <p:sp>
        <p:nvSpPr>
          <p:cNvPr id="24" name="Rectangle 23"/>
          <p:cNvSpPr/>
          <p:nvPr/>
        </p:nvSpPr>
        <p:spPr>
          <a:xfrm>
            <a:off x="6350885" y="1295400"/>
            <a:ext cx="5715000" cy="2784545"/>
          </a:xfrm>
          <a:prstGeom prst="rect">
            <a:avLst/>
          </a:prstGeom>
        </p:spPr>
        <p:txBody>
          <a:bodyPr wrap="square">
            <a:spAutoFit/>
          </a:bodyPr>
          <a:lstStyle/>
          <a:p>
            <a:pPr marL="292100" marR="3810" lvl="0" indent="-239713" algn="just">
              <a:lnSpc>
                <a:spcPct val="115000"/>
              </a:lnSpc>
              <a:spcAft>
                <a:spcPts val="0"/>
              </a:spcAft>
              <a:buFont typeface="Bookman Old Style" panose="02050604050505020204" pitchFamily="18" charset="0"/>
              <a:buChar char="-"/>
            </a:pPr>
            <a:r>
              <a:rPr lang="id-ID" sz="2200" dirty="0" smtClean="0"/>
              <a:t>Kartu </a:t>
            </a:r>
            <a:r>
              <a:rPr lang="id-ID" sz="2200" dirty="0"/>
              <a:t>Peserta Program Keluarga Harapan (PKH) yang diterbitkan oleh Kementerian Sosial dan terdata dalam </a:t>
            </a:r>
            <a:r>
              <a:rPr lang="en-US" sz="2200" dirty="0" smtClean="0"/>
              <a:t>DTSEN;</a:t>
            </a:r>
          </a:p>
          <a:p>
            <a:pPr marL="292100" marR="3810" lvl="0" indent="-239713" algn="just">
              <a:lnSpc>
                <a:spcPct val="115000"/>
              </a:lnSpc>
              <a:spcAft>
                <a:spcPts val="0"/>
              </a:spcAft>
              <a:buFont typeface="Bookman Old Style" panose="02050604050505020204" pitchFamily="18" charset="0"/>
              <a:buChar char="-"/>
            </a:pPr>
            <a:r>
              <a:rPr lang="en-US" sz="2200" dirty="0" smtClean="0"/>
              <a:t>B</a:t>
            </a:r>
            <a:r>
              <a:rPr lang="id-ID" sz="2200" dirty="0" smtClean="0"/>
              <a:t>ukti </a:t>
            </a:r>
            <a:r>
              <a:rPr lang="id-ID" sz="2200" dirty="0"/>
              <a:t>keikutsertaan program keluarga tidak mampu lainnya yang diterbitkan oleh Pemerintah Pusat atau Pemerintah </a:t>
            </a:r>
            <a:r>
              <a:rPr lang="id-ID" sz="2200" dirty="0" smtClean="0"/>
              <a:t>Daerah</a:t>
            </a:r>
            <a:r>
              <a:rPr lang="en-US" sz="2200" dirty="0" smtClean="0"/>
              <a:t>.</a:t>
            </a:r>
          </a:p>
        </p:txBody>
      </p:sp>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1401996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3" name="Rectangle 42"/>
          <p:cNvSpPr/>
          <p:nvPr/>
        </p:nvSpPr>
        <p:spPr>
          <a:xfrm>
            <a:off x="953452" y="1446275"/>
            <a:ext cx="3171489" cy="461665"/>
          </a:xfrm>
          <a:prstGeom prst="rect">
            <a:avLst/>
          </a:prstGeom>
          <a:noFill/>
        </p:spPr>
        <p:txBody>
          <a:bodyPr wrap="square" lIns="91440" tIns="45720" rIns="91440" bIns="45720">
            <a:spAutoFit/>
          </a:bodyPr>
          <a:lstStyle/>
          <a:p>
            <a:pPr lvl="0" algn="ctr"/>
            <a:r>
              <a:rPr lang="en-US" sz="2400" dirty="0" smtClean="0">
                <a:ln w="0"/>
                <a:solidFill>
                  <a:schemeClr val="tx1"/>
                </a:solidFill>
                <a:effectLst>
                  <a:outerShdw blurRad="38100" dist="19050" dir="2700000" algn="tl" rotWithShape="0">
                    <a:schemeClr val="dk1">
                      <a:alpha val="40000"/>
                    </a:schemeClr>
                  </a:outerShdw>
                </a:effectLst>
              </a:rPr>
              <a:t>JALUR AFIRMASI</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a:t>
            </a:r>
            <a:r>
              <a:rPr lang="en-US" sz="4400" b="1" spc="-290" dirty="0">
                <a:solidFill>
                  <a:srgbClr val="FFFFFF"/>
                </a:solidFill>
                <a:latin typeface="Trebuchet MS"/>
                <a:cs typeface="Trebuchet MS"/>
              </a:rPr>
              <a:t>S</a:t>
            </a:r>
            <a:r>
              <a:rPr lang="en-US" sz="4400" b="1" spc="-290" dirty="0" smtClean="0">
                <a:solidFill>
                  <a:srgbClr val="FFFFFF"/>
                </a:solidFill>
                <a:latin typeface="Trebuchet MS"/>
                <a:cs typeface="Trebuchet MS"/>
              </a:rPr>
              <a:t>PMB SD</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4" name="Straight Connector 3"/>
          <p:cNvCxnSpPr/>
          <p:nvPr/>
        </p:nvCxnSpPr>
        <p:spPr>
          <a:xfrm flipV="1">
            <a:off x="881542" y="1907940"/>
            <a:ext cx="3312000" cy="0"/>
          </a:xfrm>
          <a:prstGeom prst="line">
            <a:avLst/>
          </a:prstGeom>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p:cNvSpPr/>
          <p:nvPr/>
        </p:nvSpPr>
        <p:spPr>
          <a:xfrm>
            <a:off x="1067223" y="985635"/>
            <a:ext cx="2946319"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SYARAT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3" name="Rectangle 2"/>
          <p:cNvSpPr/>
          <p:nvPr/>
        </p:nvSpPr>
        <p:spPr>
          <a:xfrm>
            <a:off x="165124" y="2141352"/>
            <a:ext cx="5715000" cy="3065455"/>
          </a:xfrm>
          <a:prstGeom prst="rect">
            <a:avLst/>
          </a:prstGeom>
        </p:spPr>
        <p:txBody>
          <a:bodyPr wrap="square">
            <a:spAutoFit/>
          </a:bodyPr>
          <a:lstStyle/>
          <a:p>
            <a:pPr marL="457200" marR="3810" lvl="0" indent="-457200" algn="just" defTabSz="804863">
              <a:lnSpc>
                <a:spcPct val="115000"/>
              </a:lnSpc>
              <a:spcAft>
                <a:spcPts val="0"/>
              </a:spcAft>
              <a:buFont typeface="+mj-lt"/>
              <a:buAutoNum type="arabicPeriod" startAt="2"/>
            </a:pPr>
            <a:r>
              <a:rPr lang="en-US" sz="2400" dirty="0" err="1" smtClean="0"/>
              <a:t>Kartu</a:t>
            </a:r>
            <a:r>
              <a:rPr lang="en-US" sz="2400" dirty="0" smtClean="0"/>
              <a:t> </a:t>
            </a:r>
            <a:r>
              <a:rPr lang="en-US" sz="2400" dirty="0" err="1" smtClean="0"/>
              <a:t>keikutsertaan</a:t>
            </a:r>
            <a:r>
              <a:rPr lang="en-US" sz="2400" dirty="0" smtClean="0"/>
              <a:t> program </a:t>
            </a:r>
            <a:r>
              <a:rPr lang="en-US" sz="2400" dirty="0" err="1" smtClean="0"/>
              <a:t>penanganan</a:t>
            </a:r>
            <a:r>
              <a:rPr lang="en-US" sz="2400" dirty="0" smtClean="0"/>
              <a:t> k</a:t>
            </a:r>
            <a:r>
              <a:rPr lang="id-ID" sz="2400" dirty="0" smtClean="0"/>
              <a:t>eluarga </a:t>
            </a:r>
            <a:r>
              <a:rPr lang="id-ID" sz="2400" dirty="0"/>
              <a:t>ekonomi tidak mampu tidak </a:t>
            </a:r>
            <a:r>
              <a:rPr lang="en-US" sz="2400" dirty="0" smtClean="0"/>
              <a:t>dapat berupa Kartu keikutsertaan program jaminan kesehatan nasional misalnya </a:t>
            </a:r>
            <a:r>
              <a:rPr lang="id-ID" sz="2400" dirty="0" smtClean="0"/>
              <a:t>Kartu </a:t>
            </a:r>
            <a:r>
              <a:rPr lang="id-ID" sz="2400" dirty="0"/>
              <a:t>Indonesia Sehat (KIS) </a:t>
            </a:r>
            <a:r>
              <a:rPr lang="id-ID" sz="2400" dirty="0" smtClean="0"/>
              <a:t>dan</a:t>
            </a:r>
            <a:r>
              <a:rPr lang="en-US" sz="2400" dirty="0" smtClean="0"/>
              <a:t>/</a:t>
            </a:r>
            <a:r>
              <a:rPr lang="en-US" sz="2400" dirty="0" err="1" smtClean="0"/>
              <a:t>atau</a:t>
            </a:r>
            <a:r>
              <a:rPr lang="id-ID" sz="2400" dirty="0" smtClean="0"/>
              <a:t> </a:t>
            </a:r>
            <a:r>
              <a:rPr lang="id-ID" sz="2400" dirty="0"/>
              <a:t>Surat Keterangan Tidak Mampu (SKTM</a:t>
            </a:r>
            <a:r>
              <a:rPr lang="id-ID" sz="2400" dirty="0" smtClean="0"/>
              <a:t>);</a:t>
            </a:r>
            <a:endParaRPr lang="en-US" sz="2400" dirty="0" smtClean="0"/>
          </a:p>
        </p:txBody>
      </p:sp>
      <p:sp>
        <p:nvSpPr>
          <p:cNvPr id="19" name="Rectangle 18"/>
          <p:cNvSpPr/>
          <p:nvPr/>
        </p:nvSpPr>
        <p:spPr>
          <a:xfrm>
            <a:off x="6385483" y="2141352"/>
            <a:ext cx="5715000" cy="2817694"/>
          </a:xfrm>
          <a:prstGeom prst="rect">
            <a:avLst/>
          </a:prstGeom>
        </p:spPr>
        <p:txBody>
          <a:bodyPr wrap="square">
            <a:spAutoFit/>
          </a:bodyPr>
          <a:lstStyle/>
          <a:p>
            <a:pPr marL="457200" marR="3810" lvl="0" indent="-457200" algn="just" defTabSz="804863">
              <a:lnSpc>
                <a:spcPct val="115000"/>
              </a:lnSpc>
              <a:spcAft>
                <a:spcPts val="0"/>
              </a:spcAft>
              <a:buFont typeface="+mj-lt"/>
              <a:buAutoNum type="arabicPeriod" startAt="3"/>
            </a:pPr>
            <a:r>
              <a:rPr lang="id-ID" sz="2200" dirty="0" smtClean="0"/>
              <a:t>Bagi </a:t>
            </a:r>
            <a:r>
              <a:rPr lang="id-ID" sz="2200" dirty="0"/>
              <a:t>calon </a:t>
            </a:r>
            <a:r>
              <a:rPr lang="id-ID" sz="2200" dirty="0" smtClean="0"/>
              <a:t>murid </a:t>
            </a:r>
            <a:r>
              <a:rPr lang="id-ID" sz="2200" dirty="0"/>
              <a:t>penyandang disabilitas dibuktikan dengan :</a:t>
            </a:r>
            <a:endParaRPr lang="en-US" sz="2200" dirty="0"/>
          </a:p>
          <a:p>
            <a:pPr marL="804863" marR="3810" indent="-342900" algn="just">
              <a:lnSpc>
                <a:spcPct val="115000"/>
              </a:lnSpc>
              <a:buFont typeface="Bookman Old Style" panose="02050604050505020204" pitchFamily="18" charset="0"/>
              <a:buChar char="-"/>
            </a:pPr>
            <a:r>
              <a:rPr lang="id-ID" sz="2200" dirty="0" smtClean="0"/>
              <a:t>Kartu Penyandang Disabilitas yang dikeluarkan oleh Kementerian Sosial</a:t>
            </a:r>
            <a:r>
              <a:rPr lang="en-US" sz="2200" dirty="0" smtClean="0"/>
              <a:t>; </a:t>
            </a:r>
            <a:r>
              <a:rPr lang="en-US" sz="2200" dirty="0" err="1" smtClean="0"/>
              <a:t>atau</a:t>
            </a:r>
            <a:endParaRPr lang="en-US" sz="2200" dirty="0" smtClean="0"/>
          </a:p>
          <a:p>
            <a:pPr marL="804863" marR="3810" lvl="0" indent="-342900" algn="just">
              <a:lnSpc>
                <a:spcPct val="115000"/>
              </a:lnSpc>
              <a:spcAft>
                <a:spcPts val="0"/>
              </a:spcAft>
              <a:buFont typeface="Bookman Old Style" panose="02050604050505020204" pitchFamily="18" charset="0"/>
              <a:buChar char="-"/>
            </a:pPr>
            <a:r>
              <a:rPr lang="id-ID" sz="2200" dirty="0" smtClean="0"/>
              <a:t>Surat </a:t>
            </a:r>
            <a:r>
              <a:rPr lang="id-ID" sz="2200" dirty="0"/>
              <a:t>Keterangan dari dokter dan/atau dokter spesialis</a:t>
            </a:r>
            <a:r>
              <a:rPr lang="id-ID" sz="2200" dirty="0" smtClean="0"/>
              <a:t>;</a:t>
            </a:r>
            <a:endParaRPr lang="en-US" sz="2200" dirty="0"/>
          </a:p>
        </p:txBody>
      </p:sp>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1619000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6983"/>
            <a:chOff x="0" y="0"/>
            <a:chExt cx="12191669" cy="6856983"/>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77000"/>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3" name="Rectangle 42"/>
          <p:cNvSpPr/>
          <p:nvPr/>
        </p:nvSpPr>
        <p:spPr>
          <a:xfrm>
            <a:off x="953452" y="1446275"/>
            <a:ext cx="3171489" cy="461665"/>
          </a:xfrm>
          <a:prstGeom prst="rect">
            <a:avLst/>
          </a:prstGeom>
          <a:noFill/>
        </p:spPr>
        <p:txBody>
          <a:bodyPr wrap="square" lIns="91440" tIns="45720" rIns="91440" bIns="45720">
            <a:spAutoFit/>
          </a:bodyPr>
          <a:lstStyle/>
          <a:p>
            <a:pPr lvl="0" algn="ctr"/>
            <a:r>
              <a:rPr lang="en-US" sz="2400" dirty="0" smtClean="0">
                <a:ln w="0"/>
                <a:solidFill>
                  <a:schemeClr val="tx1"/>
                </a:solidFill>
                <a:effectLst>
                  <a:outerShdw blurRad="38100" dist="19050" dir="2700000" algn="tl" rotWithShape="0">
                    <a:schemeClr val="dk1">
                      <a:alpha val="40000"/>
                    </a:schemeClr>
                  </a:outerShdw>
                </a:effectLst>
              </a:rPr>
              <a:t>JALUR AFIRMASI</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SD</a:t>
            </a:r>
            <a:endParaRPr sz="4400" dirty="0">
              <a:latin typeface="Trebuchet MS"/>
              <a:cs typeface="Trebuchet MS"/>
            </a:endParaRPr>
          </a:p>
        </p:txBody>
      </p:sp>
      <p:cxnSp>
        <p:nvCxnSpPr>
          <p:cNvPr id="4" name="Straight Connector 3"/>
          <p:cNvCxnSpPr/>
          <p:nvPr/>
        </p:nvCxnSpPr>
        <p:spPr>
          <a:xfrm flipV="1">
            <a:off x="881542" y="1907940"/>
            <a:ext cx="3312000" cy="0"/>
          </a:xfrm>
          <a:prstGeom prst="line">
            <a:avLst/>
          </a:prstGeom>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p:cNvSpPr/>
          <p:nvPr/>
        </p:nvSpPr>
        <p:spPr>
          <a:xfrm>
            <a:off x="1067223" y="985635"/>
            <a:ext cx="2946319"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SYARAT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3" name="Rectangle 2"/>
          <p:cNvSpPr/>
          <p:nvPr/>
        </p:nvSpPr>
        <p:spPr>
          <a:xfrm>
            <a:off x="304799" y="2141352"/>
            <a:ext cx="11102571" cy="3860737"/>
          </a:xfrm>
          <a:prstGeom prst="rect">
            <a:avLst/>
          </a:prstGeom>
        </p:spPr>
        <p:txBody>
          <a:bodyPr wrap="square">
            <a:spAutoFit/>
          </a:bodyPr>
          <a:lstStyle/>
          <a:p>
            <a:pPr marL="457200" marR="3810" lvl="0" indent="-457200" algn="just">
              <a:lnSpc>
                <a:spcPct val="115000"/>
              </a:lnSpc>
              <a:buFont typeface="+mj-lt"/>
              <a:buAutoNum type="arabicPeriod" startAt="4"/>
            </a:pPr>
            <a:r>
              <a:rPr lang="id-ID" sz="3600" dirty="0" smtClean="0">
                <a:solidFill>
                  <a:srgbClr val="FF0000"/>
                </a:solidFill>
              </a:rPr>
              <a:t>Surat Pernyataan Tanggung Jawab Mutlak</a:t>
            </a:r>
            <a:r>
              <a:rPr lang="id-ID" sz="3600" dirty="0" smtClean="0"/>
              <a:t> dari orang tua/wali murid yang menyatakan bersedia diproses secara hukum jika terbukti memalsukan bukti keikutsertaan dalam program penanganan keluarga tidak mampu dari Pemerintah Pusat</a:t>
            </a:r>
            <a:r>
              <a:rPr lang="en-US" sz="3600" dirty="0" smtClean="0"/>
              <a:t> </a:t>
            </a:r>
            <a:r>
              <a:rPr lang="en-US" sz="3600" dirty="0" err="1" smtClean="0"/>
              <a:t>atau</a:t>
            </a:r>
            <a:r>
              <a:rPr lang="en-US" sz="3600" dirty="0" smtClean="0"/>
              <a:t> </a:t>
            </a:r>
            <a:r>
              <a:rPr lang="en-US" sz="3600" dirty="0" err="1" smtClean="0"/>
              <a:t>Pemerintah</a:t>
            </a:r>
            <a:r>
              <a:rPr lang="en-US" sz="3600" dirty="0" smtClean="0"/>
              <a:t> Daerah.</a:t>
            </a:r>
            <a:endParaRPr lang="en-US" sz="3600" dirty="0"/>
          </a:p>
        </p:txBody>
      </p:sp>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3284781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3" name="Rectangle 42"/>
          <p:cNvSpPr/>
          <p:nvPr/>
        </p:nvSpPr>
        <p:spPr>
          <a:xfrm>
            <a:off x="391364" y="914400"/>
            <a:ext cx="4866436" cy="461665"/>
          </a:xfrm>
          <a:prstGeom prst="rect">
            <a:avLst/>
          </a:prstGeom>
          <a:noFill/>
        </p:spPr>
        <p:txBody>
          <a:bodyPr wrap="square" lIns="91440" tIns="45720" rIns="91440" bIns="45720">
            <a:spAutoFit/>
          </a:bodyPr>
          <a:lstStyle/>
          <a:p>
            <a:pPr lvl="0" algn="ctr"/>
            <a:r>
              <a:rPr lang="en-US" sz="2400" dirty="0" smtClean="0">
                <a:ln w="0"/>
                <a:solidFill>
                  <a:schemeClr val="tx1"/>
                </a:solidFill>
                <a:effectLst>
                  <a:outerShdw blurRad="38100" dist="19050" dir="2700000" algn="tl" rotWithShape="0">
                    <a:schemeClr val="dk1">
                      <a:alpha val="40000"/>
                    </a:schemeClr>
                  </a:outerShdw>
                </a:effectLst>
              </a:rPr>
              <a:t>JALUR MUTASI</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SD</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4" name="Straight Connector 3"/>
          <p:cNvCxnSpPr/>
          <p:nvPr/>
        </p:nvCxnSpPr>
        <p:spPr>
          <a:xfrm flipV="1">
            <a:off x="1050000" y="1295400"/>
            <a:ext cx="3636000" cy="0"/>
          </a:xfrm>
          <a:prstGeom prst="line">
            <a:avLst/>
          </a:prstGeom>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625411" y="228600"/>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pc="-5" dirty="0" smtClean="0">
                <a:solidFill>
                  <a:schemeClr val="tx1"/>
                </a:solidFill>
                <a:latin typeface="Segoe UI Black" panose="020B0A02040204020203" pitchFamily="34" charset="0"/>
                <a:ea typeface="Segoe UI Black" panose="020B0A02040204020203" pitchFamily="34" charset="0"/>
              </a:rPr>
              <a:t>SYARAT PENDAFTARAN</a:t>
            </a:r>
            <a:endParaRPr lang="en-US" dirty="0">
              <a:solidFill>
                <a:schemeClr val="tx1"/>
              </a:solidFill>
              <a:latin typeface="Segoe UI Black" panose="020B0A02040204020203" pitchFamily="34" charset="0"/>
              <a:ea typeface="Segoe UI Black" panose="020B0A02040204020203" pitchFamily="34" charset="0"/>
            </a:endParaRPr>
          </a:p>
        </p:txBody>
      </p:sp>
      <p:sp>
        <p:nvSpPr>
          <p:cNvPr id="5" name="Rectangle 4"/>
          <p:cNvSpPr/>
          <p:nvPr/>
        </p:nvSpPr>
        <p:spPr>
          <a:xfrm>
            <a:off x="556420" y="1676400"/>
            <a:ext cx="5309122" cy="3454022"/>
          </a:xfrm>
          <a:prstGeom prst="rect">
            <a:avLst/>
          </a:prstGeom>
        </p:spPr>
        <p:txBody>
          <a:bodyPr wrap="square">
            <a:spAutoFit/>
          </a:bodyPr>
          <a:lstStyle/>
          <a:p>
            <a:pPr marR="3810" algn="just">
              <a:lnSpc>
                <a:spcPct val="115000"/>
              </a:lnSpc>
            </a:pPr>
            <a:r>
              <a:rPr lang="en-US" sz="2400" dirty="0" err="1" smtClean="0"/>
              <a:t>Jalur</a:t>
            </a:r>
            <a:r>
              <a:rPr lang="en-US" sz="2400" dirty="0" smtClean="0"/>
              <a:t> </a:t>
            </a:r>
            <a:r>
              <a:rPr lang="en-US" sz="2400" dirty="0" err="1" smtClean="0"/>
              <a:t>Mutasi</a:t>
            </a:r>
            <a:r>
              <a:rPr lang="en-US" sz="2400" dirty="0" smtClean="0"/>
              <a:t> </a:t>
            </a:r>
            <a:r>
              <a:rPr lang="id-ID" sz="2400" dirty="0" smtClean="0"/>
              <a:t>  </a:t>
            </a:r>
            <a:r>
              <a:rPr lang="id-ID" sz="2400" dirty="0"/>
              <a:t>menyertakan   surat penugasan dari instansi/lembaga</a:t>
            </a:r>
            <a:r>
              <a:rPr lang="id-ID" sz="2400" dirty="0" smtClean="0"/>
              <a:t>/</a:t>
            </a:r>
            <a:r>
              <a:rPr lang="en-US" sz="2400" dirty="0" smtClean="0"/>
              <a:t> </a:t>
            </a:r>
            <a:r>
              <a:rPr lang="id-ID" sz="2400" dirty="0" smtClean="0"/>
              <a:t>kantor/perusahaan </a:t>
            </a:r>
            <a:r>
              <a:rPr lang="id-ID" sz="2400" dirty="0"/>
              <a:t>yang mempekerjakan  </a:t>
            </a:r>
            <a:r>
              <a:rPr lang="en-US" sz="2400" dirty="0" smtClean="0"/>
              <a:t>orang </a:t>
            </a:r>
            <a:r>
              <a:rPr lang="en-US" sz="2400" dirty="0" err="1" smtClean="0"/>
              <a:t>tua</a:t>
            </a:r>
            <a:r>
              <a:rPr lang="en-US" sz="2400" dirty="0" smtClean="0"/>
              <a:t>/</a:t>
            </a:r>
            <a:r>
              <a:rPr lang="en-US" sz="2400" dirty="0" err="1" smtClean="0"/>
              <a:t>wali</a:t>
            </a:r>
            <a:r>
              <a:rPr lang="en-US" sz="2400" dirty="0" smtClean="0"/>
              <a:t> </a:t>
            </a:r>
            <a:r>
              <a:rPr lang="en-US" sz="2400" dirty="0" err="1" smtClean="0"/>
              <a:t>calon</a:t>
            </a:r>
            <a:r>
              <a:rPr lang="en-US" sz="2400" dirty="0" smtClean="0"/>
              <a:t> Murid </a:t>
            </a:r>
            <a:r>
              <a:rPr lang="en-US" sz="2400" dirty="0" err="1" smtClean="0"/>
              <a:t>Baru</a:t>
            </a:r>
            <a:r>
              <a:rPr lang="en-US" sz="2400" dirty="0" smtClean="0"/>
              <a:t> </a:t>
            </a:r>
            <a:r>
              <a:rPr lang="en-US" sz="2400" dirty="0" err="1" smtClean="0"/>
              <a:t>dan</a:t>
            </a:r>
            <a:r>
              <a:rPr lang="en-US" sz="2400" dirty="0" smtClean="0"/>
              <a:t> Surat </a:t>
            </a:r>
            <a:r>
              <a:rPr lang="en-US" sz="2400" dirty="0" err="1" smtClean="0"/>
              <a:t>Ket</a:t>
            </a:r>
            <a:r>
              <a:rPr lang="en-US" sz="2400" dirty="0" smtClean="0"/>
              <a:t>. </a:t>
            </a:r>
            <a:r>
              <a:rPr lang="en-US" sz="2400" dirty="0" err="1" smtClean="0"/>
              <a:t>Pindah</a:t>
            </a:r>
            <a:r>
              <a:rPr lang="en-US" sz="2400" dirty="0" smtClean="0"/>
              <a:t> </a:t>
            </a:r>
            <a:r>
              <a:rPr lang="en-US" sz="2400" dirty="0" err="1" smtClean="0"/>
              <a:t>Domisili</a:t>
            </a:r>
            <a:r>
              <a:rPr lang="en-US" sz="2400" dirty="0" smtClean="0"/>
              <a:t> orang </a:t>
            </a:r>
            <a:r>
              <a:rPr lang="en-US" sz="2400" dirty="0" err="1" smtClean="0"/>
              <a:t>tua</a:t>
            </a:r>
            <a:r>
              <a:rPr lang="en-US" sz="2400" dirty="0" smtClean="0"/>
              <a:t>/</a:t>
            </a:r>
            <a:r>
              <a:rPr lang="en-US" sz="2400" dirty="0" err="1" smtClean="0"/>
              <a:t>wali</a:t>
            </a:r>
            <a:r>
              <a:rPr lang="en-US" sz="2400" dirty="0" smtClean="0"/>
              <a:t> </a:t>
            </a:r>
            <a:r>
              <a:rPr lang="en-US" sz="2400" dirty="0" err="1" smtClean="0"/>
              <a:t>calon</a:t>
            </a:r>
            <a:r>
              <a:rPr lang="en-US" sz="2400" dirty="0" smtClean="0"/>
              <a:t> Murid </a:t>
            </a:r>
            <a:r>
              <a:rPr lang="en-US" sz="2400" dirty="0" err="1" smtClean="0"/>
              <a:t>Baru</a:t>
            </a:r>
            <a:r>
              <a:rPr lang="en-US" sz="2400" dirty="0" smtClean="0"/>
              <a:t> yang </a:t>
            </a:r>
            <a:r>
              <a:rPr lang="en-US" sz="2400" dirty="0" err="1" smtClean="0"/>
              <a:t>diterbitkan</a:t>
            </a:r>
            <a:r>
              <a:rPr lang="en-US" sz="2400" dirty="0" smtClean="0"/>
              <a:t> </a:t>
            </a:r>
            <a:r>
              <a:rPr lang="en-US" sz="2400" dirty="0" err="1" smtClean="0"/>
              <a:t>oleh</a:t>
            </a:r>
            <a:r>
              <a:rPr lang="en-US" sz="2400" dirty="0" smtClean="0"/>
              <a:t> </a:t>
            </a:r>
            <a:r>
              <a:rPr lang="en-US" sz="2400" dirty="0" err="1" smtClean="0"/>
              <a:t>pejabat</a:t>
            </a:r>
            <a:r>
              <a:rPr lang="en-US" sz="2400" dirty="0" smtClean="0"/>
              <a:t> yang </a:t>
            </a:r>
            <a:r>
              <a:rPr lang="en-US" sz="2400" dirty="0" err="1" smtClean="0"/>
              <a:t>berwenang</a:t>
            </a:r>
            <a:r>
              <a:rPr lang="en-US" sz="2400" dirty="0" smtClean="0"/>
              <a:t>;</a:t>
            </a:r>
            <a:endParaRPr lang="en-US" sz="2400" dirty="0"/>
          </a:p>
        </p:txBody>
      </p:sp>
      <p:sp>
        <p:nvSpPr>
          <p:cNvPr id="6" name="Rectangle 5"/>
          <p:cNvSpPr/>
          <p:nvPr/>
        </p:nvSpPr>
        <p:spPr>
          <a:xfrm>
            <a:off x="6326430" y="1676400"/>
            <a:ext cx="5309122" cy="4303486"/>
          </a:xfrm>
          <a:prstGeom prst="rect">
            <a:avLst/>
          </a:prstGeom>
        </p:spPr>
        <p:txBody>
          <a:bodyPr wrap="square">
            <a:spAutoFit/>
          </a:bodyPr>
          <a:lstStyle/>
          <a:p>
            <a:pPr marL="457200" marR="3810" lvl="0" indent="-457200" algn="just">
              <a:lnSpc>
                <a:spcPct val="115000"/>
              </a:lnSpc>
              <a:spcAft>
                <a:spcPts val="0"/>
              </a:spcAft>
              <a:buFont typeface="+mj-lt"/>
              <a:buAutoNum type="arabicPeriod"/>
            </a:pPr>
            <a:r>
              <a:rPr lang="en-US" sz="2400" dirty="0" err="1" smtClean="0"/>
              <a:t>Mutasi</a:t>
            </a:r>
            <a:r>
              <a:rPr lang="en-US" sz="2400" dirty="0" smtClean="0"/>
              <a:t> orang </a:t>
            </a:r>
            <a:r>
              <a:rPr lang="en-US" sz="2400" dirty="0"/>
              <a:t>tua/wali yang digunakan sebagai dasar seleksi dalam </a:t>
            </a:r>
            <a:r>
              <a:rPr lang="en-US" sz="2400" dirty="0" err="1"/>
              <a:t>jalur</a:t>
            </a:r>
            <a:r>
              <a:rPr lang="en-US" sz="2400" dirty="0"/>
              <a:t> </a:t>
            </a:r>
            <a:r>
              <a:rPr lang="en-US" sz="2400" dirty="0" err="1" smtClean="0"/>
              <a:t>Mutasi</a:t>
            </a:r>
            <a:r>
              <a:rPr lang="en-US" sz="2400" dirty="0" smtClean="0"/>
              <a:t> </a:t>
            </a:r>
            <a:r>
              <a:rPr lang="en-US" sz="2400" dirty="0"/>
              <a:t>orang tua/wali </a:t>
            </a:r>
            <a:r>
              <a:rPr lang="en-US" sz="2400" dirty="0">
                <a:solidFill>
                  <a:srgbClr val="FF0000"/>
                </a:solidFill>
              </a:rPr>
              <a:t>paling lama 1 (satu) tahun</a:t>
            </a:r>
            <a:r>
              <a:rPr lang="en-US" sz="2400" dirty="0"/>
              <a:t> sebelum tanggal </a:t>
            </a:r>
            <a:r>
              <a:rPr lang="en-US" sz="2400" dirty="0" err="1"/>
              <a:t>pendaftaran</a:t>
            </a:r>
            <a:r>
              <a:rPr lang="en-US" sz="2400" dirty="0"/>
              <a:t> </a:t>
            </a:r>
            <a:r>
              <a:rPr lang="en-US" sz="2400" dirty="0" smtClean="0"/>
              <a:t>SPMB;</a:t>
            </a:r>
          </a:p>
          <a:p>
            <a:pPr marL="457200" marR="3810" lvl="0" indent="-457200" algn="just">
              <a:lnSpc>
                <a:spcPct val="115000"/>
              </a:lnSpc>
              <a:spcAft>
                <a:spcPts val="0"/>
              </a:spcAft>
              <a:buFont typeface="+mj-lt"/>
              <a:buAutoNum type="arabicPeriod"/>
            </a:pPr>
            <a:r>
              <a:rPr lang="en-US" sz="2400" dirty="0" err="1" smtClean="0"/>
              <a:t>Khusus</a:t>
            </a:r>
            <a:r>
              <a:rPr lang="en-US" sz="2400" dirty="0" smtClean="0"/>
              <a:t> </a:t>
            </a:r>
            <a:r>
              <a:rPr lang="en-US" sz="2400" dirty="0" err="1" smtClean="0"/>
              <a:t>utuk</a:t>
            </a:r>
            <a:r>
              <a:rPr lang="en-US" sz="2400" dirty="0" smtClean="0"/>
              <a:t> </a:t>
            </a:r>
            <a:r>
              <a:rPr lang="en-US" sz="2400" dirty="0" err="1" smtClean="0"/>
              <a:t>anak</a:t>
            </a:r>
            <a:r>
              <a:rPr lang="en-US" sz="2400" dirty="0" smtClean="0"/>
              <a:t> guru </a:t>
            </a:r>
            <a:r>
              <a:rPr lang="en-US" sz="2400" dirty="0" err="1" smtClean="0"/>
              <a:t>harus</a:t>
            </a:r>
            <a:r>
              <a:rPr lang="en-US" sz="2400" dirty="0" smtClean="0"/>
              <a:t> </a:t>
            </a:r>
            <a:r>
              <a:rPr lang="en-US" sz="2400" dirty="0" err="1" smtClean="0"/>
              <a:t>memiliki</a:t>
            </a:r>
            <a:r>
              <a:rPr lang="en-US" sz="2400" dirty="0" smtClean="0"/>
              <a:t> Surat </a:t>
            </a:r>
            <a:r>
              <a:rPr lang="en-US" sz="2400" dirty="0" err="1" smtClean="0"/>
              <a:t>penugasan</a:t>
            </a:r>
            <a:r>
              <a:rPr lang="en-US" sz="2400" dirty="0" smtClean="0"/>
              <a:t> orang </a:t>
            </a:r>
            <a:r>
              <a:rPr lang="en-US" sz="2400" dirty="0" err="1" smtClean="0"/>
              <a:t>tua</a:t>
            </a:r>
            <a:r>
              <a:rPr lang="en-US" sz="2400" dirty="0" smtClean="0"/>
              <a:t> </a:t>
            </a:r>
            <a:r>
              <a:rPr lang="en-US" sz="2400" dirty="0" err="1" smtClean="0"/>
              <a:t>sebagai</a:t>
            </a:r>
            <a:r>
              <a:rPr lang="en-US" sz="2400" dirty="0" smtClean="0"/>
              <a:t> guru </a:t>
            </a:r>
            <a:r>
              <a:rPr lang="en-US" sz="2400" dirty="0" err="1" smtClean="0"/>
              <a:t>dan</a:t>
            </a:r>
            <a:r>
              <a:rPr lang="en-US" sz="2400" dirty="0" smtClean="0"/>
              <a:t> </a:t>
            </a:r>
            <a:r>
              <a:rPr lang="en-US" sz="2400" dirty="0" err="1" smtClean="0"/>
              <a:t>Kartu</a:t>
            </a:r>
            <a:r>
              <a:rPr lang="en-US" sz="2400" dirty="0" smtClean="0"/>
              <a:t> </a:t>
            </a:r>
            <a:r>
              <a:rPr lang="en-US" sz="2400" dirty="0" err="1" smtClean="0"/>
              <a:t>Keluarga</a:t>
            </a:r>
            <a:r>
              <a:rPr lang="en-US" sz="2400" dirty="0" smtClean="0"/>
              <a:t> (KK).</a:t>
            </a:r>
            <a:endParaRPr lang="en-US" sz="2400" dirty="0"/>
          </a:p>
        </p:txBody>
      </p:sp>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1896353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2150794"/>
            <a:ext cx="3345288" cy="3345288"/>
          </a:xfrm>
          <a:prstGeom prst="rect">
            <a:avLst/>
          </a:prstGeom>
        </p:spPr>
      </p:pic>
      <p:sp>
        <p:nvSpPr>
          <p:cNvPr id="2" name="object 2"/>
          <p:cNvSpPr txBox="1">
            <a:spLocks noGrp="1"/>
          </p:cNvSpPr>
          <p:nvPr>
            <p:ph type="ctrTitle"/>
          </p:nvPr>
        </p:nvSpPr>
        <p:spPr>
          <a:xfrm>
            <a:off x="1332231" y="2265934"/>
            <a:ext cx="3001390" cy="936154"/>
          </a:xfrm>
          <a:prstGeom prst="rect">
            <a:avLst/>
          </a:prstGeom>
        </p:spPr>
        <p:txBody>
          <a:bodyPr vert="horz" wrap="square" lIns="0" tIns="12700" rIns="0" bIns="0" rtlCol="0">
            <a:spAutoFit/>
          </a:bodyPr>
          <a:lstStyle/>
          <a:p>
            <a:pPr marL="12700">
              <a:lnSpc>
                <a:spcPct val="100000"/>
              </a:lnSpc>
              <a:spcBef>
                <a:spcPts val="100"/>
              </a:spcBef>
            </a:pPr>
            <a:r>
              <a:rPr lang="en-US" sz="6000" spc="-20" dirty="0" smtClean="0">
                <a:solidFill>
                  <a:srgbClr val="FFC000"/>
                </a:solidFill>
              </a:rPr>
              <a:t>SPMB</a:t>
            </a:r>
            <a:endParaRPr sz="6000" dirty="0"/>
          </a:p>
        </p:txBody>
      </p:sp>
      <p:sp>
        <p:nvSpPr>
          <p:cNvPr id="3" name="object 3"/>
          <p:cNvSpPr txBox="1"/>
          <p:nvPr/>
        </p:nvSpPr>
        <p:spPr>
          <a:xfrm>
            <a:off x="1332230" y="3424237"/>
            <a:ext cx="4328795" cy="757555"/>
          </a:xfrm>
          <a:prstGeom prst="rect">
            <a:avLst/>
          </a:prstGeom>
        </p:spPr>
        <p:txBody>
          <a:bodyPr vert="horz" wrap="square" lIns="0" tIns="12700" rIns="0" bIns="0" rtlCol="0">
            <a:spAutoFit/>
          </a:bodyPr>
          <a:lstStyle/>
          <a:p>
            <a:pPr marL="12700">
              <a:lnSpc>
                <a:spcPct val="100000"/>
              </a:lnSpc>
              <a:spcBef>
                <a:spcPts val="100"/>
              </a:spcBef>
            </a:pPr>
            <a:r>
              <a:rPr lang="en-US" sz="4800" dirty="0" smtClean="0">
                <a:solidFill>
                  <a:srgbClr val="4BB5F5"/>
                </a:solidFill>
                <a:latin typeface="Arial Black"/>
                <a:cs typeface="Arial Black"/>
              </a:rPr>
              <a:t>SMP</a:t>
            </a:r>
            <a:r>
              <a:rPr sz="4800" spc="-5" dirty="0" smtClean="0">
                <a:solidFill>
                  <a:srgbClr val="4BB5F5"/>
                </a:solidFill>
                <a:latin typeface="Arial Black"/>
                <a:cs typeface="Arial Black"/>
              </a:rPr>
              <a:t> </a:t>
            </a:r>
            <a:r>
              <a:rPr sz="4800" spc="-10" dirty="0">
                <a:solidFill>
                  <a:srgbClr val="4BB5F5"/>
                </a:solidFill>
                <a:latin typeface="Arial Black"/>
                <a:cs typeface="Arial Black"/>
              </a:rPr>
              <a:t>NEGERI</a:t>
            </a:r>
            <a:endParaRPr sz="4800" dirty="0">
              <a:latin typeface="Arial Black"/>
              <a:cs typeface="Arial Black"/>
            </a:endParaRPr>
          </a:p>
        </p:txBody>
      </p:sp>
      <p:grpSp>
        <p:nvGrpSpPr>
          <p:cNvPr id="4" name="object 4"/>
          <p:cNvGrpSpPr/>
          <p:nvPr/>
        </p:nvGrpSpPr>
        <p:grpSpPr>
          <a:xfrm>
            <a:off x="0" y="0"/>
            <a:ext cx="12191669" cy="6858246"/>
            <a:chOff x="0" y="0"/>
            <a:chExt cx="12191669" cy="6858246"/>
          </a:xfrm>
        </p:grpSpPr>
        <p:sp>
          <p:nvSpPr>
            <p:cNvPr id="5" name="object 5"/>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6" name="object 6"/>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7" name="object 7"/>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8" name="object 8"/>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sp>
          <p:nvSpPr>
            <p:cNvPr id="11" name="object 11"/>
            <p:cNvSpPr/>
            <p:nvPr/>
          </p:nvSpPr>
          <p:spPr>
            <a:xfrm>
              <a:off x="128270" y="111760"/>
              <a:ext cx="189230" cy="189230"/>
            </a:xfrm>
            <a:custGeom>
              <a:avLst/>
              <a:gdLst/>
              <a:ahLst/>
              <a:cxnLst/>
              <a:rect l="l" t="t" r="r" b="b"/>
              <a:pathLst>
                <a:path w="189229" h="189229">
                  <a:moveTo>
                    <a:pt x="94615" y="0"/>
                  </a:moveTo>
                  <a:lnTo>
                    <a:pt x="57784" y="7443"/>
                  </a:lnTo>
                  <a:lnTo>
                    <a:pt x="27709" y="27733"/>
                  </a:lnTo>
                  <a:lnTo>
                    <a:pt x="7434" y="57810"/>
                  </a:lnTo>
                  <a:lnTo>
                    <a:pt x="0" y="94615"/>
                  </a:lnTo>
                  <a:lnTo>
                    <a:pt x="7434" y="131419"/>
                  </a:lnTo>
                  <a:lnTo>
                    <a:pt x="27709" y="161496"/>
                  </a:lnTo>
                  <a:lnTo>
                    <a:pt x="57784" y="181786"/>
                  </a:lnTo>
                  <a:lnTo>
                    <a:pt x="94615" y="189230"/>
                  </a:lnTo>
                  <a:lnTo>
                    <a:pt x="131445" y="181786"/>
                  </a:lnTo>
                  <a:lnTo>
                    <a:pt x="161520" y="161496"/>
                  </a:lnTo>
                  <a:lnTo>
                    <a:pt x="181795" y="131419"/>
                  </a:lnTo>
                  <a:lnTo>
                    <a:pt x="189230" y="94615"/>
                  </a:lnTo>
                  <a:lnTo>
                    <a:pt x="181795" y="57810"/>
                  </a:lnTo>
                  <a:lnTo>
                    <a:pt x="161520" y="27733"/>
                  </a:lnTo>
                  <a:lnTo>
                    <a:pt x="131445" y="7443"/>
                  </a:lnTo>
                  <a:lnTo>
                    <a:pt x="94615" y="0"/>
                  </a:lnTo>
                  <a:close/>
                </a:path>
              </a:pathLst>
            </a:custGeom>
            <a:solidFill>
              <a:srgbClr val="5B6C54">
                <a:alpha val="58038"/>
              </a:srgbClr>
            </a:solidFill>
          </p:spPr>
          <p:txBody>
            <a:bodyPr wrap="square" lIns="0" tIns="0" rIns="0" bIns="0" rtlCol="0"/>
            <a:lstStyle/>
            <a:p>
              <a:endParaRPr/>
            </a:p>
          </p:txBody>
        </p:sp>
        <p:sp>
          <p:nvSpPr>
            <p:cNvPr id="12" name="object 12"/>
            <p:cNvSpPr/>
            <p:nvPr/>
          </p:nvSpPr>
          <p:spPr>
            <a:xfrm>
              <a:off x="226059" y="111760"/>
              <a:ext cx="190500" cy="189230"/>
            </a:xfrm>
            <a:custGeom>
              <a:avLst/>
              <a:gdLst/>
              <a:ahLst/>
              <a:cxnLst/>
              <a:rect l="l" t="t" r="r" b="b"/>
              <a:pathLst>
                <a:path w="190500" h="189229">
                  <a:moveTo>
                    <a:pt x="95250" y="0"/>
                  </a:moveTo>
                  <a:lnTo>
                    <a:pt x="58175" y="7443"/>
                  </a:lnTo>
                  <a:lnTo>
                    <a:pt x="27898" y="27733"/>
                  </a:lnTo>
                  <a:lnTo>
                    <a:pt x="7485" y="57810"/>
                  </a:lnTo>
                  <a:lnTo>
                    <a:pt x="0" y="94615"/>
                  </a:lnTo>
                  <a:lnTo>
                    <a:pt x="7485" y="131419"/>
                  </a:lnTo>
                  <a:lnTo>
                    <a:pt x="27898" y="161496"/>
                  </a:lnTo>
                  <a:lnTo>
                    <a:pt x="58175" y="181786"/>
                  </a:lnTo>
                  <a:lnTo>
                    <a:pt x="95250" y="189230"/>
                  </a:lnTo>
                  <a:lnTo>
                    <a:pt x="132324" y="181786"/>
                  </a:lnTo>
                  <a:lnTo>
                    <a:pt x="162601" y="161496"/>
                  </a:lnTo>
                  <a:lnTo>
                    <a:pt x="183014" y="131419"/>
                  </a:lnTo>
                  <a:lnTo>
                    <a:pt x="190499" y="94615"/>
                  </a:lnTo>
                  <a:lnTo>
                    <a:pt x="183014" y="57810"/>
                  </a:lnTo>
                  <a:lnTo>
                    <a:pt x="162601" y="27733"/>
                  </a:lnTo>
                  <a:lnTo>
                    <a:pt x="132324" y="7443"/>
                  </a:lnTo>
                  <a:lnTo>
                    <a:pt x="95250" y="0"/>
                  </a:lnTo>
                  <a:close/>
                </a:path>
              </a:pathLst>
            </a:custGeom>
            <a:solidFill>
              <a:srgbClr val="798A68">
                <a:alpha val="58038"/>
              </a:srgbClr>
            </a:solidFill>
          </p:spPr>
          <p:txBody>
            <a:bodyPr wrap="square" lIns="0" tIns="0" rIns="0" bIns="0" rtlCol="0"/>
            <a:lstStyle/>
            <a:p>
              <a:endParaRPr/>
            </a:p>
          </p:txBody>
        </p:sp>
        <p:sp>
          <p:nvSpPr>
            <p:cNvPr id="13" name="object 13"/>
            <p:cNvSpPr/>
            <p:nvPr/>
          </p:nvSpPr>
          <p:spPr>
            <a:xfrm>
              <a:off x="340359" y="111760"/>
              <a:ext cx="189230" cy="189230"/>
            </a:xfrm>
            <a:custGeom>
              <a:avLst/>
              <a:gdLst/>
              <a:ahLst/>
              <a:cxnLst/>
              <a:rect l="l" t="t" r="r" b="b"/>
              <a:pathLst>
                <a:path w="189229" h="189229">
                  <a:moveTo>
                    <a:pt x="94614" y="0"/>
                  </a:moveTo>
                  <a:lnTo>
                    <a:pt x="57784" y="7443"/>
                  </a:lnTo>
                  <a:lnTo>
                    <a:pt x="27709" y="27733"/>
                  </a:lnTo>
                  <a:lnTo>
                    <a:pt x="7434" y="57810"/>
                  </a:lnTo>
                  <a:lnTo>
                    <a:pt x="0" y="94615"/>
                  </a:lnTo>
                  <a:lnTo>
                    <a:pt x="7434" y="131419"/>
                  </a:lnTo>
                  <a:lnTo>
                    <a:pt x="27709" y="161496"/>
                  </a:lnTo>
                  <a:lnTo>
                    <a:pt x="57784" y="181786"/>
                  </a:lnTo>
                  <a:lnTo>
                    <a:pt x="94614" y="189230"/>
                  </a:lnTo>
                  <a:lnTo>
                    <a:pt x="131445" y="181786"/>
                  </a:lnTo>
                  <a:lnTo>
                    <a:pt x="161520" y="161496"/>
                  </a:lnTo>
                  <a:lnTo>
                    <a:pt x="181795" y="131419"/>
                  </a:lnTo>
                  <a:lnTo>
                    <a:pt x="189230" y="94615"/>
                  </a:lnTo>
                  <a:lnTo>
                    <a:pt x="181795" y="57810"/>
                  </a:lnTo>
                  <a:lnTo>
                    <a:pt x="161520" y="27733"/>
                  </a:lnTo>
                  <a:lnTo>
                    <a:pt x="131445" y="7443"/>
                  </a:lnTo>
                  <a:lnTo>
                    <a:pt x="94614" y="0"/>
                  </a:lnTo>
                  <a:close/>
                </a:path>
              </a:pathLst>
            </a:custGeom>
            <a:solidFill>
              <a:srgbClr val="B3B688">
                <a:alpha val="58038"/>
              </a:srgbClr>
            </a:solidFill>
          </p:spPr>
          <p:txBody>
            <a:bodyPr wrap="square" lIns="0" tIns="0" rIns="0" bIns="0" rtlCol="0"/>
            <a:lstStyle/>
            <a:p>
              <a:endParaRPr/>
            </a:p>
          </p:txBody>
        </p:sp>
        <p:sp>
          <p:nvSpPr>
            <p:cNvPr id="14" name="object 14"/>
            <p:cNvSpPr/>
            <p:nvPr/>
          </p:nvSpPr>
          <p:spPr>
            <a:xfrm>
              <a:off x="443230" y="111760"/>
              <a:ext cx="189230" cy="189230"/>
            </a:xfrm>
            <a:custGeom>
              <a:avLst/>
              <a:gdLst/>
              <a:ahLst/>
              <a:cxnLst/>
              <a:rect l="l" t="t" r="r" b="b"/>
              <a:pathLst>
                <a:path w="189229" h="189229">
                  <a:moveTo>
                    <a:pt x="94615" y="0"/>
                  </a:moveTo>
                  <a:lnTo>
                    <a:pt x="57784" y="7443"/>
                  </a:lnTo>
                  <a:lnTo>
                    <a:pt x="27709" y="27733"/>
                  </a:lnTo>
                  <a:lnTo>
                    <a:pt x="7434" y="57810"/>
                  </a:lnTo>
                  <a:lnTo>
                    <a:pt x="0" y="94615"/>
                  </a:lnTo>
                  <a:lnTo>
                    <a:pt x="7434" y="131419"/>
                  </a:lnTo>
                  <a:lnTo>
                    <a:pt x="27709" y="161496"/>
                  </a:lnTo>
                  <a:lnTo>
                    <a:pt x="57784" y="181786"/>
                  </a:lnTo>
                  <a:lnTo>
                    <a:pt x="94615" y="189230"/>
                  </a:lnTo>
                  <a:lnTo>
                    <a:pt x="131445" y="181786"/>
                  </a:lnTo>
                  <a:lnTo>
                    <a:pt x="161520" y="161496"/>
                  </a:lnTo>
                  <a:lnTo>
                    <a:pt x="181795" y="131419"/>
                  </a:lnTo>
                  <a:lnTo>
                    <a:pt x="189229" y="94615"/>
                  </a:lnTo>
                  <a:lnTo>
                    <a:pt x="181795" y="57810"/>
                  </a:lnTo>
                  <a:lnTo>
                    <a:pt x="161520" y="27733"/>
                  </a:lnTo>
                  <a:lnTo>
                    <a:pt x="131445" y="7443"/>
                  </a:lnTo>
                  <a:lnTo>
                    <a:pt x="94615" y="0"/>
                  </a:lnTo>
                  <a:close/>
                </a:path>
              </a:pathLst>
            </a:custGeom>
            <a:solidFill>
              <a:srgbClr val="D22C41">
                <a:alpha val="58038"/>
              </a:srgbClr>
            </a:solidFill>
          </p:spPr>
          <p:txBody>
            <a:bodyPr wrap="square" lIns="0" tIns="0" rIns="0" bIns="0" rtlCol="0"/>
            <a:lstStyle/>
            <a:p>
              <a:endParaRPr/>
            </a:p>
          </p:txBody>
        </p:sp>
        <p:sp>
          <p:nvSpPr>
            <p:cNvPr id="15" name="object 15"/>
            <p:cNvSpPr/>
            <p:nvPr/>
          </p:nvSpPr>
          <p:spPr>
            <a:xfrm>
              <a:off x="556259" y="111760"/>
              <a:ext cx="190500" cy="189230"/>
            </a:xfrm>
            <a:custGeom>
              <a:avLst/>
              <a:gdLst/>
              <a:ahLst/>
              <a:cxnLst/>
              <a:rect l="l" t="t" r="r" b="b"/>
              <a:pathLst>
                <a:path w="190500" h="189229">
                  <a:moveTo>
                    <a:pt x="95250" y="0"/>
                  </a:moveTo>
                  <a:lnTo>
                    <a:pt x="58175" y="7443"/>
                  </a:lnTo>
                  <a:lnTo>
                    <a:pt x="27898" y="27733"/>
                  </a:lnTo>
                  <a:lnTo>
                    <a:pt x="7485" y="57810"/>
                  </a:lnTo>
                  <a:lnTo>
                    <a:pt x="0" y="94615"/>
                  </a:lnTo>
                  <a:lnTo>
                    <a:pt x="7485" y="131419"/>
                  </a:lnTo>
                  <a:lnTo>
                    <a:pt x="27898" y="161496"/>
                  </a:lnTo>
                  <a:lnTo>
                    <a:pt x="58175" y="181786"/>
                  </a:lnTo>
                  <a:lnTo>
                    <a:pt x="95250" y="189230"/>
                  </a:lnTo>
                  <a:lnTo>
                    <a:pt x="132324" y="181786"/>
                  </a:lnTo>
                  <a:lnTo>
                    <a:pt x="162601" y="161496"/>
                  </a:lnTo>
                  <a:lnTo>
                    <a:pt x="183014" y="131419"/>
                  </a:lnTo>
                  <a:lnTo>
                    <a:pt x="190500" y="94615"/>
                  </a:lnTo>
                  <a:lnTo>
                    <a:pt x="183014" y="57810"/>
                  </a:lnTo>
                  <a:lnTo>
                    <a:pt x="162601" y="27733"/>
                  </a:lnTo>
                  <a:lnTo>
                    <a:pt x="132324" y="7443"/>
                  </a:lnTo>
                  <a:lnTo>
                    <a:pt x="95250" y="0"/>
                  </a:lnTo>
                  <a:close/>
                </a:path>
              </a:pathLst>
            </a:custGeom>
            <a:solidFill>
              <a:srgbClr val="DF6775">
                <a:alpha val="57646"/>
              </a:srgbClr>
            </a:solidFill>
          </p:spPr>
          <p:txBody>
            <a:bodyPr wrap="square" lIns="0" tIns="0" rIns="0" bIns="0" rtlCol="0"/>
            <a:lstStyle/>
            <a:p>
              <a:endParaRPr/>
            </a:p>
          </p:txBody>
        </p:sp>
        <p:sp>
          <p:nvSpPr>
            <p:cNvPr id="16" name="object 16"/>
            <p:cNvSpPr/>
            <p:nvPr/>
          </p:nvSpPr>
          <p:spPr>
            <a:xfrm>
              <a:off x="651509" y="110489"/>
              <a:ext cx="189230" cy="189230"/>
            </a:xfrm>
            <a:custGeom>
              <a:avLst/>
              <a:gdLst/>
              <a:ahLst/>
              <a:cxnLst/>
              <a:rect l="l" t="t" r="r" b="b"/>
              <a:pathLst>
                <a:path w="189230" h="189229">
                  <a:moveTo>
                    <a:pt x="94615" y="0"/>
                  </a:moveTo>
                  <a:lnTo>
                    <a:pt x="57784" y="7443"/>
                  </a:lnTo>
                  <a:lnTo>
                    <a:pt x="27709" y="27733"/>
                  </a:lnTo>
                  <a:lnTo>
                    <a:pt x="7434" y="57810"/>
                  </a:lnTo>
                  <a:lnTo>
                    <a:pt x="0" y="94614"/>
                  </a:lnTo>
                  <a:lnTo>
                    <a:pt x="7434" y="131419"/>
                  </a:lnTo>
                  <a:lnTo>
                    <a:pt x="27709" y="161496"/>
                  </a:lnTo>
                  <a:lnTo>
                    <a:pt x="57784" y="181786"/>
                  </a:lnTo>
                  <a:lnTo>
                    <a:pt x="94615" y="189229"/>
                  </a:lnTo>
                  <a:lnTo>
                    <a:pt x="131445" y="181786"/>
                  </a:lnTo>
                  <a:lnTo>
                    <a:pt x="161520" y="161496"/>
                  </a:lnTo>
                  <a:lnTo>
                    <a:pt x="181795" y="131419"/>
                  </a:lnTo>
                  <a:lnTo>
                    <a:pt x="189230" y="94614"/>
                  </a:lnTo>
                  <a:lnTo>
                    <a:pt x="181795" y="57810"/>
                  </a:lnTo>
                  <a:lnTo>
                    <a:pt x="161520" y="27733"/>
                  </a:lnTo>
                  <a:lnTo>
                    <a:pt x="131445" y="7443"/>
                  </a:lnTo>
                  <a:lnTo>
                    <a:pt x="94615" y="0"/>
                  </a:lnTo>
                  <a:close/>
                </a:path>
              </a:pathLst>
            </a:custGeom>
            <a:solidFill>
              <a:srgbClr val="EBA6AD">
                <a:alpha val="57646"/>
              </a:srgbClr>
            </a:solidFill>
          </p:spPr>
          <p:txBody>
            <a:bodyPr wrap="square" lIns="0" tIns="0" rIns="0" bIns="0" rtlCol="0"/>
            <a:lstStyle/>
            <a:p>
              <a:endParaRPr/>
            </a:p>
          </p:txBody>
        </p:sp>
      </p:grpSp>
      <p:sp>
        <p:nvSpPr>
          <p:cNvPr id="17" name="object 17"/>
          <p:cNvSpPr txBox="1"/>
          <p:nvPr/>
        </p:nvSpPr>
        <p:spPr>
          <a:xfrm>
            <a:off x="186372" y="135508"/>
            <a:ext cx="600710" cy="132080"/>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FFFFFF"/>
                </a:solidFill>
                <a:latin typeface="Calibri"/>
                <a:cs typeface="Calibri"/>
              </a:rPr>
              <a:t>P</a:t>
            </a:r>
            <a:r>
              <a:rPr sz="700" spc="225" dirty="0">
                <a:solidFill>
                  <a:srgbClr val="FFFFFF"/>
                </a:solidFill>
                <a:latin typeface="Calibri"/>
                <a:cs typeface="Calibri"/>
              </a:rPr>
              <a:t> </a:t>
            </a:r>
            <a:r>
              <a:rPr sz="700" dirty="0">
                <a:solidFill>
                  <a:srgbClr val="FFFFFF"/>
                </a:solidFill>
                <a:latin typeface="Calibri"/>
                <a:cs typeface="Calibri"/>
              </a:rPr>
              <a:t>D</a:t>
            </a:r>
            <a:r>
              <a:rPr sz="700" spc="340" dirty="0">
                <a:solidFill>
                  <a:srgbClr val="FFFFFF"/>
                </a:solidFill>
                <a:latin typeface="Calibri"/>
                <a:cs typeface="Calibri"/>
              </a:rPr>
              <a:t> </a:t>
            </a:r>
            <a:r>
              <a:rPr sz="700" dirty="0">
                <a:solidFill>
                  <a:srgbClr val="FFFFFF"/>
                </a:solidFill>
                <a:latin typeface="Calibri"/>
                <a:cs typeface="Calibri"/>
              </a:rPr>
              <a:t>K</a:t>
            </a:r>
            <a:r>
              <a:rPr sz="700" spc="365" dirty="0">
                <a:solidFill>
                  <a:srgbClr val="FFFFFF"/>
                </a:solidFill>
                <a:latin typeface="Calibri"/>
                <a:cs typeface="Calibri"/>
              </a:rPr>
              <a:t> </a:t>
            </a:r>
            <a:r>
              <a:rPr sz="700" dirty="0">
                <a:solidFill>
                  <a:srgbClr val="FFFFFF"/>
                </a:solidFill>
                <a:latin typeface="Calibri"/>
                <a:cs typeface="Calibri"/>
              </a:rPr>
              <a:t>J</a:t>
            </a:r>
            <a:r>
              <a:rPr sz="700" spc="459" dirty="0">
                <a:solidFill>
                  <a:srgbClr val="FFFFFF"/>
                </a:solidFill>
                <a:latin typeface="Calibri"/>
                <a:cs typeface="Calibri"/>
              </a:rPr>
              <a:t> </a:t>
            </a:r>
            <a:r>
              <a:rPr sz="700" dirty="0">
                <a:solidFill>
                  <a:srgbClr val="FFFFFF"/>
                </a:solidFill>
                <a:latin typeface="Calibri"/>
                <a:cs typeface="Calibri"/>
              </a:rPr>
              <a:t>T</a:t>
            </a:r>
            <a:r>
              <a:rPr sz="700" spc="195" dirty="0">
                <a:solidFill>
                  <a:srgbClr val="FFFFFF"/>
                </a:solidFill>
                <a:latin typeface="Calibri"/>
                <a:cs typeface="Calibri"/>
              </a:rPr>
              <a:t> </a:t>
            </a:r>
            <a:r>
              <a:rPr sz="700" spc="-50" dirty="0">
                <a:solidFill>
                  <a:srgbClr val="FFFFFF"/>
                </a:solidFill>
                <a:latin typeface="Calibri"/>
                <a:cs typeface="Calibri"/>
              </a:rPr>
              <a:t>G</a:t>
            </a:r>
            <a:endParaRPr sz="700">
              <a:latin typeface="Calibri"/>
              <a:cs typeface="Calibri"/>
            </a:endParaRPr>
          </a:p>
        </p:txBody>
      </p:sp>
      <p:sp>
        <p:nvSpPr>
          <p:cNvPr id="23"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grpSp>
        <p:nvGrpSpPr>
          <p:cNvPr id="27" name="Group 26"/>
          <p:cNvGrpSpPr/>
          <p:nvPr/>
        </p:nvGrpSpPr>
        <p:grpSpPr>
          <a:xfrm>
            <a:off x="7648021" y="4466909"/>
            <a:ext cx="2581854" cy="2391091"/>
            <a:chOff x="7639053" y="4255697"/>
            <a:chExt cx="2470147" cy="2462566"/>
          </a:xfrm>
        </p:grpSpPr>
        <p:sp>
          <p:nvSpPr>
            <p:cNvPr id="22" name="Teardrop 21"/>
            <p:cNvSpPr/>
            <p:nvPr/>
          </p:nvSpPr>
          <p:spPr>
            <a:xfrm>
              <a:off x="7645613" y="5499063"/>
              <a:ext cx="1219200" cy="1219200"/>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rdrop 23"/>
            <p:cNvSpPr/>
            <p:nvPr/>
          </p:nvSpPr>
          <p:spPr>
            <a:xfrm rot="16200000">
              <a:off x="8890000" y="5499063"/>
              <a:ext cx="1219200" cy="1219200"/>
            </a:xfrm>
            <a:prstGeom prst="teardrop">
              <a:avLst/>
            </a:prstGeom>
            <a:solidFill>
              <a:srgbClr val="CA2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p:cNvSpPr/>
            <p:nvPr/>
          </p:nvSpPr>
          <p:spPr>
            <a:xfrm rot="5400000">
              <a:off x="7639053" y="4257003"/>
              <a:ext cx="1219200" cy="121920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6" name="Teardrop 25"/>
            <p:cNvSpPr/>
            <p:nvPr/>
          </p:nvSpPr>
          <p:spPr>
            <a:xfrm rot="10800000">
              <a:off x="8890000" y="4255697"/>
              <a:ext cx="1219200" cy="1219200"/>
            </a:xfrm>
            <a:prstGeom prst="teardrop">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grpSp>
      <p:sp>
        <p:nvSpPr>
          <p:cNvPr id="29" name="TextBox 28"/>
          <p:cNvSpPr txBox="1"/>
          <p:nvPr/>
        </p:nvSpPr>
        <p:spPr>
          <a:xfrm>
            <a:off x="7822565" y="4959465"/>
            <a:ext cx="1012879" cy="338554"/>
          </a:xfrm>
          <a:prstGeom prst="rect">
            <a:avLst/>
          </a:prstGeom>
          <a:noFill/>
        </p:spPr>
        <p:txBody>
          <a:bodyPr wrap="square" rtlCol="0">
            <a:spAutoFit/>
          </a:bodyPr>
          <a:lstStyle/>
          <a:p>
            <a:pPr algn="ctr"/>
            <a:r>
              <a:rPr lang="en-US" sz="1600" dirty="0" err="1" smtClean="0">
                <a:solidFill>
                  <a:srgbClr val="FFFF00"/>
                </a:solidFill>
                <a:effectLst>
                  <a:outerShdw blurRad="38100" dist="38100" dir="2700000" algn="tl">
                    <a:srgbClr val="000000">
                      <a:alpha val="43137"/>
                    </a:srgbClr>
                  </a:outerShdw>
                </a:effectLst>
              </a:rPr>
              <a:t>Domisili</a:t>
            </a:r>
            <a:endParaRPr lang="en-US" sz="1600" dirty="0">
              <a:solidFill>
                <a:srgbClr val="FFFF00"/>
              </a:solidFill>
              <a:effectLst>
                <a:outerShdw blurRad="38100" dist="38100" dir="2700000" algn="tl">
                  <a:srgbClr val="000000">
                    <a:alpha val="43137"/>
                  </a:srgbClr>
                </a:outerShdw>
              </a:effectLst>
            </a:endParaRPr>
          </a:p>
        </p:txBody>
      </p:sp>
      <p:sp>
        <p:nvSpPr>
          <p:cNvPr id="30" name="TextBox 29"/>
          <p:cNvSpPr txBox="1"/>
          <p:nvPr/>
        </p:nvSpPr>
        <p:spPr>
          <a:xfrm>
            <a:off x="8983295" y="4959465"/>
            <a:ext cx="1271852" cy="323165"/>
          </a:xfrm>
          <a:prstGeom prst="rect">
            <a:avLst/>
          </a:prstGeom>
          <a:noFill/>
        </p:spPr>
        <p:txBody>
          <a:bodyPr wrap="square" rtlCol="0">
            <a:spAutoFit/>
          </a:bodyPr>
          <a:lstStyle/>
          <a:p>
            <a:pPr algn="ctr"/>
            <a:r>
              <a:rPr lang="en-US" sz="1500" dirty="0" smtClean="0">
                <a:solidFill>
                  <a:schemeClr val="tx1"/>
                </a:solidFill>
                <a:effectLst>
                  <a:outerShdw blurRad="38100" dist="38100" dir="2700000" algn="tl">
                    <a:srgbClr val="000000">
                      <a:alpha val="43137"/>
                    </a:srgbClr>
                  </a:outerShdw>
                </a:effectLst>
              </a:rPr>
              <a:t>PRESTASI</a:t>
            </a:r>
            <a:endParaRPr lang="en-US" sz="1500" dirty="0">
              <a:solidFill>
                <a:schemeClr val="tx1"/>
              </a:solidFill>
              <a:effectLst>
                <a:outerShdw blurRad="38100" dist="38100" dir="2700000" algn="tl">
                  <a:srgbClr val="000000">
                    <a:alpha val="43137"/>
                  </a:srgbClr>
                </a:outerShdw>
              </a:effectLst>
            </a:endParaRPr>
          </a:p>
        </p:txBody>
      </p:sp>
      <p:sp>
        <p:nvSpPr>
          <p:cNvPr id="31" name="TextBox 30"/>
          <p:cNvSpPr txBox="1"/>
          <p:nvPr/>
        </p:nvSpPr>
        <p:spPr>
          <a:xfrm>
            <a:off x="7622159" y="6094160"/>
            <a:ext cx="1413690" cy="276999"/>
          </a:xfrm>
          <a:prstGeom prst="rect">
            <a:avLst/>
          </a:prstGeom>
          <a:noFill/>
        </p:spPr>
        <p:txBody>
          <a:bodyPr wrap="square" rtlCol="0">
            <a:spAutoFit/>
          </a:bodyPr>
          <a:lstStyle/>
          <a:p>
            <a:pPr algn="ctr"/>
            <a:r>
              <a:rPr lang="en-US" sz="1200" dirty="0" smtClean="0">
                <a:solidFill>
                  <a:schemeClr val="bg1"/>
                </a:solidFill>
                <a:effectLst>
                  <a:outerShdw blurRad="38100" dist="38100" dir="2700000" algn="tl">
                    <a:srgbClr val="000000">
                      <a:alpha val="43137"/>
                    </a:srgbClr>
                  </a:outerShdw>
                </a:effectLst>
              </a:rPr>
              <a:t>MUTASI</a:t>
            </a:r>
          </a:p>
        </p:txBody>
      </p:sp>
      <p:sp>
        <p:nvSpPr>
          <p:cNvPr id="32" name="TextBox 31"/>
          <p:cNvSpPr txBox="1"/>
          <p:nvPr/>
        </p:nvSpPr>
        <p:spPr>
          <a:xfrm>
            <a:off x="8991600" y="6096000"/>
            <a:ext cx="1187056" cy="323165"/>
          </a:xfrm>
          <a:prstGeom prst="rect">
            <a:avLst/>
          </a:prstGeom>
          <a:noFill/>
        </p:spPr>
        <p:txBody>
          <a:bodyPr wrap="square" rtlCol="0">
            <a:spAutoFit/>
          </a:bodyPr>
          <a:lstStyle/>
          <a:p>
            <a:pPr algn="ctr"/>
            <a:r>
              <a:rPr lang="en-US" sz="1500" dirty="0" smtClean="0">
                <a:solidFill>
                  <a:srgbClr val="FFFF00"/>
                </a:solidFill>
                <a:effectLst>
                  <a:outerShdw blurRad="38100" dist="38100" dir="2700000" algn="tl">
                    <a:srgbClr val="000000">
                      <a:alpha val="43137"/>
                    </a:srgbClr>
                  </a:outerShdw>
                </a:effectLst>
              </a:rPr>
              <a:t>AFIRMASI</a:t>
            </a:r>
            <a:endParaRPr lang="en-US" sz="15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5676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3531092" y="4297509"/>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490972" y="849117"/>
            <a:ext cx="2709428"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43" name="Rectangle 42"/>
          <p:cNvSpPr/>
          <p:nvPr/>
        </p:nvSpPr>
        <p:spPr>
          <a:xfrm>
            <a:off x="619963" y="890888"/>
            <a:ext cx="2286000" cy="461665"/>
          </a:xfrm>
          <a:prstGeom prst="rect">
            <a:avLst/>
          </a:prstGeom>
          <a:noFill/>
        </p:spPr>
        <p:txBody>
          <a:bodyPr wrap="square" lIns="91440" tIns="45720" rIns="91440" bIns="45720">
            <a:spAutoFit/>
          </a:bodyPr>
          <a:lstStyle/>
          <a:p>
            <a:pPr algn="ctr"/>
            <a:r>
              <a:rPr lang="en-US" sz="2400" dirty="0" smtClean="0">
                <a:ln w="0"/>
                <a:solidFill>
                  <a:schemeClr val="bg1"/>
                </a:solidFill>
                <a:effectLst>
                  <a:outerShdw blurRad="38100" dist="19050" dir="2700000" algn="tl" rotWithShape="0">
                    <a:schemeClr val="dk1">
                      <a:alpha val="40000"/>
                    </a:schemeClr>
                  </a:outerShdw>
                </a:effectLst>
              </a:rPr>
              <a:t>JALUR SPMB</a:t>
            </a:r>
          </a:p>
        </p:txBody>
      </p:sp>
      <p:grpSp>
        <p:nvGrpSpPr>
          <p:cNvPr id="10" name="Group 9"/>
          <p:cNvGrpSpPr/>
          <p:nvPr/>
        </p:nvGrpSpPr>
        <p:grpSpPr>
          <a:xfrm>
            <a:off x="1317291" y="1885402"/>
            <a:ext cx="2046923" cy="654385"/>
            <a:chOff x="1153477" y="1936415"/>
            <a:chExt cx="2046923" cy="654385"/>
          </a:xfrm>
        </p:grpSpPr>
        <p:sp>
          <p:nvSpPr>
            <p:cNvPr id="9" name="Snip Single Corner Rectangle 8"/>
            <p:cNvSpPr/>
            <p:nvPr/>
          </p:nvSpPr>
          <p:spPr>
            <a:xfrm>
              <a:off x="1153477" y="1936415"/>
              <a:ext cx="2046923" cy="654385"/>
            </a:xfrm>
            <a:prstGeom prst="snip1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1" name="Rectangle 30"/>
            <p:cNvSpPr/>
            <p:nvPr/>
          </p:nvSpPr>
          <p:spPr>
            <a:xfrm>
              <a:off x="1199272" y="2025989"/>
              <a:ext cx="1979197" cy="492443"/>
            </a:xfrm>
            <a:prstGeom prst="rect">
              <a:avLst/>
            </a:prstGeom>
            <a:noFill/>
          </p:spPr>
          <p:txBody>
            <a:bodyPr wrap="square" lIns="91440" tIns="45720" rIns="91440" bIns="45720">
              <a:spAutoFit/>
            </a:bodyPr>
            <a:lstStyle/>
            <a:p>
              <a:pPr algn="ctr"/>
              <a:r>
                <a:rPr lang="en-US" sz="2600" b="1" dirty="0" err="1" smtClean="0">
                  <a:ln w="12700">
                    <a:solidFill>
                      <a:schemeClr val="accent5"/>
                    </a:solidFill>
                    <a:prstDash val="solid"/>
                  </a:ln>
                  <a:pattFill prst="ltDnDiag">
                    <a:fgClr>
                      <a:schemeClr val="accent5">
                        <a:lumMod val="60000"/>
                        <a:lumOff val="40000"/>
                      </a:schemeClr>
                    </a:fgClr>
                    <a:bgClr>
                      <a:schemeClr val="bg1"/>
                    </a:bgClr>
                  </a:pattFill>
                </a:rPr>
                <a:t>Domisili</a:t>
              </a:r>
              <a:endParaRPr lang="en-US" sz="2600" b="1" dirty="0" smtClean="0">
                <a:ln w="12700">
                  <a:solidFill>
                    <a:schemeClr val="accent5"/>
                  </a:solidFill>
                  <a:prstDash val="solid"/>
                </a:ln>
                <a:pattFill prst="ltDnDiag">
                  <a:fgClr>
                    <a:schemeClr val="accent5">
                      <a:lumMod val="60000"/>
                      <a:lumOff val="40000"/>
                    </a:schemeClr>
                  </a:fgClr>
                  <a:bgClr>
                    <a:schemeClr val="bg1"/>
                  </a:bgClr>
                </a:pattFill>
              </a:endParaRPr>
            </a:p>
          </p:txBody>
        </p:sp>
      </p:grpSp>
      <p:grpSp>
        <p:nvGrpSpPr>
          <p:cNvPr id="41" name="Group 40"/>
          <p:cNvGrpSpPr/>
          <p:nvPr/>
        </p:nvGrpSpPr>
        <p:grpSpPr>
          <a:xfrm>
            <a:off x="3437787" y="1894004"/>
            <a:ext cx="4170490" cy="654385"/>
            <a:chOff x="1153477" y="1936415"/>
            <a:chExt cx="2046923" cy="654385"/>
          </a:xfrm>
        </p:grpSpPr>
        <p:sp>
          <p:nvSpPr>
            <p:cNvPr id="46" name="Snip Single Corner Rectangle 45"/>
            <p:cNvSpPr/>
            <p:nvPr/>
          </p:nvSpPr>
          <p:spPr>
            <a:xfrm>
              <a:off x="1153477" y="1936415"/>
              <a:ext cx="2046923" cy="654385"/>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7" name="Rectangle 46"/>
            <p:cNvSpPr/>
            <p:nvPr/>
          </p:nvSpPr>
          <p:spPr>
            <a:xfrm>
              <a:off x="1199272" y="2025989"/>
              <a:ext cx="1979197" cy="4924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ctr"/>
              <a:r>
                <a:rPr lang="en-US" sz="2600" b="1" dirty="0" smtClean="0">
                  <a:ln w="12700">
                    <a:solidFill>
                      <a:schemeClr val="accent5"/>
                    </a:solidFill>
                    <a:prstDash val="solid"/>
                  </a:ln>
                  <a:pattFill prst="ltDnDiag">
                    <a:fgClr>
                      <a:schemeClr val="accent5">
                        <a:lumMod val="60000"/>
                        <a:lumOff val="40000"/>
                      </a:schemeClr>
                    </a:fgClr>
                    <a:bgClr>
                      <a:schemeClr val="bg1"/>
                    </a:bgClr>
                  </a:pattFill>
                </a:rPr>
                <a:t>Paling </a:t>
              </a:r>
              <a:r>
                <a:rPr lang="en-US" sz="2600" b="1" dirty="0" err="1" smtClean="0">
                  <a:ln w="12700">
                    <a:solidFill>
                      <a:schemeClr val="accent5"/>
                    </a:solidFill>
                    <a:prstDash val="solid"/>
                  </a:ln>
                  <a:pattFill prst="ltDnDiag">
                    <a:fgClr>
                      <a:schemeClr val="accent5">
                        <a:lumMod val="60000"/>
                        <a:lumOff val="40000"/>
                      </a:schemeClr>
                    </a:fgClr>
                    <a:bgClr>
                      <a:schemeClr val="bg1"/>
                    </a:bgClr>
                  </a:pattFill>
                </a:rPr>
                <a:t>sedikit</a:t>
              </a:r>
              <a:r>
                <a:rPr lang="en-US" sz="2600" b="1" dirty="0" smtClean="0">
                  <a:ln w="12700">
                    <a:solidFill>
                      <a:schemeClr val="accent5"/>
                    </a:solidFill>
                    <a:prstDash val="solid"/>
                  </a:ln>
                  <a:pattFill prst="ltDnDiag">
                    <a:fgClr>
                      <a:schemeClr val="accent5">
                        <a:lumMod val="60000"/>
                        <a:lumOff val="40000"/>
                      </a:schemeClr>
                    </a:fgClr>
                    <a:bgClr>
                      <a:schemeClr val="bg1"/>
                    </a:bgClr>
                  </a:pattFill>
                </a:rPr>
                <a:t> 40%</a:t>
              </a:r>
            </a:p>
          </p:txBody>
        </p:sp>
      </p:grpSp>
      <p:grpSp>
        <p:nvGrpSpPr>
          <p:cNvPr id="48" name="Group 47"/>
          <p:cNvGrpSpPr/>
          <p:nvPr/>
        </p:nvGrpSpPr>
        <p:grpSpPr>
          <a:xfrm>
            <a:off x="2176938" y="2923775"/>
            <a:ext cx="2046923" cy="654385"/>
            <a:chOff x="1153477" y="1936415"/>
            <a:chExt cx="2046923" cy="654385"/>
          </a:xfrm>
        </p:grpSpPr>
        <p:sp>
          <p:nvSpPr>
            <p:cNvPr id="49" name="Snip Single Corner Rectangle 48"/>
            <p:cNvSpPr/>
            <p:nvPr/>
          </p:nvSpPr>
          <p:spPr>
            <a:xfrm>
              <a:off x="1153477" y="1936415"/>
              <a:ext cx="2046923" cy="654385"/>
            </a:xfrm>
            <a:prstGeom prst="snip1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50" name="Rectangle 49"/>
            <p:cNvSpPr/>
            <p:nvPr/>
          </p:nvSpPr>
          <p:spPr>
            <a:xfrm>
              <a:off x="1199272" y="2025989"/>
              <a:ext cx="1979197" cy="492443"/>
            </a:xfrm>
            <a:prstGeom prst="rect">
              <a:avLst/>
            </a:prstGeom>
            <a:noFill/>
          </p:spPr>
          <p:txBody>
            <a:bodyPr wrap="square" lIns="91440" tIns="45720" rIns="91440" bIns="45720">
              <a:spAutoFit/>
            </a:bodyPr>
            <a:lstStyle/>
            <a:p>
              <a:pPr algn="ctr"/>
              <a:r>
                <a:rPr lang="en-US" sz="2600" b="1" dirty="0" smtClean="0">
                  <a:ln w="12700">
                    <a:solidFill>
                      <a:schemeClr val="accent5"/>
                    </a:solidFill>
                    <a:prstDash val="solid"/>
                  </a:ln>
                  <a:pattFill prst="ltDnDiag">
                    <a:fgClr>
                      <a:schemeClr val="accent5">
                        <a:lumMod val="60000"/>
                        <a:lumOff val="40000"/>
                      </a:schemeClr>
                    </a:fgClr>
                    <a:bgClr>
                      <a:schemeClr val="bg1"/>
                    </a:bgClr>
                  </a:pattFill>
                </a:rPr>
                <a:t>AFIRMASI</a:t>
              </a:r>
            </a:p>
          </p:txBody>
        </p:sp>
      </p:grpSp>
      <p:grpSp>
        <p:nvGrpSpPr>
          <p:cNvPr id="51" name="Group 50"/>
          <p:cNvGrpSpPr/>
          <p:nvPr/>
        </p:nvGrpSpPr>
        <p:grpSpPr>
          <a:xfrm>
            <a:off x="2983254" y="4073351"/>
            <a:ext cx="2046923" cy="654385"/>
            <a:chOff x="1153477" y="1936415"/>
            <a:chExt cx="2046923" cy="654385"/>
          </a:xfrm>
        </p:grpSpPr>
        <p:sp>
          <p:nvSpPr>
            <p:cNvPr id="52" name="Snip Single Corner Rectangle 51"/>
            <p:cNvSpPr/>
            <p:nvPr/>
          </p:nvSpPr>
          <p:spPr>
            <a:xfrm>
              <a:off x="1153477" y="1936415"/>
              <a:ext cx="2046923" cy="654385"/>
            </a:xfrm>
            <a:prstGeom prst="snip1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53" name="Rectangle 52"/>
            <p:cNvSpPr/>
            <p:nvPr/>
          </p:nvSpPr>
          <p:spPr>
            <a:xfrm>
              <a:off x="1199272" y="2054064"/>
              <a:ext cx="1979197" cy="369332"/>
            </a:xfrm>
            <a:prstGeom prst="rect">
              <a:avLst/>
            </a:prstGeom>
            <a:noFill/>
          </p:spPr>
          <p:txBody>
            <a:bodyPr wrap="square" lIns="91440" tIns="45720" rIns="91440" bIns="45720">
              <a:spAutoFit/>
            </a:bodyPr>
            <a:lstStyle/>
            <a:p>
              <a:pPr algn="ctr"/>
              <a:r>
                <a:rPr lang="en-US" b="1" dirty="0" smtClean="0">
                  <a:ln w="12700">
                    <a:solidFill>
                      <a:schemeClr val="accent5"/>
                    </a:solidFill>
                    <a:prstDash val="solid"/>
                  </a:ln>
                  <a:pattFill prst="ltDnDiag">
                    <a:fgClr>
                      <a:schemeClr val="accent5">
                        <a:lumMod val="60000"/>
                        <a:lumOff val="40000"/>
                      </a:schemeClr>
                    </a:fgClr>
                    <a:bgClr>
                      <a:schemeClr val="bg1"/>
                    </a:bgClr>
                  </a:pattFill>
                </a:rPr>
                <a:t>PRESTASI</a:t>
              </a:r>
            </a:p>
          </p:txBody>
        </p:sp>
      </p:grpSp>
      <p:grpSp>
        <p:nvGrpSpPr>
          <p:cNvPr id="54" name="Group 53"/>
          <p:cNvGrpSpPr/>
          <p:nvPr/>
        </p:nvGrpSpPr>
        <p:grpSpPr>
          <a:xfrm>
            <a:off x="4297434" y="2939493"/>
            <a:ext cx="4170490" cy="654385"/>
            <a:chOff x="1153477" y="1936415"/>
            <a:chExt cx="2046923" cy="654385"/>
          </a:xfrm>
        </p:grpSpPr>
        <p:sp>
          <p:nvSpPr>
            <p:cNvPr id="55" name="Snip Single Corner Rectangle 54"/>
            <p:cNvSpPr/>
            <p:nvPr/>
          </p:nvSpPr>
          <p:spPr>
            <a:xfrm>
              <a:off x="1153477" y="1936415"/>
              <a:ext cx="2046923" cy="654385"/>
            </a:xfrm>
            <a:prstGeom prst="snip1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6" name="Rectangle 55"/>
            <p:cNvSpPr/>
            <p:nvPr/>
          </p:nvSpPr>
          <p:spPr>
            <a:xfrm>
              <a:off x="1199272" y="2025989"/>
              <a:ext cx="1979197" cy="492443"/>
            </a:xfrm>
            <a:prstGeom prst="rect">
              <a:avLst/>
            </a:prstGeom>
            <a:noFill/>
          </p:spPr>
          <p:txBody>
            <a:bodyPr wrap="square" lIns="91440" tIns="45720" rIns="91440" bIns="45720">
              <a:spAutoFit/>
            </a:bodyPr>
            <a:lstStyle/>
            <a:p>
              <a:pPr algn="ctr"/>
              <a:r>
                <a:rPr lang="en-US" sz="2600" b="1" dirty="0" smtClean="0">
                  <a:ln w="12700">
                    <a:solidFill>
                      <a:schemeClr val="accent5"/>
                    </a:solidFill>
                    <a:prstDash val="solid"/>
                  </a:ln>
                  <a:pattFill prst="ltDnDiag">
                    <a:fgClr>
                      <a:schemeClr val="accent5">
                        <a:lumMod val="60000"/>
                        <a:lumOff val="40000"/>
                      </a:schemeClr>
                    </a:fgClr>
                    <a:bgClr>
                      <a:schemeClr val="bg1"/>
                    </a:bgClr>
                  </a:pattFill>
                </a:rPr>
                <a:t>Paling </a:t>
              </a:r>
              <a:r>
                <a:rPr lang="en-US" sz="2600" b="1" dirty="0" err="1" smtClean="0">
                  <a:ln w="12700">
                    <a:solidFill>
                      <a:schemeClr val="accent5"/>
                    </a:solidFill>
                    <a:prstDash val="solid"/>
                  </a:ln>
                  <a:pattFill prst="ltDnDiag">
                    <a:fgClr>
                      <a:schemeClr val="accent5">
                        <a:lumMod val="60000"/>
                        <a:lumOff val="40000"/>
                      </a:schemeClr>
                    </a:fgClr>
                    <a:bgClr>
                      <a:schemeClr val="bg1"/>
                    </a:bgClr>
                  </a:pattFill>
                </a:rPr>
                <a:t>sedikit</a:t>
              </a:r>
              <a:r>
                <a:rPr lang="en-US" sz="2600" b="1" dirty="0" smtClean="0">
                  <a:ln w="12700">
                    <a:solidFill>
                      <a:schemeClr val="accent5"/>
                    </a:solidFill>
                    <a:prstDash val="solid"/>
                  </a:ln>
                  <a:pattFill prst="ltDnDiag">
                    <a:fgClr>
                      <a:schemeClr val="accent5">
                        <a:lumMod val="60000"/>
                        <a:lumOff val="40000"/>
                      </a:schemeClr>
                    </a:fgClr>
                    <a:bgClr>
                      <a:schemeClr val="bg1"/>
                    </a:bgClr>
                  </a:pattFill>
                </a:rPr>
                <a:t> 20%</a:t>
              </a:r>
            </a:p>
          </p:txBody>
        </p:sp>
      </p:grpSp>
      <p:grpSp>
        <p:nvGrpSpPr>
          <p:cNvPr id="57" name="Group 56"/>
          <p:cNvGrpSpPr/>
          <p:nvPr/>
        </p:nvGrpSpPr>
        <p:grpSpPr>
          <a:xfrm>
            <a:off x="5103750" y="4096184"/>
            <a:ext cx="4170490" cy="654385"/>
            <a:chOff x="1153477" y="1936415"/>
            <a:chExt cx="2046923" cy="654385"/>
          </a:xfrm>
        </p:grpSpPr>
        <p:sp>
          <p:nvSpPr>
            <p:cNvPr id="58" name="Snip Single Corner Rectangle 57"/>
            <p:cNvSpPr/>
            <p:nvPr/>
          </p:nvSpPr>
          <p:spPr>
            <a:xfrm>
              <a:off x="1153477" y="1936415"/>
              <a:ext cx="2046923" cy="654385"/>
            </a:xfrm>
            <a:prstGeom prst="snip1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9" name="Rectangle 58"/>
            <p:cNvSpPr/>
            <p:nvPr/>
          </p:nvSpPr>
          <p:spPr>
            <a:xfrm>
              <a:off x="1199272" y="2025989"/>
              <a:ext cx="1979197" cy="4924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ctr"/>
              <a:r>
                <a:rPr lang="en-US" sz="2600" b="1" dirty="0" smtClean="0">
                  <a:ln w="12700">
                    <a:solidFill>
                      <a:schemeClr val="accent5"/>
                    </a:solidFill>
                    <a:prstDash val="solid"/>
                  </a:ln>
                  <a:pattFill prst="ltDnDiag">
                    <a:fgClr>
                      <a:schemeClr val="accent5">
                        <a:lumMod val="60000"/>
                        <a:lumOff val="40000"/>
                      </a:schemeClr>
                    </a:fgClr>
                    <a:bgClr>
                      <a:schemeClr val="bg1"/>
                    </a:bgClr>
                  </a:pattFill>
                </a:rPr>
                <a:t>Paling </a:t>
              </a:r>
              <a:r>
                <a:rPr lang="en-US" sz="2600" b="1" dirty="0" err="1" smtClean="0">
                  <a:ln w="12700">
                    <a:solidFill>
                      <a:schemeClr val="accent5"/>
                    </a:solidFill>
                    <a:prstDash val="solid"/>
                  </a:ln>
                  <a:pattFill prst="ltDnDiag">
                    <a:fgClr>
                      <a:schemeClr val="accent5">
                        <a:lumMod val="60000"/>
                        <a:lumOff val="40000"/>
                      </a:schemeClr>
                    </a:fgClr>
                    <a:bgClr>
                      <a:schemeClr val="bg1"/>
                    </a:bgClr>
                  </a:pattFill>
                </a:rPr>
                <a:t>sedikit</a:t>
              </a:r>
              <a:r>
                <a:rPr lang="en-US" sz="2600" b="1" dirty="0" smtClean="0">
                  <a:ln w="12700">
                    <a:solidFill>
                      <a:schemeClr val="accent5"/>
                    </a:solidFill>
                    <a:prstDash val="solid"/>
                  </a:ln>
                  <a:pattFill prst="ltDnDiag">
                    <a:fgClr>
                      <a:schemeClr val="accent5">
                        <a:lumMod val="60000"/>
                        <a:lumOff val="40000"/>
                      </a:schemeClr>
                    </a:fgClr>
                    <a:bgClr>
                      <a:schemeClr val="bg1"/>
                    </a:bgClr>
                  </a:pattFill>
                </a:rPr>
                <a:t> 25%</a:t>
              </a:r>
            </a:p>
          </p:txBody>
        </p:sp>
      </p:grpSp>
      <p:pic>
        <p:nvPicPr>
          <p:cNvPr id="38" name="Picture 3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grpSp>
        <p:nvGrpSpPr>
          <p:cNvPr id="39" name="Group 38"/>
          <p:cNvGrpSpPr/>
          <p:nvPr/>
        </p:nvGrpSpPr>
        <p:grpSpPr>
          <a:xfrm>
            <a:off x="3670704" y="5050996"/>
            <a:ext cx="2046923" cy="654385"/>
            <a:chOff x="1153477" y="1936415"/>
            <a:chExt cx="2046923" cy="654385"/>
          </a:xfrm>
        </p:grpSpPr>
        <p:sp>
          <p:nvSpPr>
            <p:cNvPr id="40" name="Snip Single Corner Rectangle 39"/>
            <p:cNvSpPr/>
            <p:nvPr/>
          </p:nvSpPr>
          <p:spPr>
            <a:xfrm>
              <a:off x="1153477" y="1936415"/>
              <a:ext cx="2046923" cy="654385"/>
            </a:xfrm>
            <a:prstGeom prst="snip1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4" name="Rectangle 43"/>
            <p:cNvSpPr/>
            <p:nvPr/>
          </p:nvSpPr>
          <p:spPr>
            <a:xfrm>
              <a:off x="1207629" y="2077215"/>
              <a:ext cx="1979197" cy="369332"/>
            </a:xfrm>
            <a:prstGeom prst="rect">
              <a:avLst/>
            </a:prstGeom>
            <a:noFill/>
          </p:spPr>
          <p:txBody>
            <a:bodyPr wrap="square" lIns="91440" tIns="45720" rIns="91440" bIns="45720">
              <a:spAutoFit/>
            </a:bodyPr>
            <a:lstStyle/>
            <a:p>
              <a:pPr algn="ctr"/>
              <a:r>
                <a:rPr lang="en-US" b="1" dirty="0" smtClean="0">
                  <a:ln w="12700">
                    <a:solidFill>
                      <a:schemeClr val="accent5"/>
                    </a:solidFill>
                    <a:prstDash val="solid"/>
                  </a:ln>
                  <a:pattFill prst="ltDnDiag">
                    <a:fgClr>
                      <a:schemeClr val="accent5">
                        <a:lumMod val="60000"/>
                        <a:lumOff val="40000"/>
                      </a:schemeClr>
                    </a:fgClr>
                    <a:bgClr>
                      <a:schemeClr val="bg1"/>
                    </a:bgClr>
                  </a:pattFill>
                </a:rPr>
                <a:t>MUTASI</a:t>
              </a:r>
            </a:p>
          </p:txBody>
        </p:sp>
      </p:grpSp>
      <p:grpSp>
        <p:nvGrpSpPr>
          <p:cNvPr id="60" name="Group 59"/>
          <p:cNvGrpSpPr/>
          <p:nvPr/>
        </p:nvGrpSpPr>
        <p:grpSpPr>
          <a:xfrm>
            <a:off x="5791200" y="5073829"/>
            <a:ext cx="4170490" cy="654385"/>
            <a:chOff x="1153477" y="1936415"/>
            <a:chExt cx="2046923" cy="654385"/>
          </a:xfrm>
        </p:grpSpPr>
        <p:sp>
          <p:nvSpPr>
            <p:cNvPr id="61" name="Snip Single Corner Rectangle 60"/>
            <p:cNvSpPr/>
            <p:nvPr/>
          </p:nvSpPr>
          <p:spPr>
            <a:xfrm>
              <a:off x="1153477" y="1936415"/>
              <a:ext cx="2046923" cy="654385"/>
            </a:xfrm>
            <a:prstGeom prst="snip1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2" name="Rectangle 61"/>
            <p:cNvSpPr/>
            <p:nvPr/>
          </p:nvSpPr>
          <p:spPr>
            <a:xfrm>
              <a:off x="1199272" y="2025989"/>
              <a:ext cx="1979197" cy="492443"/>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lIns="91440" tIns="45720" rIns="91440" bIns="45720">
              <a:spAutoFit/>
            </a:bodyPr>
            <a:lstStyle/>
            <a:p>
              <a:pPr algn="ctr"/>
              <a:r>
                <a:rPr lang="en-US" sz="2600" b="1" dirty="0" smtClean="0">
                  <a:ln w="12700">
                    <a:solidFill>
                      <a:schemeClr val="accent5"/>
                    </a:solidFill>
                    <a:prstDash val="solid"/>
                  </a:ln>
                  <a:pattFill prst="ltDnDiag">
                    <a:fgClr>
                      <a:schemeClr val="accent5">
                        <a:lumMod val="60000"/>
                        <a:lumOff val="40000"/>
                      </a:schemeClr>
                    </a:fgClr>
                    <a:bgClr>
                      <a:schemeClr val="bg1"/>
                    </a:bgClr>
                  </a:pattFill>
                </a:rPr>
                <a:t>Paling </a:t>
              </a:r>
              <a:r>
                <a:rPr lang="en-US" sz="2600" b="1" dirty="0" err="1" smtClean="0">
                  <a:ln w="12700">
                    <a:solidFill>
                      <a:schemeClr val="accent5"/>
                    </a:solidFill>
                    <a:prstDash val="solid"/>
                  </a:ln>
                  <a:pattFill prst="ltDnDiag">
                    <a:fgClr>
                      <a:schemeClr val="accent5">
                        <a:lumMod val="60000"/>
                        <a:lumOff val="40000"/>
                      </a:schemeClr>
                    </a:fgClr>
                    <a:bgClr>
                      <a:schemeClr val="bg1"/>
                    </a:bgClr>
                  </a:pattFill>
                </a:rPr>
                <a:t>banyak</a:t>
              </a:r>
              <a:r>
                <a:rPr lang="en-US" sz="2600" b="1" dirty="0" smtClean="0">
                  <a:ln w="12700">
                    <a:solidFill>
                      <a:schemeClr val="accent5"/>
                    </a:solidFill>
                    <a:prstDash val="solid"/>
                  </a:ln>
                  <a:pattFill prst="ltDnDiag">
                    <a:fgClr>
                      <a:schemeClr val="accent5">
                        <a:lumMod val="60000"/>
                        <a:lumOff val="40000"/>
                      </a:schemeClr>
                    </a:fgClr>
                    <a:bgClr>
                      <a:schemeClr val="bg1"/>
                    </a:bgClr>
                  </a:pattFill>
                </a:rPr>
                <a:t> 5%</a:t>
              </a:r>
            </a:p>
          </p:txBody>
        </p:sp>
      </p:grpSp>
    </p:spTree>
    <p:extLst>
      <p:ext uri="{BB962C8B-B14F-4D97-AF65-F5344CB8AC3E}">
        <p14:creationId xmlns:p14="http://schemas.microsoft.com/office/powerpoint/2010/main" val="1178076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4" name="object 14"/>
          <p:cNvSpPr txBox="1"/>
          <p:nvPr/>
        </p:nvSpPr>
        <p:spPr>
          <a:xfrm>
            <a:off x="2054948" y="2913767"/>
            <a:ext cx="1972310" cy="1074420"/>
          </a:xfrm>
          <a:prstGeom prst="rect">
            <a:avLst/>
          </a:prstGeom>
        </p:spPr>
        <p:txBody>
          <a:bodyPr vert="horz" wrap="square" lIns="0" tIns="12700" rIns="0" bIns="0" rtlCol="0">
            <a:spAutoFit/>
          </a:bodyPr>
          <a:lstStyle/>
          <a:p>
            <a:pPr marR="50800" algn="ctr">
              <a:lnSpc>
                <a:spcPts val="2155"/>
              </a:lnSpc>
              <a:spcBef>
                <a:spcPts val="100"/>
              </a:spcBef>
            </a:pPr>
            <a:r>
              <a:rPr sz="2000" b="1" spc="-270" dirty="0">
                <a:solidFill>
                  <a:srgbClr val="FFFFFF"/>
                </a:solidFill>
                <a:latin typeface="Arial"/>
                <a:cs typeface="Arial"/>
              </a:rPr>
              <a:t>PRESTASI</a:t>
            </a:r>
            <a:endParaRPr sz="2000">
              <a:latin typeface="Arial"/>
              <a:cs typeface="Arial"/>
            </a:endParaRPr>
          </a:p>
          <a:p>
            <a:pPr algn="ctr">
              <a:lnSpc>
                <a:spcPts val="2155"/>
              </a:lnSpc>
            </a:pPr>
            <a:r>
              <a:rPr sz="2000" spc="-185" dirty="0">
                <a:solidFill>
                  <a:srgbClr val="FFFFFF"/>
                </a:solidFill>
                <a:latin typeface="Arial MT"/>
                <a:cs typeface="Arial MT"/>
              </a:rPr>
              <a:t>(Paling</a:t>
            </a:r>
            <a:r>
              <a:rPr sz="2000" spc="-40" dirty="0">
                <a:solidFill>
                  <a:srgbClr val="FFFFFF"/>
                </a:solidFill>
                <a:latin typeface="Arial MT"/>
                <a:cs typeface="Arial MT"/>
              </a:rPr>
              <a:t> </a:t>
            </a:r>
            <a:r>
              <a:rPr sz="2000" spc="-215" dirty="0">
                <a:solidFill>
                  <a:srgbClr val="FFFFFF"/>
                </a:solidFill>
                <a:latin typeface="Arial MT"/>
                <a:cs typeface="Arial MT"/>
              </a:rPr>
              <a:t>Banyak</a:t>
            </a:r>
            <a:r>
              <a:rPr sz="2000" spc="-30" dirty="0">
                <a:solidFill>
                  <a:srgbClr val="FFFFFF"/>
                </a:solidFill>
                <a:latin typeface="Arial MT"/>
                <a:cs typeface="Arial MT"/>
              </a:rPr>
              <a:t> </a:t>
            </a:r>
            <a:r>
              <a:rPr sz="2000" spc="-145" dirty="0">
                <a:solidFill>
                  <a:srgbClr val="FFFFFF"/>
                </a:solidFill>
                <a:latin typeface="Arial MT"/>
                <a:cs typeface="Arial MT"/>
              </a:rPr>
              <a:t>20%)</a:t>
            </a:r>
            <a:endParaRPr sz="2000">
              <a:latin typeface="Arial MT"/>
              <a:cs typeface="Arial MT"/>
            </a:endParaRPr>
          </a:p>
          <a:p>
            <a:pPr marR="29845" algn="ctr">
              <a:lnSpc>
                <a:spcPct val="100000"/>
              </a:lnSpc>
              <a:spcBef>
                <a:spcPts val="1545"/>
              </a:spcBef>
            </a:pPr>
            <a:r>
              <a:rPr sz="2000" b="1" spc="-270" dirty="0">
                <a:solidFill>
                  <a:srgbClr val="FFFFFF"/>
                </a:solidFill>
                <a:latin typeface="Arial"/>
                <a:cs typeface="Arial"/>
              </a:rPr>
              <a:t>PERPINDAHAN</a:t>
            </a:r>
            <a:endParaRPr sz="2000">
              <a:latin typeface="Arial"/>
              <a:cs typeface="Arial"/>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1067223" y="985635"/>
            <a:ext cx="2946319"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SYARAT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ectangle 18"/>
          <p:cNvSpPr/>
          <p:nvPr/>
        </p:nvSpPr>
        <p:spPr>
          <a:xfrm>
            <a:off x="6602303" y="1841930"/>
            <a:ext cx="5177523" cy="400110"/>
          </a:xfrm>
          <a:prstGeom prst="rect">
            <a:avLst/>
          </a:prstGeom>
          <a:noFill/>
        </p:spPr>
        <p:txBody>
          <a:bodyPr wrap="square" lIns="91440" tIns="45720" rIns="91440" bIns="45720">
            <a:spAutoFit/>
          </a:bodyPr>
          <a:lstStyle/>
          <a:p>
            <a:pPr marL="342900" lvl="0" indent="-342900" algn="just">
              <a:buFont typeface="+mj-lt"/>
              <a:buAutoNum type="alphaLcPeriod"/>
            </a:pPr>
            <a:endParaRPr lang="en-US" sz="2000" dirty="0"/>
          </a:p>
        </p:txBody>
      </p:sp>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4" name="Rectangle 3"/>
          <p:cNvSpPr/>
          <p:nvPr/>
        </p:nvSpPr>
        <p:spPr>
          <a:xfrm>
            <a:off x="505663" y="1803095"/>
            <a:ext cx="5359239" cy="3596369"/>
          </a:xfrm>
          <a:prstGeom prst="rect">
            <a:avLst/>
          </a:prstGeom>
        </p:spPr>
        <p:txBody>
          <a:bodyPr wrap="square">
            <a:spAutoFit/>
          </a:bodyPr>
          <a:lstStyle/>
          <a:p>
            <a:pPr marL="457200" marR="3810" indent="-457200" algn="just">
              <a:lnSpc>
                <a:spcPct val="115000"/>
              </a:lnSpc>
              <a:spcAft>
                <a:spcPts val="0"/>
              </a:spcAft>
              <a:buFont typeface="+mj-lt"/>
              <a:buAutoNum type="arabicPeriod"/>
            </a:pPr>
            <a:r>
              <a:rPr lang="id-ID" sz="2200" dirty="0"/>
              <a:t>Memiliki </a:t>
            </a:r>
            <a:r>
              <a:rPr lang="id-ID" sz="2200" dirty="0">
                <a:solidFill>
                  <a:srgbClr val="FF0000"/>
                </a:solidFill>
              </a:rPr>
              <a:t>Ijazah</a:t>
            </a:r>
            <a:r>
              <a:rPr lang="id-ID" sz="2200" dirty="0"/>
              <a:t> atau Surat Tanda Tamat Belajar  (STTB) SD/MI/SDLB /Program Kejar Paket A atau bentuk lain yang sederajat;</a:t>
            </a:r>
            <a:endParaRPr lang="en-US" sz="2200" dirty="0"/>
          </a:p>
          <a:p>
            <a:pPr marL="457200" marR="3810" indent="-457200" algn="just">
              <a:lnSpc>
                <a:spcPct val="115000"/>
              </a:lnSpc>
              <a:spcAft>
                <a:spcPts val="0"/>
              </a:spcAft>
              <a:buFont typeface="+mj-lt"/>
              <a:buAutoNum type="arabicPeriod"/>
            </a:pPr>
            <a:r>
              <a:rPr lang="id-ID" sz="2200" dirty="0"/>
              <a:t>Berusia </a:t>
            </a:r>
            <a:r>
              <a:rPr lang="id-ID" sz="2200" dirty="0">
                <a:solidFill>
                  <a:srgbClr val="FF0000"/>
                </a:solidFill>
              </a:rPr>
              <a:t>setinggi – tingginya 15 tahun</a:t>
            </a:r>
            <a:r>
              <a:rPr lang="id-ID" sz="2200" dirty="0"/>
              <a:t> terhitung pada tanggal 1 Juli </a:t>
            </a:r>
            <a:r>
              <a:rPr lang="id-ID" sz="2200" dirty="0" smtClean="0"/>
              <a:t>202</a:t>
            </a:r>
            <a:r>
              <a:rPr lang="en-US" sz="2200" dirty="0"/>
              <a:t>5</a:t>
            </a:r>
            <a:r>
              <a:rPr lang="id-ID" sz="2200" dirty="0" smtClean="0"/>
              <a:t>;</a:t>
            </a:r>
            <a:endParaRPr lang="en-US" sz="2200" dirty="0"/>
          </a:p>
          <a:p>
            <a:pPr marL="457200" marR="3810" indent="-457200" algn="just">
              <a:lnSpc>
                <a:spcPct val="115000"/>
              </a:lnSpc>
              <a:spcAft>
                <a:spcPts val="0"/>
              </a:spcAft>
              <a:buFont typeface="+mj-lt"/>
              <a:buAutoNum type="arabicPeriod"/>
            </a:pPr>
            <a:r>
              <a:rPr lang="id-ID" sz="2200" dirty="0"/>
              <a:t>Memiliki </a:t>
            </a:r>
            <a:r>
              <a:rPr lang="id-ID" sz="2200" dirty="0">
                <a:solidFill>
                  <a:srgbClr val="FF0000"/>
                </a:solidFill>
              </a:rPr>
              <a:t>Akta</a:t>
            </a:r>
            <a:r>
              <a:rPr lang="id-ID" sz="2200" dirty="0"/>
              <a:t> Kelahiran; atau</a:t>
            </a:r>
            <a:endParaRPr lang="en-US" sz="2200" dirty="0"/>
          </a:p>
          <a:p>
            <a:pPr marL="457200" marR="3810" indent="-457200" algn="just">
              <a:lnSpc>
                <a:spcPct val="115000"/>
              </a:lnSpc>
              <a:spcAft>
                <a:spcPts val="0"/>
              </a:spcAft>
              <a:buFont typeface="+mj-lt"/>
              <a:buAutoNum type="arabicPeriod"/>
            </a:pPr>
            <a:r>
              <a:rPr lang="id-ID" sz="2200" dirty="0"/>
              <a:t>Surat </a:t>
            </a:r>
            <a:r>
              <a:rPr lang="id-ID" sz="2200" dirty="0">
                <a:solidFill>
                  <a:srgbClr val="FF0000"/>
                </a:solidFill>
              </a:rPr>
              <a:t>keterangan lahir</a:t>
            </a:r>
            <a:r>
              <a:rPr lang="id-ID" sz="2200" dirty="0"/>
              <a:t> yang dikeluarkan oleh Kepala Desa/Lurah</a:t>
            </a:r>
            <a:r>
              <a:rPr lang="id-ID" sz="2200" dirty="0" smtClean="0"/>
              <a:t>;</a:t>
            </a:r>
            <a:endParaRPr lang="en-US" sz="2200" dirty="0"/>
          </a:p>
        </p:txBody>
      </p:sp>
      <p:sp>
        <p:nvSpPr>
          <p:cNvPr id="23" name="Rectangle 22"/>
          <p:cNvSpPr/>
          <p:nvPr/>
        </p:nvSpPr>
        <p:spPr>
          <a:xfrm>
            <a:off x="6420587" y="1803095"/>
            <a:ext cx="5359239" cy="4375044"/>
          </a:xfrm>
          <a:prstGeom prst="rect">
            <a:avLst/>
          </a:prstGeom>
        </p:spPr>
        <p:txBody>
          <a:bodyPr wrap="square">
            <a:spAutoFit/>
          </a:bodyPr>
          <a:lstStyle/>
          <a:p>
            <a:pPr marL="457200" marR="3810" indent="-457200" algn="just">
              <a:lnSpc>
                <a:spcPct val="115000"/>
              </a:lnSpc>
              <a:buFont typeface="+mj-lt"/>
              <a:buAutoNum type="arabicPeriod" startAt="5"/>
            </a:pPr>
            <a:r>
              <a:rPr lang="id-ID" sz="2200" dirty="0" smtClean="0">
                <a:solidFill>
                  <a:srgbClr val="FF0000"/>
                </a:solidFill>
              </a:rPr>
              <a:t>Kartu</a:t>
            </a:r>
            <a:r>
              <a:rPr lang="id-ID" sz="2200" dirty="0" smtClean="0"/>
              <a:t> </a:t>
            </a:r>
            <a:r>
              <a:rPr lang="id-ID" sz="2200" dirty="0">
                <a:solidFill>
                  <a:srgbClr val="FF0000"/>
                </a:solidFill>
              </a:rPr>
              <a:t>Keluarga</a:t>
            </a:r>
            <a:r>
              <a:rPr lang="id-ID" sz="2200" dirty="0"/>
              <a:t>  yang diterbitkan paling </a:t>
            </a:r>
            <a:r>
              <a:rPr lang="id-ID" sz="2200" dirty="0">
                <a:solidFill>
                  <a:srgbClr val="FF0000"/>
                </a:solidFill>
              </a:rPr>
              <a:t>lambat 1 (satu) tahun</a:t>
            </a:r>
            <a:r>
              <a:rPr lang="id-ID" sz="2200" dirty="0"/>
              <a:t> sebelum pelaksanaan </a:t>
            </a:r>
            <a:r>
              <a:rPr lang="id-ID" sz="2200" dirty="0" smtClean="0"/>
              <a:t>SPMB </a:t>
            </a:r>
            <a:r>
              <a:rPr lang="id-ID" sz="2200" dirty="0"/>
              <a:t>( maksimal </a:t>
            </a:r>
            <a:r>
              <a:rPr lang="id-ID" sz="2200" dirty="0" smtClean="0"/>
              <a:t>2</a:t>
            </a:r>
            <a:r>
              <a:rPr lang="en-US" sz="2200" dirty="0" smtClean="0"/>
              <a:t>3</a:t>
            </a:r>
            <a:r>
              <a:rPr lang="id-ID" sz="2200" dirty="0" smtClean="0"/>
              <a:t> </a:t>
            </a:r>
            <a:r>
              <a:rPr lang="id-ID" sz="2200" dirty="0"/>
              <a:t>Juni </a:t>
            </a:r>
            <a:r>
              <a:rPr lang="id-ID" sz="2200" dirty="0" smtClean="0"/>
              <a:t>202</a:t>
            </a:r>
            <a:r>
              <a:rPr lang="en-US" sz="2200" dirty="0" smtClean="0"/>
              <a:t>4</a:t>
            </a:r>
            <a:r>
              <a:rPr lang="id-ID" sz="2200" dirty="0" smtClean="0"/>
              <a:t>)</a:t>
            </a:r>
            <a:r>
              <a:rPr lang="en-US" sz="2200" dirty="0" smtClean="0"/>
              <a:t>; a</a:t>
            </a:r>
            <a:r>
              <a:rPr lang="id-ID" sz="2200" dirty="0" smtClean="0"/>
              <a:t>tau    </a:t>
            </a:r>
            <a:r>
              <a:rPr lang="id-ID" sz="2200" dirty="0">
                <a:solidFill>
                  <a:srgbClr val="FF0000"/>
                </a:solidFill>
              </a:rPr>
              <a:t>Keterangan</a:t>
            </a:r>
            <a:r>
              <a:rPr lang="id-ID" sz="2200" dirty="0"/>
              <a:t>  </a:t>
            </a:r>
            <a:r>
              <a:rPr lang="id-ID" sz="2200" dirty="0">
                <a:solidFill>
                  <a:srgbClr val="FF0000"/>
                </a:solidFill>
              </a:rPr>
              <a:t>Domisili</a:t>
            </a:r>
            <a:r>
              <a:rPr lang="id-ID" sz="2200" dirty="0"/>
              <a:t>  apabila  Kartu  Keluarga  tidak  memiliki karena keadaan tertentu  (</a:t>
            </a:r>
            <a:r>
              <a:rPr lang="id-ID" sz="2200" dirty="0">
                <a:solidFill>
                  <a:srgbClr val="FF0000"/>
                </a:solidFill>
              </a:rPr>
              <a:t>bencana alam dan/atau bencana sosial</a:t>
            </a:r>
            <a:r>
              <a:rPr lang="id-ID" sz="2200" dirty="0" smtClean="0"/>
              <a:t>)</a:t>
            </a:r>
            <a:r>
              <a:rPr lang="en-US" sz="2200" dirty="0" smtClean="0"/>
              <a:t>.</a:t>
            </a:r>
          </a:p>
          <a:p>
            <a:pPr marR="3810" algn="just">
              <a:lnSpc>
                <a:spcPct val="115000"/>
              </a:lnSpc>
            </a:pPr>
            <a:endParaRPr lang="en-US" sz="2200" dirty="0" smtClean="0"/>
          </a:p>
          <a:p>
            <a:pPr marR="3810" algn="just">
              <a:lnSpc>
                <a:spcPct val="115000"/>
              </a:lnSpc>
            </a:pPr>
            <a:r>
              <a:rPr lang="en-US" sz="2200" i="1" u="sng" dirty="0" smtClean="0">
                <a:solidFill>
                  <a:srgbClr val="002060"/>
                </a:solidFill>
              </a:rPr>
              <a:t>Detail KK</a:t>
            </a:r>
            <a:r>
              <a:rPr lang="en-US" sz="2200" i="1" dirty="0" smtClean="0">
                <a:solidFill>
                  <a:srgbClr val="002060"/>
                </a:solidFill>
              </a:rPr>
              <a:t> akan dijelaskan pada slide khusus</a:t>
            </a:r>
            <a:endParaRPr lang="en-US" sz="2200" i="1" dirty="0">
              <a:solidFill>
                <a:srgbClr val="002060"/>
              </a:solidFill>
            </a:endParaRPr>
          </a:p>
        </p:txBody>
      </p:sp>
    </p:spTree>
    <p:extLst>
      <p:ext uri="{BB962C8B-B14F-4D97-AF65-F5344CB8AC3E}">
        <p14:creationId xmlns:p14="http://schemas.microsoft.com/office/powerpoint/2010/main" val="774140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4" name="object 14"/>
          <p:cNvSpPr txBox="1"/>
          <p:nvPr/>
        </p:nvSpPr>
        <p:spPr>
          <a:xfrm>
            <a:off x="2054948" y="2913767"/>
            <a:ext cx="1972310" cy="1074420"/>
          </a:xfrm>
          <a:prstGeom prst="rect">
            <a:avLst/>
          </a:prstGeom>
        </p:spPr>
        <p:txBody>
          <a:bodyPr vert="horz" wrap="square" lIns="0" tIns="12700" rIns="0" bIns="0" rtlCol="0">
            <a:spAutoFit/>
          </a:bodyPr>
          <a:lstStyle/>
          <a:p>
            <a:pPr marR="50800" algn="ctr">
              <a:lnSpc>
                <a:spcPts val="2155"/>
              </a:lnSpc>
              <a:spcBef>
                <a:spcPts val="100"/>
              </a:spcBef>
            </a:pPr>
            <a:r>
              <a:rPr sz="2000" b="1" spc="-270" dirty="0">
                <a:solidFill>
                  <a:srgbClr val="FFFFFF"/>
                </a:solidFill>
                <a:latin typeface="Arial"/>
                <a:cs typeface="Arial"/>
              </a:rPr>
              <a:t>PRESTASI</a:t>
            </a:r>
            <a:endParaRPr sz="2000">
              <a:latin typeface="Arial"/>
              <a:cs typeface="Arial"/>
            </a:endParaRPr>
          </a:p>
          <a:p>
            <a:pPr algn="ctr">
              <a:lnSpc>
                <a:spcPts val="2155"/>
              </a:lnSpc>
            </a:pPr>
            <a:r>
              <a:rPr sz="2000" spc="-185" dirty="0">
                <a:solidFill>
                  <a:srgbClr val="FFFFFF"/>
                </a:solidFill>
                <a:latin typeface="Arial MT"/>
                <a:cs typeface="Arial MT"/>
              </a:rPr>
              <a:t>(Paling</a:t>
            </a:r>
            <a:r>
              <a:rPr sz="2000" spc="-40" dirty="0">
                <a:solidFill>
                  <a:srgbClr val="FFFFFF"/>
                </a:solidFill>
                <a:latin typeface="Arial MT"/>
                <a:cs typeface="Arial MT"/>
              </a:rPr>
              <a:t> </a:t>
            </a:r>
            <a:r>
              <a:rPr sz="2000" spc="-215" dirty="0">
                <a:solidFill>
                  <a:srgbClr val="FFFFFF"/>
                </a:solidFill>
                <a:latin typeface="Arial MT"/>
                <a:cs typeface="Arial MT"/>
              </a:rPr>
              <a:t>Banyak</a:t>
            </a:r>
            <a:r>
              <a:rPr sz="2000" spc="-30" dirty="0">
                <a:solidFill>
                  <a:srgbClr val="FFFFFF"/>
                </a:solidFill>
                <a:latin typeface="Arial MT"/>
                <a:cs typeface="Arial MT"/>
              </a:rPr>
              <a:t> </a:t>
            </a:r>
            <a:r>
              <a:rPr sz="2000" spc="-145" dirty="0">
                <a:solidFill>
                  <a:srgbClr val="FFFFFF"/>
                </a:solidFill>
                <a:latin typeface="Arial MT"/>
                <a:cs typeface="Arial MT"/>
              </a:rPr>
              <a:t>20%)</a:t>
            </a:r>
            <a:endParaRPr sz="2000">
              <a:latin typeface="Arial MT"/>
              <a:cs typeface="Arial MT"/>
            </a:endParaRPr>
          </a:p>
          <a:p>
            <a:pPr marR="29845" algn="ctr">
              <a:lnSpc>
                <a:spcPct val="100000"/>
              </a:lnSpc>
              <a:spcBef>
                <a:spcPts val="1545"/>
              </a:spcBef>
            </a:pPr>
            <a:r>
              <a:rPr sz="2000" b="1" spc="-270" dirty="0">
                <a:solidFill>
                  <a:srgbClr val="FFFFFF"/>
                </a:solidFill>
                <a:latin typeface="Arial"/>
                <a:cs typeface="Arial"/>
              </a:rPr>
              <a:t>PERPINDAHAN</a:t>
            </a:r>
            <a:endParaRPr sz="2000">
              <a:latin typeface="Arial"/>
              <a:cs typeface="Arial"/>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04114"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780977" y="985635"/>
            <a:ext cx="3257623"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PROSEDUR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ectangle 18"/>
          <p:cNvSpPr/>
          <p:nvPr/>
        </p:nvSpPr>
        <p:spPr>
          <a:xfrm>
            <a:off x="6602303" y="1841930"/>
            <a:ext cx="5177523" cy="400110"/>
          </a:xfrm>
          <a:prstGeom prst="rect">
            <a:avLst/>
          </a:prstGeom>
          <a:noFill/>
        </p:spPr>
        <p:txBody>
          <a:bodyPr wrap="square" lIns="91440" tIns="45720" rIns="91440" bIns="45720">
            <a:spAutoFit/>
          </a:bodyPr>
          <a:lstStyle/>
          <a:p>
            <a:pPr marL="342900" lvl="0" indent="-342900" algn="just">
              <a:buFont typeface="+mj-lt"/>
              <a:buAutoNum type="alphaLcPeriod"/>
            </a:pPr>
            <a:endParaRPr lang="en-US" sz="2000" dirty="0"/>
          </a:p>
        </p:txBody>
      </p:sp>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3" name="Rectangle 2"/>
          <p:cNvSpPr/>
          <p:nvPr/>
        </p:nvSpPr>
        <p:spPr>
          <a:xfrm>
            <a:off x="226800" y="1841930"/>
            <a:ext cx="5488199" cy="3985706"/>
          </a:xfrm>
          <a:prstGeom prst="rect">
            <a:avLst/>
          </a:prstGeom>
        </p:spPr>
        <p:txBody>
          <a:bodyPr wrap="square">
            <a:spAutoFit/>
          </a:bodyPr>
          <a:lstStyle/>
          <a:p>
            <a:pPr marL="457200" marR="3810" indent="-457200" algn="just">
              <a:lnSpc>
                <a:spcPct val="115000"/>
              </a:lnSpc>
              <a:buFont typeface="+mj-lt"/>
              <a:buAutoNum type="arabicPeriod"/>
            </a:pPr>
            <a:r>
              <a:rPr lang="id-ID" sz="2200" dirty="0" smtClean="0"/>
              <a:t>Sekolah asal SD/MI/SDLB/Program   Kejar   Paket   A berkewajiban melakukan aktivasi akun siswa kelas VI melalui  situs</a:t>
            </a:r>
            <a:r>
              <a:rPr lang="en-US" sz="2200" dirty="0" smtClean="0"/>
              <a:t> </a:t>
            </a:r>
            <a:r>
              <a:rPr lang="en-US" sz="2200" b="1" i="1" u="sng" dirty="0" smtClean="0">
                <a:solidFill>
                  <a:schemeClr val="tx1"/>
                </a:solidFill>
              </a:rPr>
              <a:t>https ://adminspmb.pemalangkab.go.id/</a:t>
            </a:r>
          </a:p>
          <a:p>
            <a:pPr marL="457200" marR="3810" indent="-457200" algn="just">
              <a:lnSpc>
                <a:spcPct val="115000"/>
              </a:lnSpc>
              <a:buFont typeface="+mj-lt"/>
              <a:buAutoNum type="arabicPeriod"/>
            </a:pPr>
            <a:r>
              <a:rPr lang="id-ID" sz="2200" dirty="0" smtClean="0"/>
              <a:t>Setiap </a:t>
            </a:r>
            <a:r>
              <a:rPr lang="id-ID" sz="2200" dirty="0"/>
              <a:t>calon </a:t>
            </a:r>
            <a:r>
              <a:rPr lang="id-ID" sz="2200" dirty="0" smtClean="0"/>
              <a:t>murid </a:t>
            </a:r>
            <a:r>
              <a:rPr lang="id-ID" sz="2200" dirty="0"/>
              <a:t>baru yang mendaftar ke SMP melalui sistem Daring dapat memilih pilihan maksimal 2 (dua) sekolah sesuai dengan sebaran </a:t>
            </a:r>
            <a:r>
              <a:rPr lang="id-ID" sz="2200" dirty="0" smtClean="0"/>
              <a:t>Domisilinya;</a:t>
            </a:r>
            <a:endParaRPr lang="en-US" sz="2200" dirty="0"/>
          </a:p>
        </p:txBody>
      </p:sp>
      <p:sp>
        <p:nvSpPr>
          <p:cNvPr id="24" name="Rectangle 23"/>
          <p:cNvSpPr/>
          <p:nvPr/>
        </p:nvSpPr>
        <p:spPr>
          <a:xfrm>
            <a:off x="6326431" y="1841929"/>
            <a:ext cx="5764072" cy="4375044"/>
          </a:xfrm>
          <a:prstGeom prst="rect">
            <a:avLst/>
          </a:prstGeom>
        </p:spPr>
        <p:txBody>
          <a:bodyPr wrap="square">
            <a:spAutoFit/>
          </a:bodyPr>
          <a:lstStyle/>
          <a:p>
            <a:pPr marL="457200" marR="3810" lvl="0" indent="-457200" algn="just">
              <a:lnSpc>
                <a:spcPct val="115000"/>
              </a:lnSpc>
              <a:buFont typeface="+mj-lt"/>
              <a:buAutoNum type="arabicPeriod" startAt="3"/>
            </a:pPr>
            <a:r>
              <a:rPr lang="id-ID" sz="2200" dirty="0" smtClean="0"/>
              <a:t>Pelaksanaan </a:t>
            </a:r>
            <a:r>
              <a:rPr lang="id-ID" sz="2200" dirty="0"/>
              <a:t>pendaftaran </a:t>
            </a:r>
            <a:r>
              <a:rPr lang="id-ID" sz="2200" dirty="0" smtClean="0"/>
              <a:t>SPMB </a:t>
            </a:r>
            <a:r>
              <a:rPr lang="id-ID" sz="2200" dirty="0"/>
              <a:t>Sistem Daring melalui situs </a:t>
            </a:r>
            <a:r>
              <a:rPr lang="en-US" sz="2200" b="1" i="1" u="sng" dirty="0" smtClean="0">
                <a:solidFill>
                  <a:schemeClr val="tx1"/>
                </a:solidFill>
              </a:rPr>
              <a:t>https ://spmb.pemalangkab.go.id/</a:t>
            </a:r>
            <a:r>
              <a:rPr lang="en-US" sz="2200" b="1" i="1" dirty="0" smtClean="0">
                <a:solidFill>
                  <a:schemeClr val="tx1"/>
                </a:solidFill>
              </a:rPr>
              <a:t> </a:t>
            </a:r>
            <a:r>
              <a:rPr lang="id-ID" sz="2200" dirty="0" smtClean="0"/>
              <a:t>atau  </a:t>
            </a:r>
            <a:r>
              <a:rPr lang="id-ID" sz="2200" dirty="0"/>
              <a:t>datang ke  sekolah penyelenggara </a:t>
            </a:r>
            <a:r>
              <a:rPr lang="id-ID" sz="2200" dirty="0" smtClean="0"/>
              <a:t>SPMB </a:t>
            </a:r>
            <a:r>
              <a:rPr lang="id-ID" sz="2200" dirty="0"/>
              <a:t>sistem daring ( bagi </a:t>
            </a:r>
            <a:r>
              <a:rPr lang="id-ID" sz="2200" dirty="0">
                <a:solidFill>
                  <a:srgbClr val="FF0000"/>
                </a:solidFill>
              </a:rPr>
              <a:t>lulusan tahun sebelumnya</a:t>
            </a:r>
            <a:r>
              <a:rPr lang="id-ID" sz="2200" dirty="0"/>
              <a:t> / calon </a:t>
            </a:r>
            <a:r>
              <a:rPr lang="id-ID" sz="2200" dirty="0" smtClean="0"/>
              <a:t>murid </a:t>
            </a:r>
            <a:r>
              <a:rPr lang="id-ID" sz="2200" dirty="0"/>
              <a:t>Baru dari </a:t>
            </a:r>
            <a:r>
              <a:rPr lang="id-ID" sz="2200" dirty="0">
                <a:solidFill>
                  <a:srgbClr val="FF0000"/>
                </a:solidFill>
              </a:rPr>
              <a:t>luar Kabupaten Pemalang</a:t>
            </a:r>
            <a:r>
              <a:rPr lang="id-ID" sz="2200" dirty="0"/>
              <a:t>);</a:t>
            </a:r>
            <a:endParaRPr lang="en-US" sz="2200" dirty="0"/>
          </a:p>
          <a:p>
            <a:pPr marL="457200" marR="3810" lvl="0" indent="-457200" algn="just">
              <a:lnSpc>
                <a:spcPct val="115000"/>
              </a:lnSpc>
              <a:buFont typeface="+mj-lt"/>
              <a:buAutoNum type="arabicPeriod" startAt="3"/>
            </a:pPr>
            <a:r>
              <a:rPr lang="id-ID" sz="2200" dirty="0"/>
              <a:t>Semua calon </a:t>
            </a:r>
            <a:r>
              <a:rPr lang="id-ID" sz="2200" dirty="0" smtClean="0"/>
              <a:t>murid </a:t>
            </a:r>
            <a:r>
              <a:rPr lang="id-ID" sz="2200" dirty="0"/>
              <a:t>baru yang telah melakukan pendaftaran secara daring, mencetak Tanda Bukti Pendaftaran (TBP) online</a:t>
            </a:r>
            <a:r>
              <a:rPr lang="id-ID" sz="2200" dirty="0" smtClean="0"/>
              <a:t>;</a:t>
            </a:r>
            <a:endParaRPr lang="en-US" sz="2200" dirty="0"/>
          </a:p>
        </p:txBody>
      </p:sp>
    </p:spTree>
    <p:extLst>
      <p:ext uri="{BB962C8B-B14F-4D97-AF65-F5344CB8AC3E}">
        <p14:creationId xmlns:p14="http://schemas.microsoft.com/office/powerpoint/2010/main" val="3391714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4" name="object 14"/>
          <p:cNvSpPr txBox="1"/>
          <p:nvPr/>
        </p:nvSpPr>
        <p:spPr>
          <a:xfrm>
            <a:off x="2054948" y="2913767"/>
            <a:ext cx="1972310" cy="1074420"/>
          </a:xfrm>
          <a:prstGeom prst="rect">
            <a:avLst/>
          </a:prstGeom>
        </p:spPr>
        <p:txBody>
          <a:bodyPr vert="horz" wrap="square" lIns="0" tIns="12700" rIns="0" bIns="0" rtlCol="0">
            <a:spAutoFit/>
          </a:bodyPr>
          <a:lstStyle/>
          <a:p>
            <a:pPr marR="50800" algn="ctr">
              <a:lnSpc>
                <a:spcPts val="2155"/>
              </a:lnSpc>
              <a:spcBef>
                <a:spcPts val="100"/>
              </a:spcBef>
            </a:pPr>
            <a:r>
              <a:rPr sz="2000" b="1" spc="-270" dirty="0">
                <a:solidFill>
                  <a:srgbClr val="FFFFFF"/>
                </a:solidFill>
                <a:latin typeface="Arial"/>
                <a:cs typeface="Arial"/>
              </a:rPr>
              <a:t>PRESTASI</a:t>
            </a:r>
            <a:endParaRPr sz="2000">
              <a:latin typeface="Arial"/>
              <a:cs typeface="Arial"/>
            </a:endParaRPr>
          </a:p>
          <a:p>
            <a:pPr algn="ctr">
              <a:lnSpc>
                <a:spcPts val="2155"/>
              </a:lnSpc>
            </a:pPr>
            <a:r>
              <a:rPr sz="2000" spc="-185" dirty="0">
                <a:solidFill>
                  <a:srgbClr val="FFFFFF"/>
                </a:solidFill>
                <a:latin typeface="Arial MT"/>
                <a:cs typeface="Arial MT"/>
              </a:rPr>
              <a:t>(Paling</a:t>
            </a:r>
            <a:r>
              <a:rPr sz="2000" spc="-40" dirty="0">
                <a:solidFill>
                  <a:srgbClr val="FFFFFF"/>
                </a:solidFill>
                <a:latin typeface="Arial MT"/>
                <a:cs typeface="Arial MT"/>
              </a:rPr>
              <a:t> </a:t>
            </a:r>
            <a:r>
              <a:rPr sz="2000" spc="-215" dirty="0">
                <a:solidFill>
                  <a:srgbClr val="FFFFFF"/>
                </a:solidFill>
                <a:latin typeface="Arial MT"/>
                <a:cs typeface="Arial MT"/>
              </a:rPr>
              <a:t>Banyak</a:t>
            </a:r>
            <a:r>
              <a:rPr sz="2000" spc="-30" dirty="0">
                <a:solidFill>
                  <a:srgbClr val="FFFFFF"/>
                </a:solidFill>
                <a:latin typeface="Arial MT"/>
                <a:cs typeface="Arial MT"/>
              </a:rPr>
              <a:t> </a:t>
            </a:r>
            <a:r>
              <a:rPr sz="2000" spc="-145" dirty="0">
                <a:solidFill>
                  <a:srgbClr val="FFFFFF"/>
                </a:solidFill>
                <a:latin typeface="Arial MT"/>
                <a:cs typeface="Arial MT"/>
              </a:rPr>
              <a:t>20%)</a:t>
            </a:r>
            <a:endParaRPr sz="2000">
              <a:latin typeface="Arial MT"/>
              <a:cs typeface="Arial MT"/>
            </a:endParaRPr>
          </a:p>
          <a:p>
            <a:pPr marR="29845" algn="ctr">
              <a:lnSpc>
                <a:spcPct val="100000"/>
              </a:lnSpc>
              <a:spcBef>
                <a:spcPts val="1545"/>
              </a:spcBef>
            </a:pPr>
            <a:r>
              <a:rPr sz="2000" b="1" spc="-270" dirty="0">
                <a:solidFill>
                  <a:srgbClr val="FFFFFF"/>
                </a:solidFill>
                <a:latin typeface="Arial"/>
                <a:cs typeface="Arial"/>
              </a:rPr>
              <a:t>PERPINDAHAN</a:t>
            </a:r>
            <a:endParaRPr sz="2000">
              <a:latin typeface="Arial"/>
              <a:cs typeface="Arial"/>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04114"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780977" y="985635"/>
            <a:ext cx="3257623"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PROSEDUR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ectangle 18"/>
          <p:cNvSpPr/>
          <p:nvPr/>
        </p:nvSpPr>
        <p:spPr>
          <a:xfrm>
            <a:off x="6602303" y="1841930"/>
            <a:ext cx="5177523" cy="400110"/>
          </a:xfrm>
          <a:prstGeom prst="rect">
            <a:avLst/>
          </a:prstGeom>
          <a:noFill/>
        </p:spPr>
        <p:txBody>
          <a:bodyPr wrap="square" lIns="91440" tIns="45720" rIns="91440" bIns="45720">
            <a:spAutoFit/>
          </a:bodyPr>
          <a:lstStyle/>
          <a:p>
            <a:pPr marL="342900" lvl="0" indent="-342900" algn="just">
              <a:buFont typeface="+mj-lt"/>
              <a:buAutoNum type="alphaLcPeriod"/>
            </a:pPr>
            <a:endParaRPr lang="en-US" sz="2000" dirty="0"/>
          </a:p>
        </p:txBody>
      </p:sp>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23" name="Rectangle 22"/>
          <p:cNvSpPr/>
          <p:nvPr/>
        </p:nvSpPr>
        <p:spPr>
          <a:xfrm>
            <a:off x="377343" y="1752600"/>
            <a:ext cx="5488199" cy="4764381"/>
          </a:xfrm>
          <a:prstGeom prst="rect">
            <a:avLst/>
          </a:prstGeom>
        </p:spPr>
        <p:txBody>
          <a:bodyPr wrap="square">
            <a:spAutoFit/>
          </a:bodyPr>
          <a:lstStyle/>
          <a:p>
            <a:pPr marL="457200" marR="3810" lvl="0" indent="-457200" algn="just">
              <a:lnSpc>
                <a:spcPct val="115000"/>
              </a:lnSpc>
              <a:buFont typeface="+mj-lt"/>
              <a:buAutoNum type="arabicPeriod" startAt="5"/>
            </a:pPr>
            <a:r>
              <a:rPr lang="en-US" sz="2200" dirty="0" err="1" smtClean="0"/>
              <a:t>Calon</a:t>
            </a:r>
            <a:r>
              <a:rPr lang="en-US" sz="2200" dirty="0" smtClean="0"/>
              <a:t> Murid </a:t>
            </a:r>
            <a:r>
              <a:rPr lang="en-US" sz="2200" dirty="0" err="1" smtClean="0"/>
              <a:t>Baru</a:t>
            </a:r>
            <a:r>
              <a:rPr lang="id-ID" sz="2200" dirty="0" smtClean="0"/>
              <a:t> </a:t>
            </a:r>
            <a:r>
              <a:rPr lang="id-ID" sz="2200" dirty="0"/>
              <a:t>yang telah mencetak tanda bukti pendaftaran melakukan verifikasi ke sekolah pilihan pertama dengan membawa dokumen persyaratan yang telah ditentukan</a:t>
            </a:r>
            <a:r>
              <a:rPr lang="en-US" sz="2200" dirty="0"/>
              <a:t>. </a:t>
            </a:r>
            <a:r>
              <a:rPr lang="en-US" sz="2200" dirty="0" err="1" smtClean="0"/>
              <a:t>Calon</a:t>
            </a:r>
            <a:r>
              <a:rPr lang="en-US" sz="2200" dirty="0" smtClean="0"/>
              <a:t> Murid </a:t>
            </a:r>
            <a:r>
              <a:rPr lang="en-US" sz="2200" dirty="0" err="1" smtClean="0"/>
              <a:t>Baru</a:t>
            </a:r>
            <a:r>
              <a:rPr lang="en-US" sz="2200" dirty="0" smtClean="0"/>
              <a:t> </a:t>
            </a:r>
            <a:r>
              <a:rPr lang="id-ID" sz="2200" dirty="0" smtClean="0"/>
              <a:t>hanya  </a:t>
            </a:r>
            <a:r>
              <a:rPr lang="id-ID" sz="2200" dirty="0"/>
              <a:t>memiliki   satu   kali kesempatan melakukan verifikasi pendaftaran</a:t>
            </a:r>
            <a:r>
              <a:rPr lang="en-US" sz="2200" dirty="0"/>
              <a:t>.</a:t>
            </a:r>
          </a:p>
          <a:p>
            <a:pPr marL="457200" marR="3810" lvl="0" indent="-457200" algn="just">
              <a:lnSpc>
                <a:spcPct val="115000"/>
              </a:lnSpc>
              <a:buFont typeface="+mj-lt"/>
              <a:buAutoNum type="arabicPeriod" startAt="5"/>
            </a:pPr>
            <a:r>
              <a:rPr lang="id-ID" sz="2200" dirty="0"/>
              <a:t>Calon  </a:t>
            </a:r>
            <a:r>
              <a:rPr lang="en-US" sz="2200" dirty="0" smtClean="0"/>
              <a:t>Murid B</a:t>
            </a:r>
            <a:r>
              <a:rPr lang="id-ID" sz="2200" dirty="0" smtClean="0"/>
              <a:t>aru  </a:t>
            </a:r>
            <a:r>
              <a:rPr lang="id-ID" sz="2200" dirty="0"/>
              <a:t>secara  daring  yang  telah  melakukan verifikasi pendaftaran akan mendapatkan Tanda Bukti Verifikasi (TBV) pendaftaran</a:t>
            </a:r>
            <a:r>
              <a:rPr lang="en-US" sz="2200" dirty="0" smtClean="0"/>
              <a:t>.</a:t>
            </a:r>
            <a:endParaRPr lang="en-US" sz="2200" dirty="0"/>
          </a:p>
        </p:txBody>
      </p:sp>
      <p:sp>
        <p:nvSpPr>
          <p:cNvPr id="25" name="Rectangle 24"/>
          <p:cNvSpPr/>
          <p:nvPr/>
        </p:nvSpPr>
        <p:spPr>
          <a:xfrm>
            <a:off x="6446964" y="1752600"/>
            <a:ext cx="5488199" cy="4303486"/>
          </a:xfrm>
          <a:prstGeom prst="rect">
            <a:avLst/>
          </a:prstGeom>
        </p:spPr>
        <p:txBody>
          <a:bodyPr wrap="square">
            <a:spAutoFit/>
          </a:bodyPr>
          <a:lstStyle/>
          <a:p>
            <a:pPr marL="457200" marR="3810" lvl="0" indent="-457200" algn="just">
              <a:lnSpc>
                <a:spcPct val="115000"/>
              </a:lnSpc>
              <a:buFont typeface="+mj-lt"/>
              <a:buAutoNum type="arabicPeriod" startAt="7"/>
            </a:pPr>
            <a:r>
              <a:rPr lang="id-ID" sz="2400" dirty="0" smtClean="0"/>
              <a:t>Jurnal  </a:t>
            </a:r>
            <a:r>
              <a:rPr lang="id-ID" sz="2400" dirty="0"/>
              <a:t>pendaftaran  </a:t>
            </a:r>
            <a:r>
              <a:rPr lang="en-US" sz="2400" dirty="0" smtClean="0"/>
              <a:t>Murid</a:t>
            </a:r>
            <a:r>
              <a:rPr lang="id-ID" sz="2400" dirty="0" smtClean="0"/>
              <a:t>  </a:t>
            </a:r>
            <a:r>
              <a:rPr lang="en-US" sz="2400" dirty="0" smtClean="0"/>
              <a:t>B</a:t>
            </a:r>
            <a:r>
              <a:rPr lang="id-ID" sz="2400" dirty="0" smtClean="0"/>
              <a:t>aru  </a:t>
            </a:r>
            <a:r>
              <a:rPr lang="id-ID" sz="2400" dirty="0"/>
              <a:t>dapat  dilihat  di  situs </a:t>
            </a:r>
            <a:r>
              <a:rPr lang="en-US" sz="2400" b="1" i="1" u="sng" dirty="0" smtClean="0">
                <a:solidFill>
                  <a:schemeClr val="tx1"/>
                </a:solidFill>
              </a:rPr>
              <a:t>https : //spmb.pemalangkab.go.id</a:t>
            </a:r>
            <a:r>
              <a:rPr lang="en-US" sz="2400" b="1" i="1" u="sng" dirty="0">
                <a:solidFill>
                  <a:schemeClr val="tx1"/>
                </a:solidFill>
              </a:rPr>
              <a:t>/</a:t>
            </a:r>
            <a:r>
              <a:rPr lang="id-ID" sz="2400" b="1" i="1" dirty="0">
                <a:solidFill>
                  <a:schemeClr val="tx1"/>
                </a:solidFill>
              </a:rPr>
              <a:t> </a:t>
            </a:r>
            <a:r>
              <a:rPr lang="id-ID" sz="2400" dirty="0"/>
              <a:t>atau sekolah penyelenggara </a:t>
            </a:r>
            <a:r>
              <a:rPr lang="id-ID" sz="2400" dirty="0" smtClean="0"/>
              <a:t>SPMB</a:t>
            </a:r>
            <a:r>
              <a:rPr lang="en-US" sz="2400" dirty="0" smtClean="0"/>
              <a:t>.</a:t>
            </a:r>
            <a:endParaRPr lang="en-US" sz="2400" dirty="0"/>
          </a:p>
          <a:p>
            <a:pPr marL="457200" marR="3810" lvl="0" indent="-457200" algn="just">
              <a:lnSpc>
                <a:spcPct val="115000"/>
              </a:lnSpc>
              <a:buFont typeface="+mj-lt"/>
              <a:buAutoNum type="arabicPeriod" startAt="7"/>
            </a:pPr>
            <a:r>
              <a:rPr lang="id-ID" sz="2400" dirty="0"/>
              <a:t>Calon  </a:t>
            </a:r>
            <a:r>
              <a:rPr lang="en-US" sz="2400" dirty="0" smtClean="0"/>
              <a:t>Murid B</a:t>
            </a:r>
            <a:r>
              <a:rPr lang="id-ID" sz="2400" dirty="0" smtClean="0"/>
              <a:t>aru  </a:t>
            </a:r>
            <a:r>
              <a:rPr lang="id-ID" sz="2400" dirty="0"/>
              <a:t>yang  tidak  masuk  passing  grade  di sekolah yang dipilih (pilihan 1 dan pilihan 2) saat proses seleksi berlangsung dapat mengundurkan diri dengan mencabut berkas pendaftaran</a:t>
            </a:r>
            <a:r>
              <a:rPr lang="id-ID" sz="2400" dirty="0" smtClean="0"/>
              <a:t>;</a:t>
            </a:r>
            <a:endParaRPr lang="en-US" sz="2400" dirty="0"/>
          </a:p>
        </p:txBody>
      </p:sp>
    </p:spTree>
    <p:extLst>
      <p:ext uri="{BB962C8B-B14F-4D97-AF65-F5344CB8AC3E}">
        <p14:creationId xmlns:p14="http://schemas.microsoft.com/office/powerpoint/2010/main" val="347006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53630" y="0"/>
            <a:ext cx="4738370" cy="6781800"/>
          </a:xfrm>
          <a:custGeom>
            <a:avLst/>
            <a:gdLst/>
            <a:ahLst/>
            <a:cxnLst/>
            <a:rect l="l" t="t" r="r" b="b"/>
            <a:pathLst>
              <a:path w="4738370" h="6781800">
                <a:moveTo>
                  <a:pt x="4738370" y="0"/>
                </a:moveTo>
                <a:lnTo>
                  <a:pt x="1243131" y="0"/>
                </a:lnTo>
                <a:lnTo>
                  <a:pt x="1222485" y="17846"/>
                </a:lnTo>
                <a:lnTo>
                  <a:pt x="1193132" y="44128"/>
                </a:lnTo>
                <a:lnTo>
                  <a:pt x="1164036" y="71092"/>
                </a:lnTo>
                <a:lnTo>
                  <a:pt x="1135203" y="98731"/>
                </a:lnTo>
                <a:lnTo>
                  <a:pt x="1106635" y="127039"/>
                </a:lnTo>
                <a:lnTo>
                  <a:pt x="1078337" y="156010"/>
                </a:lnTo>
                <a:lnTo>
                  <a:pt x="1050313" y="185636"/>
                </a:lnTo>
                <a:lnTo>
                  <a:pt x="1022566" y="215912"/>
                </a:lnTo>
                <a:lnTo>
                  <a:pt x="995101" y="246830"/>
                </a:lnTo>
                <a:lnTo>
                  <a:pt x="967920" y="278386"/>
                </a:lnTo>
                <a:lnTo>
                  <a:pt x="941029" y="310571"/>
                </a:lnTo>
                <a:lnTo>
                  <a:pt x="914432" y="343380"/>
                </a:lnTo>
                <a:lnTo>
                  <a:pt x="888131" y="376806"/>
                </a:lnTo>
                <a:lnTo>
                  <a:pt x="862131" y="410843"/>
                </a:lnTo>
                <a:lnTo>
                  <a:pt x="836436" y="445484"/>
                </a:lnTo>
                <a:lnTo>
                  <a:pt x="811049" y="480723"/>
                </a:lnTo>
                <a:lnTo>
                  <a:pt x="785975" y="516553"/>
                </a:lnTo>
                <a:lnTo>
                  <a:pt x="761218" y="552968"/>
                </a:lnTo>
                <a:lnTo>
                  <a:pt x="736781" y="589962"/>
                </a:lnTo>
                <a:lnTo>
                  <a:pt x="712669" y="627527"/>
                </a:lnTo>
                <a:lnTo>
                  <a:pt x="688884" y="665658"/>
                </a:lnTo>
                <a:lnTo>
                  <a:pt x="665432" y="704348"/>
                </a:lnTo>
                <a:lnTo>
                  <a:pt x="642316" y="743590"/>
                </a:lnTo>
                <a:lnTo>
                  <a:pt x="619539" y="783379"/>
                </a:lnTo>
                <a:lnTo>
                  <a:pt x="597106" y="823707"/>
                </a:lnTo>
                <a:lnTo>
                  <a:pt x="575022" y="864569"/>
                </a:lnTo>
                <a:lnTo>
                  <a:pt x="553288" y="905957"/>
                </a:lnTo>
                <a:lnTo>
                  <a:pt x="531910" y="947866"/>
                </a:lnTo>
                <a:lnTo>
                  <a:pt x="510892" y="990288"/>
                </a:lnTo>
                <a:lnTo>
                  <a:pt x="490237" y="1033218"/>
                </a:lnTo>
                <a:lnTo>
                  <a:pt x="469949" y="1076648"/>
                </a:lnTo>
                <a:lnTo>
                  <a:pt x="450032" y="1120573"/>
                </a:lnTo>
                <a:lnTo>
                  <a:pt x="430490" y="1164986"/>
                </a:lnTo>
                <a:lnTo>
                  <a:pt x="411327" y="1209881"/>
                </a:lnTo>
                <a:lnTo>
                  <a:pt x="392547" y="1255250"/>
                </a:lnTo>
                <a:lnTo>
                  <a:pt x="374154" y="1301089"/>
                </a:lnTo>
                <a:lnTo>
                  <a:pt x="356151" y="1347389"/>
                </a:lnTo>
                <a:lnTo>
                  <a:pt x="338542" y="1394145"/>
                </a:lnTo>
                <a:lnTo>
                  <a:pt x="321332" y="1441350"/>
                </a:lnTo>
                <a:lnTo>
                  <a:pt x="304525" y="1488998"/>
                </a:lnTo>
                <a:lnTo>
                  <a:pt x="288123" y="1537083"/>
                </a:lnTo>
                <a:lnTo>
                  <a:pt x="272132" y="1585597"/>
                </a:lnTo>
                <a:lnTo>
                  <a:pt x="256554" y="1634535"/>
                </a:lnTo>
                <a:lnTo>
                  <a:pt x="241395" y="1683889"/>
                </a:lnTo>
                <a:lnTo>
                  <a:pt x="226657" y="1733654"/>
                </a:lnTo>
                <a:lnTo>
                  <a:pt x="212345" y="1783823"/>
                </a:lnTo>
                <a:lnTo>
                  <a:pt x="198462" y="1834390"/>
                </a:lnTo>
                <a:lnTo>
                  <a:pt x="185013" y="1885347"/>
                </a:lnTo>
                <a:lnTo>
                  <a:pt x="172002" y="1936690"/>
                </a:lnTo>
                <a:lnTo>
                  <a:pt x="159432" y="1988410"/>
                </a:lnTo>
                <a:lnTo>
                  <a:pt x="147306" y="2040503"/>
                </a:lnTo>
                <a:lnTo>
                  <a:pt x="135630" y="2092960"/>
                </a:lnTo>
                <a:lnTo>
                  <a:pt x="124407" y="2145776"/>
                </a:lnTo>
                <a:lnTo>
                  <a:pt x="113641" y="2198945"/>
                </a:lnTo>
                <a:lnTo>
                  <a:pt x="103336" y="2252459"/>
                </a:lnTo>
                <a:lnTo>
                  <a:pt x="93495" y="2306313"/>
                </a:lnTo>
                <a:lnTo>
                  <a:pt x="84123" y="2360500"/>
                </a:lnTo>
                <a:lnTo>
                  <a:pt x="75224" y="2415014"/>
                </a:lnTo>
                <a:lnTo>
                  <a:pt x="66800" y="2469847"/>
                </a:lnTo>
                <a:lnTo>
                  <a:pt x="58857" y="2524994"/>
                </a:lnTo>
                <a:lnTo>
                  <a:pt x="51399" y="2580448"/>
                </a:lnTo>
                <a:lnTo>
                  <a:pt x="44428" y="2636203"/>
                </a:lnTo>
                <a:lnTo>
                  <a:pt x="37949" y="2692252"/>
                </a:lnTo>
                <a:lnTo>
                  <a:pt x="31967" y="2748589"/>
                </a:lnTo>
                <a:lnTo>
                  <a:pt x="26484" y="2805207"/>
                </a:lnTo>
                <a:lnTo>
                  <a:pt x="21504" y="2862100"/>
                </a:lnTo>
                <a:lnTo>
                  <a:pt x="17032" y="2919261"/>
                </a:lnTo>
                <a:lnTo>
                  <a:pt x="13072" y="2976685"/>
                </a:lnTo>
                <a:lnTo>
                  <a:pt x="9627" y="3034363"/>
                </a:lnTo>
                <a:lnTo>
                  <a:pt x="6702" y="3092291"/>
                </a:lnTo>
                <a:lnTo>
                  <a:pt x="4299" y="3150461"/>
                </a:lnTo>
                <a:lnTo>
                  <a:pt x="2424" y="3208868"/>
                </a:lnTo>
                <a:lnTo>
                  <a:pt x="1080" y="3267504"/>
                </a:lnTo>
                <a:lnTo>
                  <a:pt x="270" y="3326363"/>
                </a:lnTo>
                <a:lnTo>
                  <a:pt x="0" y="3385439"/>
                </a:lnTo>
                <a:lnTo>
                  <a:pt x="270" y="3444514"/>
                </a:lnTo>
                <a:lnTo>
                  <a:pt x="1080" y="3503374"/>
                </a:lnTo>
                <a:lnTo>
                  <a:pt x="2424" y="3562010"/>
                </a:lnTo>
                <a:lnTo>
                  <a:pt x="4299" y="3620416"/>
                </a:lnTo>
                <a:lnTo>
                  <a:pt x="6702" y="3678587"/>
                </a:lnTo>
                <a:lnTo>
                  <a:pt x="9627" y="3736515"/>
                </a:lnTo>
                <a:lnTo>
                  <a:pt x="13072" y="3794194"/>
                </a:lnTo>
                <a:lnTo>
                  <a:pt x="17032" y="3851618"/>
                </a:lnTo>
                <a:lnTo>
                  <a:pt x="21504" y="3908780"/>
                </a:lnTo>
                <a:lnTo>
                  <a:pt x="26484" y="3965674"/>
                </a:lnTo>
                <a:lnTo>
                  <a:pt x="31967" y="4022293"/>
                </a:lnTo>
                <a:lnTo>
                  <a:pt x="37949" y="4078631"/>
                </a:lnTo>
                <a:lnTo>
                  <a:pt x="44428" y="4134681"/>
                </a:lnTo>
                <a:lnTo>
                  <a:pt x="51399" y="4190436"/>
                </a:lnTo>
                <a:lnTo>
                  <a:pt x="58857" y="4245892"/>
                </a:lnTo>
                <a:lnTo>
                  <a:pt x="66800" y="4301040"/>
                </a:lnTo>
                <a:lnTo>
                  <a:pt x="75224" y="4355874"/>
                </a:lnTo>
                <a:lnTo>
                  <a:pt x="84123" y="4410389"/>
                </a:lnTo>
                <a:lnTo>
                  <a:pt x="93495" y="4464577"/>
                </a:lnTo>
                <a:lnTo>
                  <a:pt x="103336" y="4518432"/>
                </a:lnTo>
                <a:lnTo>
                  <a:pt x="113641" y="4571948"/>
                </a:lnTo>
                <a:lnTo>
                  <a:pt x="124407" y="4625117"/>
                </a:lnTo>
                <a:lnTo>
                  <a:pt x="135630" y="4677935"/>
                </a:lnTo>
                <a:lnTo>
                  <a:pt x="147306" y="4730394"/>
                </a:lnTo>
                <a:lnTo>
                  <a:pt x="159432" y="4782487"/>
                </a:lnTo>
                <a:lnTo>
                  <a:pt x="172002" y="4834209"/>
                </a:lnTo>
                <a:lnTo>
                  <a:pt x="185013" y="4885553"/>
                </a:lnTo>
                <a:lnTo>
                  <a:pt x="198462" y="4936512"/>
                </a:lnTo>
                <a:lnTo>
                  <a:pt x="212345" y="4987079"/>
                </a:lnTo>
                <a:lnTo>
                  <a:pt x="226657" y="5037250"/>
                </a:lnTo>
                <a:lnTo>
                  <a:pt x="241395" y="5087016"/>
                </a:lnTo>
                <a:lnTo>
                  <a:pt x="256554" y="5136372"/>
                </a:lnTo>
                <a:lnTo>
                  <a:pt x="272132" y="5185311"/>
                </a:lnTo>
                <a:lnTo>
                  <a:pt x="288123" y="5233826"/>
                </a:lnTo>
                <a:lnTo>
                  <a:pt x="304525" y="5281912"/>
                </a:lnTo>
                <a:lnTo>
                  <a:pt x="321332" y="5329561"/>
                </a:lnTo>
                <a:lnTo>
                  <a:pt x="338542" y="5376767"/>
                </a:lnTo>
                <a:lnTo>
                  <a:pt x="356151" y="5423524"/>
                </a:lnTo>
                <a:lnTo>
                  <a:pt x="374154" y="5469826"/>
                </a:lnTo>
                <a:lnTo>
                  <a:pt x="392547" y="5515665"/>
                </a:lnTo>
                <a:lnTo>
                  <a:pt x="411327" y="5561036"/>
                </a:lnTo>
                <a:lnTo>
                  <a:pt x="430490" y="5605931"/>
                </a:lnTo>
                <a:lnTo>
                  <a:pt x="450032" y="5650345"/>
                </a:lnTo>
                <a:lnTo>
                  <a:pt x="469949" y="5694271"/>
                </a:lnTo>
                <a:lnTo>
                  <a:pt x="490237" y="5737702"/>
                </a:lnTo>
                <a:lnTo>
                  <a:pt x="510892" y="5780633"/>
                </a:lnTo>
                <a:lnTo>
                  <a:pt x="531910" y="5823055"/>
                </a:lnTo>
                <a:lnTo>
                  <a:pt x="553288" y="5864965"/>
                </a:lnTo>
                <a:lnTo>
                  <a:pt x="575022" y="5906353"/>
                </a:lnTo>
                <a:lnTo>
                  <a:pt x="597106" y="5947215"/>
                </a:lnTo>
                <a:lnTo>
                  <a:pt x="619539" y="5987544"/>
                </a:lnTo>
                <a:lnTo>
                  <a:pt x="642316" y="6027333"/>
                </a:lnTo>
                <a:lnTo>
                  <a:pt x="665432" y="6066575"/>
                </a:lnTo>
                <a:lnTo>
                  <a:pt x="688884" y="6105265"/>
                </a:lnTo>
                <a:lnTo>
                  <a:pt x="712669" y="6143396"/>
                </a:lnTo>
                <a:lnTo>
                  <a:pt x="736781" y="6180962"/>
                </a:lnTo>
                <a:lnTo>
                  <a:pt x="761218" y="6217955"/>
                </a:lnTo>
                <a:lnTo>
                  <a:pt x="785975" y="6254369"/>
                </a:lnTo>
                <a:lnTo>
                  <a:pt x="811049" y="6290199"/>
                </a:lnTo>
                <a:lnTo>
                  <a:pt x="836436" y="6325438"/>
                </a:lnTo>
                <a:lnTo>
                  <a:pt x="862131" y="6360078"/>
                </a:lnTo>
                <a:lnTo>
                  <a:pt x="888131" y="6394114"/>
                </a:lnTo>
                <a:lnTo>
                  <a:pt x="914432" y="6427539"/>
                </a:lnTo>
                <a:lnTo>
                  <a:pt x="941029" y="6460347"/>
                </a:lnTo>
                <a:lnTo>
                  <a:pt x="967920" y="6492531"/>
                </a:lnTo>
                <a:lnTo>
                  <a:pt x="995101" y="6524085"/>
                </a:lnTo>
                <a:lnTo>
                  <a:pt x="1022566" y="6555003"/>
                </a:lnTo>
                <a:lnTo>
                  <a:pt x="1050313" y="6585277"/>
                </a:lnTo>
                <a:lnTo>
                  <a:pt x="1078337" y="6614901"/>
                </a:lnTo>
                <a:lnTo>
                  <a:pt x="1106635" y="6643870"/>
                </a:lnTo>
                <a:lnTo>
                  <a:pt x="1135203" y="6672176"/>
                </a:lnTo>
                <a:lnTo>
                  <a:pt x="1164036" y="6699813"/>
                </a:lnTo>
                <a:lnTo>
                  <a:pt x="1193132" y="6726774"/>
                </a:lnTo>
                <a:lnTo>
                  <a:pt x="1222485" y="6753054"/>
                </a:lnTo>
                <a:lnTo>
                  <a:pt x="1252093" y="6778645"/>
                </a:lnTo>
                <a:lnTo>
                  <a:pt x="1256156" y="6781798"/>
                </a:lnTo>
                <a:lnTo>
                  <a:pt x="4738370" y="6781798"/>
                </a:lnTo>
                <a:lnTo>
                  <a:pt x="4738370" y="0"/>
                </a:lnTo>
                <a:close/>
              </a:path>
            </a:pathLst>
          </a:custGeom>
          <a:solidFill>
            <a:srgbClr val="EBC660"/>
          </a:solidFill>
        </p:spPr>
        <p:txBody>
          <a:bodyPr wrap="square" lIns="0" tIns="0" rIns="0" bIns="0" rtlCol="0"/>
          <a:lstStyle/>
          <a:p>
            <a:endParaRPr/>
          </a:p>
        </p:txBody>
      </p:sp>
      <p:sp>
        <p:nvSpPr>
          <p:cNvPr id="3" name="object 3"/>
          <p:cNvSpPr txBox="1">
            <a:spLocks noGrp="1"/>
          </p:cNvSpPr>
          <p:nvPr>
            <p:ph type="title"/>
          </p:nvPr>
        </p:nvSpPr>
        <p:spPr>
          <a:xfrm>
            <a:off x="471804" y="315276"/>
            <a:ext cx="10424796" cy="452120"/>
          </a:xfrm>
          <a:prstGeom prst="rect">
            <a:avLst/>
          </a:prstGeom>
        </p:spPr>
        <p:txBody>
          <a:bodyPr vert="horz" wrap="square" lIns="0" tIns="12700" rIns="0" bIns="0" rtlCol="0">
            <a:spAutoFit/>
          </a:bodyPr>
          <a:lstStyle/>
          <a:p>
            <a:pPr marL="12700" algn="ctr">
              <a:lnSpc>
                <a:spcPct val="100000"/>
              </a:lnSpc>
              <a:spcBef>
                <a:spcPts val="100"/>
              </a:spcBef>
            </a:pPr>
            <a:r>
              <a:rPr sz="2800" b="1" dirty="0">
                <a:solidFill>
                  <a:schemeClr val="tx1"/>
                </a:solidFill>
                <a:latin typeface="Arial Black" panose="020B0A04020102020204" pitchFamily="34" charset="0"/>
                <a:cs typeface="Arial MT"/>
              </a:rPr>
              <a:t>DASAR</a:t>
            </a:r>
            <a:r>
              <a:rPr sz="2800" b="1" spc="-15" dirty="0">
                <a:solidFill>
                  <a:schemeClr val="tx1"/>
                </a:solidFill>
                <a:latin typeface="Arial Black" panose="020B0A04020102020204" pitchFamily="34" charset="0"/>
                <a:cs typeface="Arial MT"/>
              </a:rPr>
              <a:t> </a:t>
            </a:r>
            <a:r>
              <a:rPr sz="2800" b="1" spc="-10" dirty="0">
                <a:solidFill>
                  <a:schemeClr val="tx1"/>
                </a:solidFill>
                <a:latin typeface="Arial Black" panose="020B0A04020102020204" pitchFamily="34" charset="0"/>
                <a:cs typeface="Arial MT"/>
              </a:rPr>
              <a:t>PENYELENGGARAAN</a:t>
            </a:r>
            <a:endParaRPr sz="2800" b="1" dirty="0">
              <a:solidFill>
                <a:schemeClr val="tx1"/>
              </a:solidFill>
              <a:latin typeface="Arial Black" panose="020B0A04020102020204" pitchFamily="34" charset="0"/>
              <a:cs typeface="Arial MT"/>
            </a:endParaRPr>
          </a:p>
        </p:txBody>
      </p:sp>
      <p:grpSp>
        <p:nvGrpSpPr>
          <p:cNvPr id="4" name="object 4"/>
          <p:cNvGrpSpPr/>
          <p:nvPr/>
        </p:nvGrpSpPr>
        <p:grpSpPr>
          <a:xfrm>
            <a:off x="191770" y="1098550"/>
            <a:ext cx="683260" cy="706120"/>
            <a:chOff x="191770" y="1098550"/>
            <a:chExt cx="683260" cy="706120"/>
          </a:xfrm>
        </p:grpSpPr>
        <p:sp>
          <p:nvSpPr>
            <p:cNvPr id="5" name="object 5"/>
            <p:cNvSpPr/>
            <p:nvPr/>
          </p:nvSpPr>
          <p:spPr>
            <a:xfrm>
              <a:off x="191770" y="1243329"/>
              <a:ext cx="560070" cy="561340"/>
            </a:xfrm>
            <a:custGeom>
              <a:avLst/>
              <a:gdLst/>
              <a:ahLst/>
              <a:cxnLst/>
              <a:rect l="l" t="t" r="r" b="b"/>
              <a:pathLst>
                <a:path w="560070" h="561339">
                  <a:moveTo>
                    <a:pt x="466725" y="0"/>
                  </a:moveTo>
                  <a:lnTo>
                    <a:pt x="93345" y="0"/>
                  </a:lnTo>
                  <a:lnTo>
                    <a:pt x="57012" y="7334"/>
                  </a:lnTo>
                  <a:lnTo>
                    <a:pt x="27341" y="27336"/>
                  </a:lnTo>
                  <a:lnTo>
                    <a:pt x="7336" y="57007"/>
                  </a:lnTo>
                  <a:lnTo>
                    <a:pt x="0" y="93345"/>
                  </a:lnTo>
                  <a:lnTo>
                    <a:pt x="0" y="467995"/>
                  </a:lnTo>
                  <a:lnTo>
                    <a:pt x="7336" y="504332"/>
                  </a:lnTo>
                  <a:lnTo>
                    <a:pt x="27341" y="534003"/>
                  </a:lnTo>
                  <a:lnTo>
                    <a:pt x="57012" y="554005"/>
                  </a:lnTo>
                  <a:lnTo>
                    <a:pt x="93345" y="561340"/>
                  </a:lnTo>
                  <a:lnTo>
                    <a:pt x="466725" y="561340"/>
                  </a:lnTo>
                  <a:lnTo>
                    <a:pt x="503057" y="554005"/>
                  </a:lnTo>
                  <a:lnTo>
                    <a:pt x="532728" y="534003"/>
                  </a:lnTo>
                  <a:lnTo>
                    <a:pt x="552733" y="504332"/>
                  </a:lnTo>
                  <a:lnTo>
                    <a:pt x="560070" y="467995"/>
                  </a:lnTo>
                  <a:lnTo>
                    <a:pt x="560070" y="93345"/>
                  </a:lnTo>
                  <a:lnTo>
                    <a:pt x="552733" y="57007"/>
                  </a:lnTo>
                  <a:lnTo>
                    <a:pt x="532728" y="27336"/>
                  </a:lnTo>
                  <a:lnTo>
                    <a:pt x="503057" y="7334"/>
                  </a:lnTo>
                  <a:lnTo>
                    <a:pt x="466725" y="0"/>
                  </a:lnTo>
                  <a:close/>
                </a:path>
              </a:pathLst>
            </a:custGeom>
            <a:solidFill>
              <a:srgbClr val="FFC000">
                <a:alpha val="72155"/>
              </a:srgbClr>
            </a:solidFill>
          </p:spPr>
          <p:txBody>
            <a:bodyPr wrap="square" lIns="0" tIns="0" rIns="0" bIns="0" rtlCol="0"/>
            <a:lstStyle/>
            <a:p>
              <a:endParaRPr/>
            </a:p>
          </p:txBody>
        </p:sp>
        <p:sp>
          <p:nvSpPr>
            <p:cNvPr id="6" name="object 6"/>
            <p:cNvSpPr/>
            <p:nvPr/>
          </p:nvSpPr>
          <p:spPr>
            <a:xfrm>
              <a:off x="285115" y="1127125"/>
              <a:ext cx="561340" cy="560070"/>
            </a:xfrm>
            <a:custGeom>
              <a:avLst/>
              <a:gdLst/>
              <a:ahLst/>
              <a:cxnLst/>
              <a:rect l="l" t="t" r="r" b="b"/>
              <a:pathLst>
                <a:path w="561340" h="560069">
                  <a:moveTo>
                    <a:pt x="0" y="93345"/>
                  </a:moveTo>
                  <a:lnTo>
                    <a:pt x="7336" y="57007"/>
                  </a:lnTo>
                  <a:lnTo>
                    <a:pt x="27341" y="27336"/>
                  </a:lnTo>
                  <a:lnTo>
                    <a:pt x="57012" y="7334"/>
                  </a:lnTo>
                  <a:lnTo>
                    <a:pt x="93345" y="0"/>
                  </a:lnTo>
                  <a:lnTo>
                    <a:pt x="467994" y="0"/>
                  </a:lnTo>
                  <a:lnTo>
                    <a:pt x="504327" y="7334"/>
                  </a:lnTo>
                  <a:lnTo>
                    <a:pt x="533998" y="27336"/>
                  </a:lnTo>
                  <a:lnTo>
                    <a:pt x="554003" y="57007"/>
                  </a:lnTo>
                  <a:lnTo>
                    <a:pt x="561340" y="93345"/>
                  </a:lnTo>
                  <a:lnTo>
                    <a:pt x="561340" y="466725"/>
                  </a:lnTo>
                  <a:lnTo>
                    <a:pt x="554003" y="503062"/>
                  </a:lnTo>
                  <a:lnTo>
                    <a:pt x="533998" y="532733"/>
                  </a:lnTo>
                  <a:lnTo>
                    <a:pt x="504327" y="552735"/>
                  </a:lnTo>
                  <a:lnTo>
                    <a:pt x="467994" y="560070"/>
                  </a:lnTo>
                  <a:lnTo>
                    <a:pt x="93345" y="560070"/>
                  </a:lnTo>
                  <a:lnTo>
                    <a:pt x="57012" y="552735"/>
                  </a:lnTo>
                  <a:lnTo>
                    <a:pt x="27341" y="532733"/>
                  </a:lnTo>
                  <a:lnTo>
                    <a:pt x="7336" y="503062"/>
                  </a:lnTo>
                  <a:lnTo>
                    <a:pt x="0" y="466725"/>
                  </a:lnTo>
                  <a:lnTo>
                    <a:pt x="0" y="93345"/>
                  </a:lnTo>
                  <a:close/>
                </a:path>
              </a:pathLst>
            </a:custGeom>
            <a:ln w="57150">
              <a:solidFill>
                <a:srgbClr val="A6A6A6"/>
              </a:solidFill>
            </a:ln>
          </p:spPr>
          <p:txBody>
            <a:bodyPr wrap="square" lIns="0" tIns="0" rIns="0" bIns="0" rtlCol="0"/>
            <a:lstStyle/>
            <a:p>
              <a:endParaRPr/>
            </a:p>
          </p:txBody>
        </p:sp>
      </p:grpSp>
      <p:grpSp>
        <p:nvGrpSpPr>
          <p:cNvPr id="9" name="object 9"/>
          <p:cNvGrpSpPr/>
          <p:nvPr/>
        </p:nvGrpSpPr>
        <p:grpSpPr>
          <a:xfrm>
            <a:off x="128270" y="110489"/>
            <a:ext cx="8503920" cy="585470"/>
            <a:chOff x="128270" y="110489"/>
            <a:chExt cx="8503920" cy="585470"/>
          </a:xfrm>
        </p:grpSpPr>
        <p:sp>
          <p:nvSpPr>
            <p:cNvPr id="10" name="object 10"/>
            <p:cNvSpPr/>
            <p:nvPr/>
          </p:nvSpPr>
          <p:spPr>
            <a:xfrm>
              <a:off x="7559040" y="237502"/>
              <a:ext cx="1073150" cy="458470"/>
            </a:xfrm>
            <a:custGeom>
              <a:avLst/>
              <a:gdLst/>
              <a:ahLst/>
              <a:cxnLst/>
              <a:rect l="l" t="t" r="r" b="b"/>
              <a:pathLst>
                <a:path w="1073150" h="458470">
                  <a:moveTo>
                    <a:pt x="59690" y="428612"/>
                  </a:moveTo>
                  <a:lnTo>
                    <a:pt x="57340" y="416991"/>
                  </a:lnTo>
                  <a:lnTo>
                    <a:pt x="50952" y="407504"/>
                  </a:lnTo>
                  <a:lnTo>
                    <a:pt x="41465" y="401116"/>
                  </a:lnTo>
                  <a:lnTo>
                    <a:pt x="29845" y="398767"/>
                  </a:lnTo>
                  <a:lnTo>
                    <a:pt x="18211" y="401116"/>
                  </a:lnTo>
                  <a:lnTo>
                    <a:pt x="8724" y="407504"/>
                  </a:lnTo>
                  <a:lnTo>
                    <a:pt x="2336" y="416991"/>
                  </a:lnTo>
                  <a:lnTo>
                    <a:pt x="0" y="428612"/>
                  </a:lnTo>
                  <a:lnTo>
                    <a:pt x="2336" y="440245"/>
                  </a:lnTo>
                  <a:lnTo>
                    <a:pt x="8724" y="449732"/>
                  </a:lnTo>
                  <a:lnTo>
                    <a:pt x="18211" y="456120"/>
                  </a:lnTo>
                  <a:lnTo>
                    <a:pt x="29845" y="458457"/>
                  </a:lnTo>
                  <a:lnTo>
                    <a:pt x="41465" y="456120"/>
                  </a:lnTo>
                  <a:lnTo>
                    <a:pt x="50952" y="449732"/>
                  </a:lnTo>
                  <a:lnTo>
                    <a:pt x="57340" y="440245"/>
                  </a:lnTo>
                  <a:lnTo>
                    <a:pt x="59690" y="428612"/>
                  </a:lnTo>
                  <a:close/>
                </a:path>
                <a:path w="1073150" h="458470">
                  <a:moveTo>
                    <a:pt x="59690" y="295262"/>
                  </a:moveTo>
                  <a:lnTo>
                    <a:pt x="57340" y="283641"/>
                  </a:lnTo>
                  <a:lnTo>
                    <a:pt x="50952" y="274154"/>
                  </a:lnTo>
                  <a:lnTo>
                    <a:pt x="41465" y="267766"/>
                  </a:lnTo>
                  <a:lnTo>
                    <a:pt x="29845" y="265417"/>
                  </a:lnTo>
                  <a:lnTo>
                    <a:pt x="18211" y="267766"/>
                  </a:lnTo>
                  <a:lnTo>
                    <a:pt x="8724" y="274154"/>
                  </a:lnTo>
                  <a:lnTo>
                    <a:pt x="2336" y="283641"/>
                  </a:lnTo>
                  <a:lnTo>
                    <a:pt x="0" y="295262"/>
                  </a:lnTo>
                  <a:lnTo>
                    <a:pt x="2336" y="306895"/>
                  </a:lnTo>
                  <a:lnTo>
                    <a:pt x="8724" y="316382"/>
                  </a:lnTo>
                  <a:lnTo>
                    <a:pt x="18211" y="322770"/>
                  </a:lnTo>
                  <a:lnTo>
                    <a:pt x="29845" y="325107"/>
                  </a:lnTo>
                  <a:lnTo>
                    <a:pt x="41465" y="322770"/>
                  </a:lnTo>
                  <a:lnTo>
                    <a:pt x="50952" y="316382"/>
                  </a:lnTo>
                  <a:lnTo>
                    <a:pt x="57340" y="306895"/>
                  </a:lnTo>
                  <a:lnTo>
                    <a:pt x="59690" y="295262"/>
                  </a:lnTo>
                  <a:close/>
                </a:path>
                <a:path w="1073150" h="458470">
                  <a:moveTo>
                    <a:pt x="59690" y="161912"/>
                  </a:moveTo>
                  <a:lnTo>
                    <a:pt x="57340" y="150291"/>
                  </a:lnTo>
                  <a:lnTo>
                    <a:pt x="50952" y="140804"/>
                  </a:lnTo>
                  <a:lnTo>
                    <a:pt x="41465" y="134416"/>
                  </a:lnTo>
                  <a:lnTo>
                    <a:pt x="29845" y="132067"/>
                  </a:lnTo>
                  <a:lnTo>
                    <a:pt x="18211" y="134416"/>
                  </a:lnTo>
                  <a:lnTo>
                    <a:pt x="8724" y="140804"/>
                  </a:lnTo>
                  <a:lnTo>
                    <a:pt x="2336" y="150291"/>
                  </a:lnTo>
                  <a:lnTo>
                    <a:pt x="0" y="161912"/>
                  </a:lnTo>
                  <a:lnTo>
                    <a:pt x="2336" y="173545"/>
                  </a:lnTo>
                  <a:lnTo>
                    <a:pt x="8724" y="183032"/>
                  </a:lnTo>
                  <a:lnTo>
                    <a:pt x="18211" y="189420"/>
                  </a:lnTo>
                  <a:lnTo>
                    <a:pt x="29845" y="191757"/>
                  </a:lnTo>
                  <a:lnTo>
                    <a:pt x="41465" y="189420"/>
                  </a:lnTo>
                  <a:lnTo>
                    <a:pt x="50952" y="183032"/>
                  </a:lnTo>
                  <a:lnTo>
                    <a:pt x="57340" y="173545"/>
                  </a:lnTo>
                  <a:lnTo>
                    <a:pt x="59690" y="161912"/>
                  </a:lnTo>
                  <a:close/>
                </a:path>
                <a:path w="1073150" h="458470">
                  <a:moveTo>
                    <a:pt x="59690" y="29832"/>
                  </a:moveTo>
                  <a:lnTo>
                    <a:pt x="57340" y="18211"/>
                  </a:lnTo>
                  <a:lnTo>
                    <a:pt x="50952" y="8724"/>
                  </a:lnTo>
                  <a:lnTo>
                    <a:pt x="41465" y="2336"/>
                  </a:lnTo>
                  <a:lnTo>
                    <a:pt x="29845" y="0"/>
                  </a:lnTo>
                  <a:lnTo>
                    <a:pt x="18211" y="2336"/>
                  </a:lnTo>
                  <a:lnTo>
                    <a:pt x="8724" y="8724"/>
                  </a:lnTo>
                  <a:lnTo>
                    <a:pt x="2336" y="18211"/>
                  </a:lnTo>
                  <a:lnTo>
                    <a:pt x="0" y="29832"/>
                  </a:lnTo>
                  <a:lnTo>
                    <a:pt x="2336" y="41465"/>
                  </a:lnTo>
                  <a:lnTo>
                    <a:pt x="8724" y="50952"/>
                  </a:lnTo>
                  <a:lnTo>
                    <a:pt x="18211" y="57340"/>
                  </a:lnTo>
                  <a:lnTo>
                    <a:pt x="29845" y="59677"/>
                  </a:lnTo>
                  <a:lnTo>
                    <a:pt x="41465" y="57340"/>
                  </a:lnTo>
                  <a:lnTo>
                    <a:pt x="50952" y="50952"/>
                  </a:lnTo>
                  <a:lnTo>
                    <a:pt x="57340" y="41465"/>
                  </a:lnTo>
                  <a:lnTo>
                    <a:pt x="59690" y="29832"/>
                  </a:lnTo>
                  <a:close/>
                </a:path>
                <a:path w="1073150" h="458470">
                  <a:moveTo>
                    <a:pt x="171450" y="428612"/>
                  </a:moveTo>
                  <a:lnTo>
                    <a:pt x="169100" y="416991"/>
                  </a:lnTo>
                  <a:lnTo>
                    <a:pt x="162712" y="407504"/>
                  </a:lnTo>
                  <a:lnTo>
                    <a:pt x="153225" y="401116"/>
                  </a:lnTo>
                  <a:lnTo>
                    <a:pt x="141605" y="398767"/>
                  </a:lnTo>
                  <a:lnTo>
                    <a:pt x="129971" y="401116"/>
                  </a:lnTo>
                  <a:lnTo>
                    <a:pt x="120484" y="407504"/>
                  </a:lnTo>
                  <a:lnTo>
                    <a:pt x="114096" y="416991"/>
                  </a:lnTo>
                  <a:lnTo>
                    <a:pt x="111760" y="428612"/>
                  </a:lnTo>
                  <a:lnTo>
                    <a:pt x="114096" y="440245"/>
                  </a:lnTo>
                  <a:lnTo>
                    <a:pt x="120484" y="449732"/>
                  </a:lnTo>
                  <a:lnTo>
                    <a:pt x="129971" y="456120"/>
                  </a:lnTo>
                  <a:lnTo>
                    <a:pt x="141605" y="458457"/>
                  </a:lnTo>
                  <a:lnTo>
                    <a:pt x="153225" y="456120"/>
                  </a:lnTo>
                  <a:lnTo>
                    <a:pt x="162712" y="449732"/>
                  </a:lnTo>
                  <a:lnTo>
                    <a:pt x="169100" y="440245"/>
                  </a:lnTo>
                  <a:lnTo>
                    <a:pt x="171450" y="428612"/>
                  </a:lnTo>
                  <a:close/>
                </a:path>
                <a:path w="1073150" h="458470">
                  <a:moveTo>
                    <a:pt x="171450" y="295262"/>
                  </a:moveTo>
                  <a:lnTo>
                    <a:pt x="169100" y="283641"/>
                  </a:lnTo>
                  <a:lnTo>
                    <a:pt x="162712" y="274154"/>
                  </a:lnTo>
                  <a:lnTo>
                    <a:pt x="153225" y="267766"/>
                  </a:lnTo>
                  <a:lnTo>
                    <a:pt x="141605" y="265417"/>
                  </a:lnTo>
                  <a:lnTo>
                    <a:pt x="129971" y="267766"/>
                  </a:lnTo>
                  <a:lnTo>
                    <a:pt x="120484" y="274154"/>
                  </a:lnTo>
                  <a:lnTo>
                    <a:pt x="114096" y="283641"/>
                  </a:lnTo>
                  <a:lnTo>
                    <a:pt x="111760" y="295262"/>
                  </a:lnTo>
                  <a:lnTo>
                    <a:pt x="114096" y="306895"/>
                  </a:lnTo>
                  <a:lnTo>
                    <a:pt x="120484" y="316382"/>
                  </a:lnTo>
                  <a:lnTo>
                    <a:pt x="129971" y="322770"/>
                  </a:lnTo>
                  <a:lnTo>
                    <a:pt x="141605" y="325107"/>
                  </a:lnTo>
                  <a:lnTo>
                    <a:pt x="153225" y="322770"/>
                  </a:lnTo>
                  <a:lnTo>
                    <a:pt x="162712" y="316382"/>
                  </a:lnTo>
                  <a:lnTo>
                    <a:pt x="169100" y="306895"/>
                  </a:lnTo>
                  <a:lnTo>
                    <a:pt x="171450" y="295262"/>
                  </a:lnTo>
                  <a:close/>
                </a:path>
                <a:path w="1073150" h="458470">
                  <a:moveTo>
                    <a:pt x="171450" y="161912"/>
                  </a:moveTo>
                  <a:lnTo>
                    <a:pt x="169100" y="150291"/>
                  </a:lnTo>
                  <a:lnTo>
                    <a:pt x="162712" y="140804"/>
                  </a:lnTo>
                  <a:lnTo>
                    <a:pt x="153225" y="134416"/>
                  </a:lnTo>
                  <a:lnTo>
                    <a:pt x="141605" y="132067"/>
                  </a:lnTo>
                  <a:lnTo>
                    <a:pt x="129971" y="134416"/>
                  </a:lnTo>
                  <a:lnTo>
                    <a:pt x="120484" y="140804"/>
                  </a:lnTo>
                  <a:lnTo>
                    <a:pt x="114096" y="150291"/>
                  </a:lnTo>
                  <a:lnTo>
                    <a:pt x="111760" y="161912"/>
                  </a:lnTo>
                  <a:lnTo>
                    <a:pt x="114096" y="173545"/>
                  </a:lnTo>
                  <a:lnTo>
                    <a:pt x="120484" y="183032"/>
                  </a:lnTo>
                  <a:lnTo>
                    <a:pt x="129971" y="189420"/>
                  </a:lnTo>
                  <a:lnTo>
                    <a:pt x="141605" y="191757"/>
                  </a:lnTo>
                  <a:lnTo>
                    <a:pt x="153225" y="189420"/>
                  </a:lnTo>
                  <a:lnTo>
                    <a:pt x="162712" y="183032"/>
                  </a:lnTo>
                  <a:lnTo>
                    <a:pt x="169100" y="173545"/>
                  </a:lnTo>
                  <a:lnTo>
                    <a:pt x="171450" y="161912"/>
                  </a:lnTo>
                  <a:close/>
                </a:path>
                <a:path w="1073150" h="458470">
                  <a:moveTo>
                    <a:pt x="171450" y="29832"/>
                  </a:moveTo>
                  <a:lnTo>
                    <a:pt x="169100" y="18211"/>
                  </a:lnTo>
                  <a:lnTo>
                    <a:pt x="162712" y="8724"/>
                  </a:lnTo>
                  <a:lnTo>
                    <a:pt x="153225" y="2336"/>
                  </a:lnTo>
                  <a:lnTo>
                    <a:pt x="141605" y="0"/>
                  </a:lnTo>
                  <a:lnTo>
                    <a:pt x="129971" y="2336"/>
                  </a:lnTo>
                  <a:lnTo>
                    <a:pt x="120484" y="8724"/>
                  </a:lnTo>
                  <a:lnTo>
                    <a:pt x="114096" y="18211"/>
                  </a:lnTo>
                  <a:lnTo>
                    <a:pt x="111760" y="29832"/>
                  </a:lnTo>
                  <a:lnTo>
                    <a:pt x="114096" y="41465"/>
                  </a:lnTo>
                  <a:lnTo>
                    <a:pt x="120484" y="50952"/>
                  </a:lnTo>
                  <a:lnTo>
                    <a:pt x="129971" y="57340"/>
                  </a:lnTo>
                  <a:lnTo>
                    <a:pt x="141605" y="59677"/>
                  </a:lnTo>
                  <a:lnTo>
                    <a:pt x="153225" y="57340"/>
                  </a:lnTo>
                  <a:lnTo>
                    <a:pt x="162712" y="50952"/>
                  </a:lnTo>
                  <a:lnTo>
                    <a:pt x="169100" y="41465"/>
                  </a:lnTo>
                  <a:lnTo>
                    <a:pt x="171450" y="29832"/>
                  </a:lnTo>
                  <a:close/>
                </a:path>
                <a:path w="1073150" h="458470">
                  <a:moveTo>
                    <a:pt x="283210" y="428612"/>
                  </a:moveTo>
                  <a:lnTo>
                    <a:pt x="280860" y="416991"/>
                  </a:lnTo>
                  <a:lnTo>
                    <a:pt x="274472" y="407504"/>
                  </a:lnTo>
                  <a:lnTo>
                    <a:pt x="264985" y="401116"/>
                  </a:lnTo>
                  <a:lnTo>
                    <a:pt x="253365" y="398767"/>
                  </a:lnTo>
                  <a:lnTo>
                    <a:pt x="241731" y="401116"/>
                  </a:lnTo>
                  <a:lnTo>
                    <a:pt x="232244" y="407504"/>
                  </a:lnTo>
                  <a:lnTo>
                    <a:pt x="225856" y="416991"/>
                  </a:lnTo>
                  <a:lnTo>
                    <a:pt x="223520" y="428612"/>
                  </a:lnTo>
                  <a:lnTo>
                    <a:pt x="225856" y="440245"/>
                  </a:lnTo>
                  <a:lnTo>
                    <a:pt x="232244" y="449732"/>
                  </a:lnTo>
                  <a:lnTo>
                    <a:pt x="241731" y="456120"/>
                  </a:lnTo>
                  <a:lnTo>
                    <a:pt x="253365" y="458457"/>
                  </a:lnTo>
                  <a:lnTo>
                    <a:pt x="264985" y="456120"/>
                  </a:lnTo>
                  <a:lnTo>
                    <a:pt x="274472" y="449732"/>
                  </a:lnTo>
                  <a:lnTo>
                    <a:pt x="280860" y="440245"/>
                  </a:lnTo>
                  <a:lnTo>
                    <a:pt x="283210" y="428612"/>
                  </a:lnTo>
                  <a:close/>
                </a:path>
                <a:path w="1073150" h="458470">
                  <a:moveTo>
                    <a:pt x="283210" y="295262"/>
                  </a:moveTo>
                  <a:lnTo>
                    <a:pt x="280860" y="283641"/>
                  </a:lnTo>
                  <a:lnTo>
                    <a:pt x="274472" y="274154"/>
                  </a:lnTo>
                  <a:lnTo>
                    <a:pt x="264985" y="267766"/>
                  </a:lnTo>
                  <a:lnTo>
                    <a:pt x="253365" y="265417"/>
                  </a:lnTo>
                  <a:lnTo>
                    <a:pt x="241731" y="267766"/>
                  </a:lnTo>
                  <a:lnTo>
                    <a:pt x="232244" y="274154"/>
                  </a:lnTo>
                  <a:lnTo>
                    <a:pt x="225856" y="283641"/>
                  </a:lnTo>
                  <a:lnTo>
                    <a:pt x="223520" y="295262"/>
                  </a:lnTo>
                  <a:lnTo>
                    <a:pt x="225856" y="306895"/>
                  </a:lnTo>
                  <a:lnTo>
                    <a:pt x="232244" y="316382"/>
                  </a:lnTo>
                  <a:lnTo>
                    <a:pt x="241731" y="322770"/>
                  </a:lnTo>
                  <a:lnTo>
                    <a:pt x="253365" y="325107"/>
                  </a:lnTo>
                  <a:lnTo>
                    <a:pt x="264985" y="322770"/>
                  </a:lnTo>
                  <a:lnTo>
                    <a:pt x="274472" y="316382"/>
                  </a:lnTo>
                  <a:lnTo>
                    <a:pt x="280860" y="306895"/>
                  </a:lnTo>
                  <a:lnTo>
                    <a:pt x="283210" y="295262"/>
                  </a:lnTo>
                  <a:close/>
                </a:path>
                <a:path w="1073150" h="458470">
                  <a:moveTo>
                    <a:pt x="283210" y="161912"/>
                  </a:moveTo>
                  <a:lnTo>
                    <a:pt x="280860" y="150291"/>
                  </a:lnTo>
                  <a:lnTo>
                    <a:pt x="274472" y="140804"/>
                  </a:lnTo>
                  <a:lnTo>
                    <a:pt x="264985" y="134416"/>
                  </a:lnTo>
                  <a:lnTo>
                    <a:pt x="253365" y="132067"/>
                  </a:lnTo>
                  <a:lnTo>
                    <a:pt x="241731" y="134416"/>
                  </a:lnTo>
                  <a:lnTo>
                    <a:pt x="232244" y="140804"/>
                  </a:lnTo>
                  <a:lnTo>
                    <a:pt x="225856" y="150291"/>
                  </a:lnTo>
                  <a:lnTo>
                    <a:pt x="223520" y="161912"/>
                  </a:lnTo>
                  <a:lnTo>
                    <a:pt x="225856" y="173545"/>
                  </a:lnTo>
                  <a:lnTo>
                    <a:pt x="232244" y="183032"/>
                  </a:lnTo>
                  <a:lnTo>
                    <a:pt x="241731" y="189420"/>
                  </a:lnTo>
                  <a:lnTo>
                    <a:pt x="253365" y="191757"/>
                  </a:lnTo>
                  <a:lnTo>
                    <a:pt x="264985" y="189420"/>
                  </a:lnTo>
                  <a:lnTo>
                    <a:pt x="274472" y="183032"/>
                  </a:lnTo>
                  <a:lnTo>
                    <a:pt x="280860" y="173545"/>
                  </a:lnTo>
                  <a:lnTo>
                    <a:pt x="283210" y="161912"/>
                  </a:lnTo>
                  <a:close/>
                </a:path>
                <a:path w="1073150" h="458470">
                  <a:moveTo>
                    <a:pt x="283210" y="29832"/>
                  </a:moveTo>
                  <a:lnTo>
                    <a:pt x="280860" y="18211"/>
                  </a:lnTo>
                  <a:lnTo>
                    <a:pt x="274472" y="8724"/>
                  </a:lnTo>
                  <a:lnTo>
                    <a:pt x="264985" y="2336"/>
                  </a:lnTo>
                  <a:lnTo>
                    <a:pt x="253365" y="0"/>
                  </a:lnTo>
                  <a:lnTo>
                    <a:pt x="241731" y="2336"/>
                  </a:lnTo>
                  <a:lnTo>
                    <a:pt x="232244" y="8724"/>
                  </a:lnTo>
                  <a:lnTo>
                    <a:pt x="225856" y="18211"/>
                  </a:lnTo>
                  <a:lnTo>
                    <a:pt x="223520" y="29832"/>
                  </a:lnTo>
                  <a:lnTo>
                    <a:pt x="225856" y="41465"/>
                  </a:lnTo>
                  <a:lnTo>
                    <a:pt x="232244" y="50952"/>
                  </a:lnTo>
                  <a:lnTo>
                    <a:pt x="241731" y="57340"/>
                  </a:lnTo>
                  <a:lnTo>
                    <a:pt x="253365" y="59677"/>
                  </a:lnTo>
                  <a:lnTo>
                    <a:pt x="264985" y="57340"/>
                  </a:lnTo>
                  <a:lnTo>
                    <a:pt x="274472" y="50952"/>
                  </a:lnTo>
                  <a:lnTo>
                    <a:pt x="280860" y="41465"/>
                  </a:lnTo>
                  <a:lnTo>
                    <a:pt x="283210" y="29832"/>
                  </a:lnTo>
                  <a:close/>
                </a:path>
                <a:path w="1073150" h="458470">
                  <a:moveTo>
                    <a:pt x="394970" y="428612"/>
                  </a:moveTo>
                  <a:lnTo>
                    <a:pt x="392620" y="416991"/>
                  </a:lnTo>
                  <a:lnTo>
                    <a:pt x="386232" y="407504"/>
                  </a:lnTo>
                  <a:lnTo>
                    <a:pt x="376745" y="401116"/>
                  </a:lnTo>
                  <a:lnTo>
                    <a:pt x="365125" y="398767"/>
                  </a:lnTo>
                  <a:lnTo>
                    <a:pt x="353491" y="401116"/>
                  </a:lnTo>
                  <a:lnTo>
                    <a:pt x="344004" y="407504"/>
                  </a:lnTo>
                  <a:lnTo>
                    <a:pt x="337616" y="416991"/>
                  </a:lnTo>
                  <a:lnTo>
                    <a:pt x="335280" y="428612"/>
                  </a:lnTo>
                  <a:lnTo>
                    <a:pt x="337616" y="440245"/>
                  </a:lnTo>
                  <a:lnTo>
                    <a:pt x="344004" y="449732"/>
                  </a:lnTo>
                  <a:lnTo>
                    <a:pt x="353491" y="456120"/>
                  </a:lnTo>
                  <a:lnTo>
                    <a:pt x="365125" y="458457"/>
                  </a:lnTo>
                  <a:lnTo>
                    <a:pt x="376745" y="456120"/>
                  </a:lnTo>
                  <a:lnTo>
                    <a:pt x="386232" y="449732"/>
                  </a:lnTo>
                  <a:lnTo>
                    <a:pt x="392620" y="440245"/>
                  </a:lnTo>
                  <a:lnTo>
                    <a:pt x="394970" y="428612"/>
                  </a:lnTo>
                  <a:close/>
                </a:path>
                <a:path w="1073150" h="458470">
                  <a:moveTo>
                    <a:pt x="394970" y="295262"/>
                  </a:moveTo>
                  <a:lnTo>
                    <a:pt x="392620" y="283641"/>
                  </a:lnTo>
                  <a:lnTo>
                    <a:pt x="386232" y="274154"/>
                  </a:lnTo>
                  <a:lnTo>
                    <a:pt x="376745" y="267766"/>
                  </a:lnTo>
                  <a:lnTo>
                    <a:pt x="365125" y="265417"/>
                  </a:lnTo>
                  <a:lnTo>
                    <a:pt x="353491" y="267766"/>
                  </a:lnTo>
                  <a:lnTo>
                    <a:pt x="344004" y="274154"/>
                  </a:lnTo>
                  <a:lnTo>
                    <a:pt x="337616" y="283641"/>
                  </a:lnTo>
                  <a:lnTo>
                    <a:pt x="335280" y="295262"/>
                  </a:lnTo>
                  <a:lnTo>
                    <a:pt x="337616" y="306895"/>
                  </a:lnTo>
                  <a:lnTo>
                    <a:pt x="344004" y="316382"/>
                  </a:lnTo>
                  <a:lnTo>
                    <a:pt x="353491" y="322770"/>
                  </a:lnTo>
                  <a:lnTo>
                    <a:pt x="365125" y="325107"/>
                  </a:lnTo>
                  <a:lnTo>
                    <a:pt x="376745" y="322770"/>
                  </a:lnTo>
                  <a:lnTo>
                    <a:pt x="386232" y="316382"/>
                  </a:lnTo>
                  <a:lnTo>
                    <a:pt x="392620" y="306895"/>
                  </a:lnTo>
                  <a:lnTo>
                    <a:pt x="394970" y="295262"/>
                  </a:lnTo>
                  <a:close/>
                </a:path>
                <a:path w="1073150" h="458470">
                  <a:moveTo>
                    <a:pt x="394970" y="161912"/>
                  </a:moveTo>
                  <a:lnTo>
                    <a:pt x="392620" y="150291"/>
                  </a:lnTo>
                  <a:lnTo>
                    <a:pt x="386232" y="140804"/>
                  </a:lnTo>
                  <a:lnTo>
                    <a:pt x="376745" y="134416"/>
                  </a:lnTo>
                  <a:lnTo>
                    <a:pt x="365125" y="132067"/>
                  </a:lnTo>
                  <a:lnTo>
                    <a:pt x="353491" y="134416"/>
                  </a:lnTo>
                  <a:lnTo>
                    <a:pt x="344004" y="140804"/>
                  </a:lnTo>
                  <a:lnTo>
                    <a:pt x="337616" y="150291"/>
                  </a:lnTo>
                  <a:lnTo>
                    <a:pt x="335280" y="161912"/>
                  </a:lnTo>
                  <a:lnTo>
                    <a:pt x="337616" y="173545"/>
                  </a:lnTo>
                  <a:lnTo>
                    <a:pt x="344004" y="183032"/>
                  </a:lnTo>
                  <a:lnTo>
                    <a:pt x="353491" y="189420"/>
                  </a:lnTo>
                  <a:lnTo>
                    <a:pt x="365125" y="191757"/>
                  </a:lnTo>
                  <a:lnTo>
                    <a:pt x="376745" y="189420"/>
                  </a:lnTo>
                  <a:lnTo>
                    <a:pt x="386232" y="183032"/>
                  </a:lnTo>
                  <a:lnTo>
                    <a:pt x="392620" y="173545"/>
                  </a:lnTo>
                  <a:lnTo>
                    <a:pt x="394970" y="161912"/>
                  </a:lnTo>
                  <a:close/>
                </a:path>
                <a:path w="1073150" h="458470">
                  <a:moveTo>
                    <a:pt x="394970" y="29832"/>
                  </a:moveTo>
                  <a:lnTo>
                    <a:pt x="392620" y="18211"/>
                  </a:lnTo>
                  <a:lnTo>
                    <a:pt x="386232" y="8724"/>
                  </a:lnTo>
                  <a:lnTo>
                    <a:pt x="376745" y="2336"/>
                  </a:lnTo>
                  <a:lnTo>
                    <a:pt x="365125" y="0"/>
                  </a:lnTo>
                  <a:lnTo>
                    <a:pt x="353491" y="2336"/>
                  </a:lnTo>
                  <a:lnTo>
                    <a:pt x="344004" y="8724"/>
                  </a:lnTo>
                  <a:lnTo>
                    <a:pt x="337616" y="18211"/>
                  </a:lnTo>
                  <a:lnTo>
                    <a:pt x="335280" y="29832"/>
                  </a:lnTo>
                  <a:lnTo>
                    <a:pt x="337616" y="41465"/>
                  </a:lnTo>
                  <a:lnTo>
                    <a:pt x="344004" y="50952"/>
                  </a:lnTo>
                  <a:lnTo>
                    <a:pt x="353491" y="57340"/>
                  </a:lnTo>
                  <a:lnTo>
                    <a:pt x="365125" y="59677"/>
                  </a:lnTo>
                  <a:lnTo>
                    <a:pt x="376745" y="57340"/>
                  </a:lnTo>
                  <a:lnTo>
                    <a:pt x="386232" y="50952"/>
                  </a:lnTo>
                  <a:lnTo>
                    <a:pt x="392620" y="41465"/>
                  </a:lnTo>
                  <a:lnTo>
                    <a:pt x="394970" y="29832"/>
                  </a:lnTo>
                  <a:close/>
                </a:path>
                <a:path w="1073150" h="458470">
                  <a:moveTo>
                    <a:pt x="506730" y="428612"/>
                  </a:moveTo>
                  <a:lnTo>
                    <a:pt x="504380" y="416991"/>
                  </a:lnTo>
                  <a:lnTo>
                    <a:pt x="497992" y="407504"/>
                  </a:lnTo>
                  <a:lnTo>
                    <a:pt x="488505" y="401116"/>
                  </a:lnTo>
                  <a:lnTo>
                    <a:pt x="476885" y="398767"/>
                  </a:lnTo>
                  <a:lnTo>
                    <a:pt x="465251" y="401116"/>
                  </a:lnTo>
                  <a:lnTo>
                    <a:pt x="455764" y="407504"/>
                  </a:lnTo>
                  <a:lnTo>
                    <a:pt x="449376" y="416991"/>
                  </a:lnTo>
                  <a:lnTo>
                    <a:pt x="447040" y="428612"/>
                  </a:lnTo>
                  <a:lnTo>
                    <a:pt x="449376" y="440245"/>
                  </a:lnTo>
                  <a:lnTo>
                    <a:pt x="455764" y="449732"/>
                  </a:lnTo>
                  <a:lnTo>
                    <a:pt x="465251" y="456120"/>
                  </a:lnTo>
                  <a:lnTo>
                    <a:pt x="476885" y="458457"/>
                  </a:lnTo>
                  <a:lnTo>
                    <a:pt x="488505" y="456120"/>
                  </a:lnTo>
                  <a:lnTo>
                    <a:pt x="497992" y="449732"/>
                  </a:lnTo>
                  <a:lnTo>
                    <a:pt x="504380" y="440245"/>
                  </a:lnTo>
                  <a:lnTo>
                    <a:pt x="506730" y="428612"/>
                  </a:lnTo>
                  <a:close/>
                </a:path>
                <a:path w="1073150" h="458470">
                  <a:moveTo>
                    <a:pt x="506730" y="295262"/>
                  </a:moveTo>
                  <a:lnTo>
                    <a:pt x="504380" y="283641"/>
                  </a:lnTo>
                  <a:lnTo>
                    <a:pt x="497992" y="274154"/>
                  </a:lnTo>
                  <a:lnTo>
                    <a:pt x="488505" y="267766"/>
                  </a:lnTo>
                  <a:lnTo>
                    <a:pt x="476885" y="265417"/>
                  </a:lnTo>
                  <a:lnTo>
                    <a:pt x="465251" y="267766"/>
                  </a:lnTo>
                  <a:lnTo>
                    <a:pt x="455764" y="274154"/>
                  </a:lnTo>
                  <a:lnTo>
                    <a:pt x="449376" y="283641"/>
                  </a:lnTo>
                  <a:lnTo>
                    <a:pt x="447040" y="295262"/>
                  </a:lnTo>
                  <a:lnTo>
                    <a:pt x="449376" y="306895"/>
                  </a:lnTo>
                  <a:lnTo>
                    <a:pt x="455764" y="316382"/>
                  </a:lnTo>
                  <a:lnTo>
                    <a:pt x="465251" y="322770"/>
                  </a:lnTo>
                  <a:lnTo>
                    <a:pt x="476885" y="325107"/>
                  </a:lnTo>
                  <a:lnTo>
                    <a:pt x="488505" y="322770"/>
                  </a:lnTo>
                  <a:lnTo>
                    <a:pt x="497992" y="316382"/>
                  </a:lnTo>
                  <a:lnTo>
                    <a:pt x="504380" y="306895"/>
                  </a:lnTo>
                  <a:lnTo>
                    <a:pt x="506730" y="295262"/>
                  </a:lnTo>
                  <a:close/>
                </a:path>
                <a:path w="1073150" h="458470">
                  <a:moveTo>
                    <a:pt x="506730" y="161912"/>
                  </a:moveTo>
                  <a:lnTo>
                    <a:pt x="504380" y="150291"/>
                  </a:lnTo>
                  <a:lnTo>
                    <a:pt x="497992" y="140804"/>
                  </a:lnTo>
                  <a:lnTo>
                    <a:pt x="488505" y="134416"/>
                  </a:lnTo>
                  <a:lnTo>
                    <a:pt x="476885" y="132067"/>
                  </a:lnTo>
                  <a:lnTo>
                    <a:pt x="465251" y="134416"/>
                  </a:lnTo>
                  <a:lnTo>
                    <a:pt x="455764" y="140804"/>
                  </a:lnTo>
                  <a:lnTo>
                    <a:pt x="449376" y="150291"/>
                  </a:lnTo>
                  <a:lnTo>
                    <a:pt x="447040" y="161912"/>
                  </a:lnTo>
                  <a:lnTo>
                    <a:pt x="449376" y="173545"/>
                  </a:lnTo>
                  <a:lnTo>
                    <a:pt x="455764" y="183032"/>
                  </a:lnTo>
                  <a:lnTo>
                    <a:pt x="465251" y="189420"/>
                  </a:lnTo>
                  <a:lnTo>
                    <a:pt x="476885" y="191757"/>
                  </a:lnTo>
                  <a:lnTo>
                    <a:pt x="488505" y="189420"/>
                  </a:lnTo>
                  <a:lnTo>
                    <a:pt x="497992" y="183032"/>
                  </a:lnTo>
                  <a:lnTo>
                    <a:pt x="504380" y="173545"/>
                  </a:lnTo>
                  <a:lnTo>
                    <a:pt x="506730" y="161912"/>
                  </a:lnTo>
                  <a:close/>
                </a:path>
                <a:path w="1073150" h="458470">
                  <a:moveTo>
                    <a:pt x="506730" y="29832"/>
                  </a:moveTo>
                  <a:lnTo>
                    <a:pt x="504380" y="18211"/>
                  </a:lnTo>
                  <a:lnTo>
                    <a:pt x="497992" y="8724"/>
                  </a:lnTo>
                  <a:lnTo>
                    <a:pt x="488505" y="2336"/>
                  </a:lnTo>
                  <a:lnTo>
                    <a:pt x="476885" y="0"/>
                  </a:lnTo>
                  <a:lnTo>
                    <a:pt x="465251" y="2336"/>
                  </a:lnTo>
                  <a:lnTo>
                    <a:pt x="455764" y="8724"/>
                  </a:lnTo>
                  <a:lnTo>
                    <a:pt x="449376" y="18211"/>
                  </a:lnTo>
                  <a:lnTo>
                    <a:pt x="447040" y="29832"/>
                  </a:lnTo>
                  <a:lnTo>
                    <a:pt x="449376" y="41465"/>
                  </a:lnTo>
                  <a:lnTo>
                    <a:pt x="455764" y="50952"/>
                  </a:lnTo>
                  <a:lnTo>
                    <a:pt x="465251" y="57340"/>
                  </a:lnTo>
                  <a:lnTo>
                    <a:pt x="476885" y="59677"/>
                  </a:lnTo>
                  <a:lnTo>
                    <a:pt x="488505" y="57340"/>
                  </a:lnTo>
                  <a:lnTo>
                    <a:pt x="497992" y="50952"/>
                  </a:lnTo>
                  <a:lnTo>
                    <a:pt x="504380" y="41465"/>
                  </a:lnTo>
                  <a:lnTo>
                    <a:pt x="506730" y="29832"/>
                  </a:lnTo>
                  <a:close/>
                </a:path>
                <a:path w="1073150" h="458470">
                  <a:moveTo>
                    <a:pt x="627380" y="428612"/>
                  </a:moveTo>
                  <a:lnTo>
                    <a:pt x="625030" y="416991"/>
                  </a:lnTo>
                  <a:lnTo>
                    <a:pt x="618642" y="407504"/>
                  </a:lnTo>
                  <a:lnTo>
                    <a:pt x="609155" y="401116"/>
                  </a:lnTo>
                  <a:lnTo>
                    <a:pt x="597535" y="398767"/>
                  </a:lnTo>
                  <a:lnTo>
                    <a:pt x="585901" y="401116"/>
                  </a:lnTo>
                  <a:lnTo>
                    <a:pt x="576414" y="407504"/>
                  </a:lnTo>
                  <a:lnTo>
                    <a:pt x="570026" y="416991"/>
                  </a:lnTo>
                  <a:lnTo>
                    <a:pt x="567690" y="428612"/>
                  </a:lnTo>
                  <a:lnTo>
                    <a:pt x="570026" y="440245"/>
                  </a:lnTo>
                  <a:lnTo>
                    <a:pt x="576414" y="449732"/>
                  </a:lnTo>
                  <a:lnTo>
                    <a:pt x="585901" y="456120"/>
                  </a:lnTo>
                  <a:lnTo>
                    <a:pt x="597535" y="458457"/>
                  </a:lnTo>
                  <a:lnTo>
                    <a:pt x="609155" y="456120"/>
                  </a:lnTo>
                  <a:lnTo>
                    <a:pt x="618642" y="449732"/>
                  </a:lnTo>
                  <a:lnTo>
                    <a:pt x="625030" y="440245"/>
                  </a:lnTo>
                  <a:lnTo>
                    <a:pt x="627380" y="428612"/>
                  </a:lnTo>
                  <a:close/>
                </a:path>
                <a:path w="1073150" h="458470">
                  <a:moveTo>
                    <a:pt x="627380" y="295262"/>
                  </a:moveTo>
                  <a:lnTo>
                    <a:pt x="625030" y="283641"/>
                  </a:lnTo>
                  <a:lnTo>
                    <a:pt x="618642" y="274154"/>
                  </a:lnTo>
                  <a:lnTo>
                    <a:pt x="609155" y="267766"/>
                  </a:lnTo>
                  <a:lnTo>
                    <a:pt x="597535" y="265417"/>
                  </a:lnTo>
                  <a:lnTo>
                    <a:pt x="585901" y="267766"/>
                  </a:lnTo>
                  <a:lnTo>
                    <a:pt x="576414" y="274154"/>
                  </a:lnTo>
                  <a:lnTo>
                    <a:pt x="570026" y="283641"/>
                  </a:lnTo>
                  <a:lnTo>
                    <a:pt x="567690" y="295262"/>
                  </a:lnTo>
                  <a:lnTo>
                    <a:pt x="570026" y="306895"/>
                  </a:lnTo>
                  <a:lnTo>
                    <a:pt x="576414" y="316382"/>
                  </a:lnTo>
                  <a:lnTo>
                    <a:pt x="585901" y="322770"/>
                  </a:lnTo>
                  <a:lnTo>
                    <a:pt x="597535" y="325107"/>
                  </a:lnTo>
                  <a:lnTo>
                    <a:pt x="609155" y="322770"/>
                  </a:lnTo>
                  <a:lnTo>
                    <a:pt x="618642" y="316382"/>
                  </a:lnTo>
                  <a:lnTo>
                    <a:pt x="625030" y="306895"/>
                  </a:lnTo>
                  <a:lnTo>
                    <a:pt x="627380" y="295262"/>
                  </a:lnTo>
                  <a:close/>
                </a:path>
                <a:path w="1073150" h="458470">
                  <a:moveTo>
                    <a:pt x="627380" y="161912"/>
                  </a:moveTo>
                  <a:lnTo>
                    <a:pt x="625030" y="150291"/>
                  </a:lnTo>
                  <a:lnTo>
                    <a:pt x="618642" y="140804"/>
                  </a:lnTo>
                  <a:lnTo>
                    <a:pt x="609155" y="134416"/>
                  </a:lnTo>
                  <a:lnTo>
                    <a:pt x="597535" y="132067"/>
                  </a:lnTo>
                  <a:lnTo>
                    <a:pt x="585901" y="134416"/>
                  </a:lnTo>
                  <a:lnTo>
                    <a:pt x="576414" y="140804"/>
                  </a:lnTo>
                  <a:lnTo>
                    <a:pt x="570026" y="150291"/>
                  </a:lnTo>
                  <a:lnTo>
                    <a:pt x="567690" y="161912"/>
                  </a:lnTo>
                  <a:lnTo>
                    <a:pt x="570026" y="173545"/>
                  </a:lnTo>
                  <a:lnTo>
                    <a:pt x="576414" y="183032"/>
                  </a:lnTo>
                  <a:lnTo>
                    <a:pt x="585901" y="189420"/>
                  </a:lnTo>
                  <a:lnTo>
                    <a:pt x="597535" y="191757"/>
                  </a:lnTo>
                  <a:lnTo>
                    <a:pt x="609155" y="189420"/>
                  </a:lnTo>
                  <a:lnTo>
                    <a:pt x="618642" y="183032"/>
                  </a:lnTo>
                  <a:lnTo>
                    <a:pt x="625030" y="173545"/>
                  </a:lnTo>
                  <a:lnTo>
                    <a:pt x="627380" y="161912"/>
                  </a:lnTo>
                  <a:close/>
                </a:path>
                <a:path w="1073150" h="458470">
                  <a:moveTo>
                    <a:pt x="627380" y="29832"/>
                  </a:moveTo>
                  <a:lnTo>
                    <a:pt x="625030" y="18211"/>
                  </a:lnTo>
                  <a:lnTo>
                    <a:pt x="618642" y="8724"/>
                  </a:lnTo>
                  <a:lnTo>
                    <a:pt x="609155" y="2336"/>
                  </a:lnTo>
                  <a:lnTo>
                    <a:pt x="597535" y="0"/>
                  </a:lnTo>
                  <a:lnTo>
                    <a:pt x="585901" y="2336"/>
                  </a:lnTo>
                  <a:lnTo>
                    <a:pt x="576414" y="8724"/>
                  </a:lnTo>
                  <a:lnTo>
                    <a:pt x="570026" y="18211"/>
                  </a:lnTo>
                  <a:lnTo>
                    <a:pt x="567690" y="29832"/>
                  </a:lnTo>
                  <a:lnTo>
                    <a:pt x="570026" y="41465"/>
                  </a:lnTo>
                  <a:lnTo>
                    <a:pt x="576414" y="50952"/>
                  </a:lnTo>
                  <a:lnTo>
                    <a:pt x="585901" y="57340"/>
                  </a:lnTo>
                  <a:lnTo>
                    <a:pt x="597535" y="59677"/>
                  </a:lnTo>
                  <a:lnTo>
                    <a:pt x="609155" y="57340"/>
                  </a:lnTo>
                  <a:lnTo>
                    <a:pt x="618642" y="50952"/>
                  </a:lnTo>
                  <a:lnTo>
                    <a:pt x="625030" y="41465"/>
                  </a:lnTo>
                  <a:lnTo>
                    <a:pt x="627380" y="29832"/>
                  </a:lnTo>
                  <a:close/>
                </a:path>
                <a:path w="1073150" h="458470">
                  <a:moveTo>
                    <a:pt x="737870" y="428612"/>
                  </a:moveTo>
                  <a:lnTo>
                    <a:pt x="735520" y="416991"/>
                  </a:lnTo>
                  <a:lnTo>
                    <a:pt x="729132" y="407504"/>
                  </a:lnTo>
                  <a:lnTo>
                    <a:pt x="719645" y="401116"/>
                  </a:lnTo>
                  <a:lnTo>
                    <a:pt x="708025" y="398767"/>
                  </a:lnTo>
                  <a:lnTo>
                    <a:pt x="696391" y="401116"/>
                  </a:lnTo>
                  <a:lnTo>
                    <a:pt x="686904" y="407504"/>
                  </a:lnTo>
                  <a:lnTo>
                    <a:pt x="680516" y="416991"/>
                  </a:lnTo>
                  <a:lnTo>
                    <a:pt x="678180" y="428612"/>
                  </a:lnTo>
                  <a:lnTo>
                    <a:pt x="680516" y="440245"/>
                  </a:lnTo>
                  <a:lnTo>
                    <a:pt x="686904" y="449732"/>
                  </a:lnTo>
                  <a:lnTo>
                    <a:pt x="696391" y="456120"/>
                  </a:lnTo>
                  <a:lnTo>
                    <a:pt x="708025" y="458457"/>
                  </a:lnTo>
                  <a:lnTo>
                    <a:pt x="719645" y="456120"/>
                  </a:lnTo>
                  <a:lnTo>
                    <a:pt x="729132" y="449732"/>
                  </a:lnTo>
                  <a:lnTo>
                    <a:pt x="735520" y="440245"/>
                  </a:lnTo>
                  <a:lnTo>
                    <a:pt x="737870" y="428612"/>
                  </a:lnTo>
                  <a:close/>
                </a:path>
                <a:path w="1073150" h="458470">
                  <a:moveTo>
                    <a:pt x="737870" y="295262"/>
                  </a:moveTo>
                  <a:lnTo>
                    <a:pt x="735520" y="283641"/>
                  </a:lnTo>
                  <a:lnTo>
                    <a:pt x="729132" y="274154"/>
                  </a:lnTo>
                  <a:lnTo>
                    <a:pt x="719645" y="267766"/>
                  </a:lnTo>
                  <a:lnTo>
                    <a:pt x="708025" y="265417"/>
                  </a:lnTo>
                  <a:lnTo>
                    <a:pt x="696391" y="267766"/>
                  </a:lnTo>
                  <a:lnTo>
                    <a:pt x="686904" y="274154"/>
                  </a:lnTo>
                  <a:lnTo>
                    <a:pt x="680516" y="283641"/>
                  </a:lnTo>
                  <a:lnTo>
                    <a:pt x="678180" y="295262"/>
                  </a:lnTo>
                  <a:lnTo>
                    <a:pt x="680516" y="306895"/>
                  </a:lnTo>
                  <a:lnTo>
                    <a:pt x="686904" y="316382"/>
                  </a:lnTo>
                  <a:lnTo>
                    <a:pt x="696391" y="322770"/>
                  </a:lnTo>
                  <a:lnTo>
                    <a:pt x="708025" y="325107"/>
                  </a:lnTo>
                  <a:lnTo>
                    <a:pt x="719645" y="322770"/>
                  </a:lnTo>
                  <a:lnTo>
                    <a:pt x="729132" y="316382"/>
                  </a:lnTo>
                  <a:lnTo>
                    <a:pt x="735520" y="306895"/>
                  </a:lnTo>
                  <a:lnTo>
                    <a:pt x="737870" y="295262"/>
                  </a:lnTo>
                  <a:close/>
                </a:path>
                <a:path w="1073150" h="458470">
                  <a:moveTo>
                    <a:pt x="737870" y="161912"/>
                  </a:moveTo>
                  <a:lnTo>
                    <a:pt x="735520" y="150291"/>
                  </a:lnTo>
                  <a:lnTo>
                    <a:pt x="729132" y="140804"/>
                  </a:lnTo>
                  <a:lnTo>
                    <a:pt x="719645" y="134416"/>
                  </a:lnTo>
                  <a:lnTo>
                    <a:pt x="708025" y="132067"/>
                  </a:lnTo>
                  <a:lnTo>
                    <a:pt x="696391" y="134416"/>
                  </a:lnTo>
                  <a:lnTo>
                    <a:pt x="686904" y="140804"/>
                  </a:lnTo>
                  <a:lnTo>
                    <a:pt x="680516" y="150291"/>
                  </a:lnTo>
                  <a:lnTo>
                    <a:pt x="678180" y="161912"/>
                  </a:lnTo>
                  <a:lnTo>
                    <a:pt x="680516" y="173545"/>
                  </a:lnTo>
                  <a:lnTo>
                    <a:pt x="686904" y="183032"/>
                  </a:lnTo>
                  <a:lnTo>
                    <a:pt x="696391" y="189420"/>
                  </a:lnTo>
                  <a:lnTo>
                    <a:pt x="708025" y="191757"/>
                  </a:lnTo>
                  <a:lnTo>
                    <a:pt x="719645" y="189420"/>
                  </a:lnTo>
                  <a:lnTo>
                    <a:pt x="729132" y="183032"/>
                  </a:lnTo>
                  <a:lnTo>
                    <a:pt x="735520" y="173545"/>
                  </a:lnTo>
                  <a:lnTo>
                    <a:pt x="737870" y="161912"/>
                  </a:lnTo>
                  <a:close/>
                </a:path>
                <a:path w="1073150" h="458470">
                  <a:moveTo>
                    <a:pt x="737870" y="29832"/>
                  </a:moveTo>
                  <a:lnTo>
                    <a:pt x="735520" y="18211"/>
                  </a:lnTo>
                  <a:lnTo>
                    <a:pt x="729132" y="8724"/>
                  </a:lnTo>
                  <a:lnTo>
                    <a:pt x="719645" y="2336"/>
                  </a:lnTo>
                  <a:lnTo>
                    <a:pt x="708025" y="0"/>
                  </a:lnTo>
                  <a:lnTo>
                    <a:pt x="696391" y="2336"/>
                  </a:lnTo>
                  <a:lnTo>
                    <a:pt x="686904" y="8724"/>
                  </a:lnTo>
                  <a:lnTo>
                    <a:pt x="680516" y="18211"/>
                  </a:lnTo>
                  <a:lnTo>
                    <a:pt x="678180" y="29832"/>
                  </a:lnTo>
                  <a:lnTo>
                    <a:pt x="680516" y="41465"/>
                  </a:lnTo>
                  <a:lnTo>
                    <a:pt x="686904" y="50952"/>
                  </a:lnTo>
                  <a:lnTo>
                    <a:pt x="696391" y="57340"/>
                  </a:lnTo>
                  <a:lnTo>
                    <a:pt x="708025" y="59677"/>
                  </a:lnTo>
                  <a:lnTo>
                    <a:pt x="719645" y="57340"/>
                  </a:lnTo>
                  <a:lnTo>
                    <a:pt x="729132" y="50952"/>
                  </a:lnTo>
                  <a:lnTo>
                    <a:pt x="735520" y="41465"/>
                  </a:lnTo>
                  <a:lnTo>
                    <a:pt x="737870" y="29832"/>
                  </a:lnTo>
                  <a:close/>
                </a:path>
                <a:path w="1073150" h="458470">
                  <a:moveTo>
                    <a:pt x="849630" y="428612"/>
                  </a:moveTo>
                  <a:lnTo>
                    <a:pt x="847280" y="416991"/>
                  </a:lnTo>
                  <a:lnTo>
                    <a:pt x="840892" y="407504"/>
                  </a:lnTo>
                  <a:lnTo>
                    <a:pt x="831405" y="401116"/>
                  </a:lnTo>
                  <a:lnTo>
                    <a:pt x="819785" y="398767"/>
                  </a:lnTo>
                  <a:lnTo>
                    <a:pt x="808151" y="401116"/>
                  </a:lnTo>
                  <a:lnTo>
                    <a:pt x="798664" y="407504"/>
                  </a:lnTo>
                  <a:lnTo>
                    <a:pt x="792276" y="416991"/>
                  </a:lnTo>
                  <a:lnTo>
                    <a:pt x="789940" y="428612"/>
                  </a:lnTo>
                  <a:lnTo>
                    <a:pt x="792276" y="440245"/>
                  </a:lnTo>
                  <a:lnTo>
                    <a:pt x="798664" y="449732"/>
                  </a:lnTo>
                  <a:lnTo>
                    <a:pt x="808151" y="456120"/>
                  </a:lnTo>
                  <a:lnTo>
                    <a:pt x="819785" y="458457"/>
                  </a:lnTo>
                  <a:lnTo>
                    <a:pt x="831405" y="456120"/>
                  </a:lnTo>
                  <a:lnTo>
                    <a:pt x="840892" y="449732"/>
                  </a:lnTo>
                  <a:lnTo>
                    <a:pt x="847280" y="440245"/>
                  </a:lnTo>
                  <a:lnTo>
                    <a:pt x="849630" y="428612"/>
                  </a:lnTo>
                  <a:close/>
                </a:path>
                <a:path w="1073150" h="458470">
                  <a:moveTo>
                    <a:pt x="849630" y="295262"/>
                  </a:moveTo>
                  <a:lnTo>
                    <a:pt x="847280" y="283641"/>
                  </a:lnTo>
                  <a:lnTo>
                    <a:pt x="840892" y="274154"/>
                  </a:lnTo>
                  <a:lnTo>
                    <a:pt x="831405" y="267766"/>
                  </a:lnTo>
                  <a:lnTo>
                    <a:pt x="819785" y="265417"/>
                  </a:lnTo>
                  <a:lnTo>
                    <a:pt x="808151" y="267766"/>
                  </a:lnTo>
                  <a:lnTo>
                    <a:pt x="798664" y="274154"/>
                  </a:lnTo>
                  <a:lnTo>
                    <a:pt x="792276" y="283641"/>
                  </a:lnTo>
                  <a:lnTo>
                    <a:pt x="789940" y="295262"/>
                  </a:lnTo>
                  <a:lnTo>
                    <a:pt x="792276" y="306895"/>
                  </a:lnTo>
                  <a:lnTo>
                    <a:pt x="798664" y="316382"/>
                  </a:lnTo>
                  <a:lnTo>
                    <a:pt x="808151" y="322770"/>
                  </a:lnTo>
                  <a:lnTo>
                    <a:pt x="819785" y="325107"/>
                  </a:lnTo>
                  <a:lnTo>
                    <a:pt x="831405" y="322770"/>
                  </a:lnTo>
                  <a:lnTo>
                    <a:pt x="840892" y="316382"/>
                  </a:lnTo>
                  <a:lnTo>
                    <a:pt x="847280" y="306895"/>
                  </a:lnTo>
                  <a:lnTo>
                    <a:pt x="849630" y="295262"/>
                  </a:lnTo>
                  <a:close/>
                </a:path>
                <a:path w="1073150" h="458470">
                  <a:moveTo>
                    <a:pt x="849630" y="161912"/>
                  </a:moveTo>
                  <a:lnTo>
                    <a:pt x="847280" y="150291"/>
                  </a:lnTo>
                  <a:lnTo>
                    <a:pt x="840892" y="140804"/>
                  </a:lnTo>
                  <a:lnTo>
                    <a:pt x="831405" y="134416"/>
                  </a:lnTo>
                  <a:lnTo>
                    <a:pt x="819785" y="132067"/>
                  </a:lnTo>
                  <a:lnTo>
                    <a:pt x="808151" y="134416"/>
                  </a:lnTo>
                  <a:lnTo>
                    <a:pt x="798664" y="140804"/>
                  </a:lnTo>
                  <a:lnTo>
                    <a:pt x="792276" y="150291"/>
                  </a:lnTo>
                  <a:lnTo>
                    <a:pt x="789940" y="161912"/>
                  </a:lnTo>
                  <a:lnTo>
                    <a:pt x="792276" y="173545"/>
                  </a:lnTo>
                  <a:lnTo>
                    <a:pt x="798664" y="183032"/>
                  </a:lnTo>
                  <a:lnTo>
                    <a:pt x="808151" y="189420"/>
                  </a:lnTo>
                  <a:lnTo>
                    <a:pt x="819785" y="191757"/>
                  </a:lnTo>
                  <a:lnTo>
                    <a:pt x="831405" y="189420"/>
                  </a:lnTo>
                  <a:lnTo>
                    <a:pt x="840892" y="183032"/>
                  </a:lnTo>
                  <a:lnTo>
                    <a:pt x="847280" y="173545"/>
                  </a:lnTo>
                  <a:lnTo>
                    <a:pt x="849630" y="161912"/>
                  </a:lnTo>
                  <a:close/>
                </a:path>
                <a:path w="1073150" h="458470">
                  <a:moveTo>
                    <a:pt x="849630" y="29832"/>
                  </a:moveTo>
                  <a:lnTo>
                    <a:pt x="847280" y="18211"/>
                  </a:lnTo>
                  <a:lnTo>
                    <a:pt x="840892" y="8724"/>
                  </a:lnTo>
                  <a:lnTo>
                    <a:pt x="831405" y="2336"/>
                  </a:lnTo>
                  <a:lnTo>
                    <a:pt x="819785" y="0"/>
                  </a:lnTo>
                  <a:lnTo>
                    <a:pt x="808151" y="2336"/>
                  </a:lnTo>
                  <a:lnTo>
                    <a:pt x="798664" y="8724"/>
                  </a:lnTo>
                  <a:lnTo>
                    <a:pt x="792276" y="18211"/>
                  </a:lnTo>
                  <a:lnTo>
                    <a:pt x="789940" y="29832"/>
                  </a:lnTo>
                  <a:lnTo>
                    <a:pt x="792276" y="41465"/>
                  </a:lnTo>
                  <a:lnTo>
                    <a:pt x="798664" y="50952"/>
                  </a:lnTo>
                  <a:lnTo>
                    <a:pt x="808151" y="57340"/>
                  </a:lnTo>
                  <a:lnTo>
                    <a:pt x="819785" y="59677"/>
                  </a:lnTo>
                  <a:lnTo>
                    <a:pt x="831405" y="57340"/>
                  </a:lnTo>
                  <a:lnTo>
                    <a:pt x="840892" y="50952"/>
                  </a:lnTo>
                  <a:lnTo>
                    <a:pt x="847280" y="41465"/>
                  </a:lnTo>
                  <a:lnTo>
                    <a:pt x="849630" y="29832"/>
                  </a:lnTo>
                  <a:close/>
                </a:path>
                <a:path w="1073150" h="458470">
                  <a:moveTo>
                    <a:pt x="961390" y="428612"/>
                  </a:moveTo>
                  <a:lnTo>
                    <a:pt x="959040" y="416991"/>
                  </a:lnTo>
                  <a:lnTo>
                    <a:pt x="952652" y="407504"/>
                  </a:lnTo>
                  <a:lnTo>
                    <a:pt x="943165" y="401116"/>
                  </a:lnTo>
                  <a:lnTo>
                    <a:pt x="931545" y="398767"/>
                  </a:lnTo>
                  <a:lnTo>
                    <a:pt x="919911" y="401116"/>
                  </a:lnTo>
                  <a:lnTo>
                    <a:pt x="910424" y="407504"/>
                  </a:lnTo>
                  <a:lnTo>
                    <a:pt x="904036" y="416991"/>
                  </a:lnTo>
                  <a:lnTo>
                    <a:pt x="901700" y="428612"/>
                  </a:lnTo>
                  <a:lnTo>
                    <a:pt x="904036" y="440245"/>
                  </a:lnTo>
                  <a:lnTo>
                    <a:pt x="910424" y="449732"/>
                  </a:lnTo>
                  <a:lnTo>
                    <a:pt x="919911" y="456120"/>
                  </a:lnTo>
                  <a:lnTo>
                    <a:pt x="931545" y="458457"/>
                  </a:lnTo>
                  <a:lnTo>
                    <a:pt x="943165" y="456120"/>
                  </a:lnTo>
                  <a:lnTo>
                    <a:pt x="952652" y="449732"/>
                  </a:lnTo>
                  <a:lnTo>
                    <a:pt x="959040" y="440245"/>
                  </a:lnTo>
                  <a:lnTo>
                    <a:pt x="961390" y="428612"/>
                  </a:lnTo>
                  <a:close/>
                </a:path>
                <a:path w="1073150" h="458470">
                  <a:moveTo>
                    <a:pt x="961390" y="295262"/>
                  </a:moveTo>
                  <a:lnTo>
                    <a:pt x="959040" y="283641"/>
                  </a:lnTo>
                  <a:lnTo>
                    <a:pt x="952652" y="274154"/>
                  </a:lnTo>
                  <a:lnTo>
                    <a:pt x="943165" y="267766"/>
                  </a:lnTo>
                  <a:lnTo>
                    <a:pt x="931545" y="265417"/>
                  </a:lnTo>
                  <a:lnTo>
                    <a:pt x="919911" y="267766"/>
                  </a:lnTo>
                  <a:lnTo>
                    <a:pt x="910424" y="274154"/>
                  </a:lnTo>
                  <a:lnTo>
                    <a:pt x="904036" y="283641"/>
                  </a:lnTo>
                  <a:lnTo>
                    <a:pt x="901700" y="295262"/>
                  </a:lnTo>
                  <a:lnTo>
                    <a:pt x="904036" y="306895"/>
                  </a:lnTo>
                  <a:lnTo>
                    <a:pt x="910424" y="316382"/>
                  </a:lnTo>
                  <a:lnTo>
                    <a:pt x="919911" y="322770"/>
                  </a:lnTo>
                  <a:lnTo>
                    <a:pt x="931545" y="325107"/>
                  </a:lnTo>
                  <a:lnTo>
                    <a:pt x="943165" y="322770"/>
                  </a:lnTo>
                  <a:lnTo>
                    <a:pt x="952652" y="316382"/>
                  </a:lnTo>
                  <a:lnTo>
                    <a:pt x="959040" y="306895"/>
                  </a:lnTo>
                  <a:lnTo>
                    <a:pt x="961390" y="295262"/>
                  </a:lnTo>
                  <a:close/>
                </a:path>
                <a:path w="1073150" h="458470">
                  <a:moveTo>
                    <a:pt x="961390" y="161912"/>
                  </a:moveTo>
                  <a:lnTo>
                    <a:pt x="959040" y="150291"/>
                  </a:lnTo>
                  <a:lnTo>
                    <a:pt x="952652" y="140804"/>
                  </a:lnTo>
                  <a:lnTo>
                    <a:pt x="943165" y="134416"/>
                  </a:lnTo>
                  <a:lnTo>
                    <a:pt x="931545" y="132067"/>
                  </a:lnTo>
                  <a:lnTo>
                    <a:pt x="919911" y="134416"/>
                  </a:lnTo>
                  <a:lnTo>
                    <a:pt x="910424" y="140804"/>
                  </a:lnTo>
                  <a:lnTo>
                    <a:pt x="904036" y="150291"/>
                  </a:lnTo>
                  <a:lnTo>
                    <a:pt x="901700" y="161912"/>
                  </a:lnTo>
                  <a:lnTo>
                    <a:pt x="904036" y="173545"/>
                  </a:lnTo>
                  <a:lnTo>
                    <a:pt x="910424" y="183032"/>
                  </a:lnTo>
                  <a:lnTo>
                    <a:pt x="919911" y="189420"/>
                  </a:lnTo>
                  <a:lnTo>
                    <a:pt x="931545" y="191757"/>
                  </a:lnTo>
                  <a:lnTo>
                    <a:pt x="943165" y="189420"/>
                  </a:lnTo>
                  <a:lnTo>
                    <a:pt x="952652" y="183032"/>
                  </a:lnTo>
                  <a:lnTo>
                    <a:pt x="959040" y="173545"/>
                  </a:lnTo>
                  <a:lnTo>
                    <a:pt x="961390" y="161912"/>
                  </a:lnTo>
                  <a:close/>
                </a:path>
                <a:path w="1073150" h="458470">
                  <a:moveTo>
                    <a:pt x="961390" y="29832"/>
                  </a:moveTo>
                  <a:lnTo>
                    <a:pt x="959040" y="18211"/>
                  </a:lnTo>
                  <a:lnTo>
                    <a:pt x="952652" y="8724"/>
                  </a:lnTo>
                  <a:lnTo>
                    <a:pt x="943165" y="2336"/>
                  </a:lnTo>
                  <a:lnTo>
                    <a:pt x="931545" y="0"/>
                  </a:lnTo>
                  <a:lnTo>
                    <a:pt x="919911" y="2336"/>
                  </a:lnTo>
                  <a:lnTo>
                    <a:pt x="910424" y="8724"/>
                  </a:lnTo>
                  <a:lnTo>
                    <a:pt x="904036" y="18211"/>
                  </a:lnTo>
                  <a:lnTo>
                    <a:pt x="901700" y="29832"/>
                  </a:lnTo>
                  <a:lnTo>
                    <a:pt x="904036" y="41465"/>
                  </a:lnTo>
                  <a:lnTo>
                    <a:pt x="910424" y="50952"/>
                  </a:lnTo>
                  <a:lnTo>
                    <a:pt x="919911" y="57340"/>
                  </a:lnTo>
                  <a:lnTo>
                    <a:pt x="931545" y="59677"/>
                  </a:lnTo>
                  <a:lnTo>
                    <a:pt x="943165" y="57340"/>
                  </a:lnTo>
                  <a:lnTo>
                    <a:pt x="952652" y="50952"/>
                  </a:lnTo>
                  <a:lnTo>
                    <a:pt x="959040" y="41465"/>
                  </a:lnTo>
                  <a:lnTo>
                    <a:pt x="961390" y="29832"/>
                  </a:lnTo>
                  <a:close/>
                </a:path>
                <a:path w="1073150" h="458470">
                  <a:moveTo>
                    <a:pt x="1073150" y="428612"/>
                  </a:moveTo>
                  <a:lnTo>
                    <a:pt x="1070800" y="416991"/>
                  </a:lnTo>
                  <a:lnTo>
                    <a:pt x="1064412" y="407504"/>
                  </a:lnTo>
                  <a:lnTo>
                    <a:pt x="1054925" y="401116"/>
                  </a:lnTo>
                  <a:lnTo>
                    <a:pt x="1043305" y="398767"/>
                  </a:lnTo>
                  <a:lnTo>
                    <a:pt x="1031671" y="401116"/>
                  </a:lnTo>
                  <a:lnTo>
                    <a:pt x="1022184" y="407504"/>
                  </a:lnTo>
                  <a:lnTo>
                    <a:pt x="1015796" y="416991"/>
                  </a:lnTo>
                  <a:lnTo>
                    <a:pt x="1013460" y="428612"/>
                  </a:lnTo>
                  <a:lnTo>
                    <a:pt x="1015796" y="440245"/>
                  </a:lnTo>
                  <a:lnTo>
                    <a:pt x="1022184" y="449732"/>
                  </a:lnTo>
                  <a:lnTo>
                    <a:pt x="1031671" y="456120"/>
                  </a:lnTo>
                  <a:lnTo>
                    <a:pt x="1043305" y="458457"/>
                  </a:lnTo>
                  <a:lnTo>
                    <a:pt x="1054925" y="456120"/>
                  </a:lnTo>
                  <a:lnTo>
                    <a:pt x="1064412" y="449732"/>
                  </a:lnTo>
                  <a:lnTo>
                    <a:pt x="1070800" y="440245"/>
                  </a:lnTo>
                  <a:lnTo>
                    <a:pt x="1073150" y="428612"/>
                  </a:lnTo>
                  <a:close/>
                </a:path>
                <a:path w="1073150" h="458470">
                  <a:moveTo>
                    <a:pt x="1073150" y="295262"/>
                  </a:moveTo>
                  <a:lnTo>
                    <a:pt x="1070800" y="283641"/>
                  </a:lnTo>
                  <a:lnTo>
                    <a:pt x="1064412" y="274154"/>
                  </a:lnTo>
                  <a:lnTo>
                    <a:pt x="1054925" y="267766"/>
                  </a:lnTo>
                  <a:lnTo>
                    <a:pt x="1043305" y="265417"/>
                  </a:lnTo>
                  <a:lnTo>
                    <a:pt x="1031671" y="267766"/>
                  </a:lnTo>
                  <a:lnTo>
                    <a:pt x="1022184" y="274154"/>
                  </a:lnTo>
                  <a:lnTo>
                    <a:pt x="1015796" y="283641"/>
                  </a:lnTo>
                  <a:lnTo>
                    <a:pt x="1013460" y="295262"/>
                  </a:lnTo>
                  <a:lnTo>
                    <a:pt x="1015796" y="306895"/>
                  </a:lnTo>
                  <a:lnTo>
                    <a:pt x="1022184" y="316382"/>
                  </a:lnTo>
                  <a:lnTo>
                    <a:pt x="1031671" y="322770"/>
                  </a:lnTo>
                  <a:lnTo>
                    <a:pt x="1043305" y="325107"/>
                  </a:lnTo>
                  <a:lnTo>
                    <a:pt x="1054925" y="322770"/>
                  </a:lnTo>
                  <a:lnTo>
                    <a:pt x="1064412" y="316382"/>
                  </a:lnTo>
                  <a:lnTo>
                    <a:pt x="1070800" y="306895"/>
                  </a:lnTo>
                  <a:lnTo>
                    <a:pt x="1073150" y="295262"/>
                  </a:lnTo>
                  <a:close/>
                </a:path>
                <a:path w="1073150" h="458470">
                  <a:moveTo>
                    <a:pt x="1073150" y="161912"/>
                  </a:moveTo>
                  <a:lnTo>
                    <a:pt x="1070800" y="150291"/>
                  </a:lnTo>
                  <a:lnTo>
                    <a:pt x="1064412" y="140804"/>
                  </a:lnTo>
                  <a:lnTo>
                    <a:pt x="1054925" y="134416"/>
                  </a:lnTo>
                  <a:lnTo>
                    <a:pt x="1043305" y="132067"/>
                  </a:lnTo>
                  <a:lnTo>
                    <a:pt x="1031671" y="134416"/>
                  </a:lnTo>
                  <a:lnTo>
                    <a:pt x="1022184" y="140804"/>
                  </a:lnTo>
                  <a:lnTo>
                    <a:pt x="1015796" y="150291"/>
                  </a:lnTo>
                  <a:lnTo>
                    <a:pt x="1013460" y="161912"/>
                  </a:lnTo>
                  <a:lnTo>
                    <a:pt x="1015796" y="173545"/>
                  </a:lnTo>
                  <a:lnTo>
                    <a:pt x="1022184" y="183032"/>
                  </a:lnTo>
                  <a:lnTo>
                    <a:pt x="1031671" y="189420"/>
                  </a:lnTo>
                  <a:lnTo>
                    <a:pt x="1043305" y="191757"/>
                  </a:lnTo>
                  <a:lnTo>
                    <a:pt x="1054925" y="189420"/>
                  </a:lnTo>
                  <a:lnTo>
                    <a:pt x="1064412" y="183032"/>
                  </a:lnTo>
                  <a:lnTo>
                    <a:pt x="1070800" y="173545"/>
                  </a:lnTo>
                  <a:lnTo>
                    <a:pt x="1073150" y="161912"/>
                  </a:lnTo>
                  <a:close/>
                </a:path>
                <a:path w="1073150" h="458470">
                  <a:moveTo>
                    <a:pt x="1073150" y="29832"/>
                  </a:moveTo>
                  <a:lnTo>
                    <a:pt x="1070800" y="18211"/>
                  </a:lnTo>
                  <a:lnTo>
                    <a:pt x="1064412" y="8724"/>
                  </a:lnTo>
                  <a:lnTo>
                    <a:pt x="1054925" y="2336"/>
                  </a:lnTo>
                  <a:lnTo>
                    <a:pt x="1043305" y="0"/>
                  </a:lnTo>
                  <a:lnTo>
                    <a:pt x="1031671" y="2336"/>
                  </a:lnTo>
                  <a:lnTo>
                    <a:pt x="1022184" y="8724"/>
                  </a:lnTo>
                  <a:lnTo>
                    <a:pt x="1015796" y="18211"/>
                  </a:lnTo>
                  <a:lnTo>
                    <a:pt x="1013460" y="29832"/>
                  </a:lnTo>
                  <a:lnTo>
                    <a:pt x="1015796" y="41465"/>
                  </a:lnTo>
                  <a:lnTo>
                    <a:pt x="1022184" y="50952"/>
                  </a:lnTo>
                  <a:lnTo>
                    <a:pt x="1031671" y="57340"/>
                  </a:lnTo>
                  <a:lnTo>
                    <a:pt x="1043305" y="59677"/>
                  </a:lnTo>
                  <a:lnTo>
                    <a:pt x="1054925" y="57340"/>
                  </a:lnTo>
                  <a:lnTo>
                    <a:pt x="1064412" y="50952"/>
                  </a:lnTo>
                  <a:lnTo>
                    <a:pt x="1070800" y="41465"/>
                  </a:lnTo>
                  <a:lnTo>
                    <a:pt x="1073150" y="29832"/>
                  </a:lnTo>
                  <a:close/>
                </a:path>
              </a:pathLst>
            </a:custGeom>
            <a:solidFill>
              <a:srgbClr val="EF463D">
                <a:alpha val="72155"/>
              </a:srgbClr>
            </a:solidFill>
          </p:spPr>
          <p:txBody>
            <a:bodyPr wrap="square" lIns="0" tIns="0" rIns="0" bIns="0" rtlCol="0"/>
            <a:lstStyle/>
            <a:p>
              <a:endParaRPr/>
            </a:p>
          </p:txBody>
        </p:sp>
        <p:sp>
          <p:nvSpPr>
            <p:cNvPr id="11" name="object 11"/>
            <p:cNvSpPr/>
            <p:nvPr/>
          </p:nvSpPr>
          <p:spPr>
            <a:xfrm>
              <a:off x="128270" y="111759"/>
              <a:ext cx="189230" cy="189230"/>
            </a:xfrm>
            <a:custGeom>
              <a:avLst/>
              <a:gdLst/>
              <a:ahLst/>
              <a:cxnLst/>
              <a:rect l="l" t="t" r="r" b="b"/>
              <a:pathLst>
                <a:path w="189229" h="189229">
                  <a:moveTo>
                    <a:pt x="94615" y="0"/>
                  </a:moveTo>
                  <a:lnTo>
                    <a:pt x="57784" y="7443"/>
                  </a:lnTo>
                  <a:lnTo>
                    <a:pt x="27709" y="27733"/>
                  </a:lnTo>
                  <a:lnTo>
                    <a:pt x="7434" y="57810"/>
                  </a:lnTo>
                  <a:lnTo>
                    <a:pt x="0" y="94615"/>
                  </a:lnTo>
                  <a:lnTo>
                    <a:pt x="7434" y="131419"/>
                  </a:lnTo>
                  <a:lnTo>
                    <a:pt x="27709" y="161496"/>
                  </a:lnTo>
                  <a:lnTo>
                    <a:pt x="57784" y="181786"/>
                  </a:lnTo>
                  <a:lnTo>
                    <a:pt x="94615" y="189230"/>
                  </a:lnTo>
                  <a:lnTo>
                    <a:pt x="131445" y="181786"/>
                  </a:lnTo>
                  <a:lnTo>
                    <a:pt x="161520" y="161496"/>
                  </a:lnTo>
                  <a:lnTo>
                    <a:pt x="181795" y="131419"/>
                  </a:lnTo>
                  <a:lnTo>
                    <a:pt x="189230" y="94615"/>
                  </a:lnTo>
                  <a:lnTo>
                    <a:pt x="181795" y="57810"/>
                  </a:lnTo>
                  <a:lnTo>
                    <a:pt x="161520" y="27733"/>
                  </a:lnTo>
                  <a:lnTo>
                    <a:pt x="131445" y="7443"/>
                  </a:lnTo>
                  <a:lnTo>
                    <a:pt x="94615" y="0"/>
                  </a:lnTo>
                  <a:close/>
                </a:path>
              </a:pathLst>
            </a:custGeom>
            <a:solidFill>
              <a:srgbClr val="5B6C54">
                <a:alpha val="58038"/>
              </a:srgbClr>
            </a:solidFill>
          </p:spPr>
          <p:txBody>
            <a:bodyPr wrap="square" lIns="0" tIns="0" rIns="0" bIns="0" rtlCol="0"/>
            <a:lstStyle/>
            <a:p>
              <a:endParaRPr/>
            </a:p>
          </p:txBody>
        </p:sp>
        <p:sp>
          <p:nvSpPr>
            <p:cNvPr id="12" name="object 12"/>
            <p:cNvSpPr/>
            <p:nvPr/>
          </p:nvSpPr>
          <p:spPr>
            <a:xfrm>
              <a:off x="226060" y="111759"/>
              <a:ext cx="190500" cy="189230"/>
            </a:xfrm>
            <a:custGeom>
              <a:avLst/>
              <a:gdLst/>
              <a:ahLst/>
              <a:cxnLst/>
              <a:rect l="l" t="t" r="r" b="b"/>
              <a:pathLst>
                <a:path w="190500" h="189229">
                  <a:moveTo>
                    <a:pt x="95250" y="0"/>
                  </a:moveTo>
                  <a:lnTo>
                    <a:pt x="58175" y="7443"/>
                  </a:lnTo>
                  <a:lnTo>
                    <a:pt x="27898" y="27733"/>
                  </a:lnTo>
                  <a:lnTo>
                    <a:pt x="7485" y="57810"/>
                  </a:lnTo>
                  <a:lnTo>
                    <a:pt x="0" y="94615"/>
                  </a:lnTo>
                  <a:lnTo>
                    <a:pt x="7485" y="131419"/>
                  </a:lnTo>
                  <a:lnTo>
                    <a:pt x="27898" y="161496"/>
                  </a:lnTo>
                  <a:lnTo>
                    <a:pt x="58175" y="181786"/>
                  </a:lnTo>
                  <a:lnTo>
                    <a:pt x="95250" y="189230"/>
                  </a:lnTo>
                  <a:lnTo>
                    <a:pt x="132324" y="181786"/>
                  </a:lnTo>
                  <a:lnTo>
                    <a:pt x="162601" y="161496"/>
                  </a:lnTo>
                  <a:lnTo>
                    <a:pt x="183014" y="131419"/>
                  </a:lnTo>
                  <a:lnTo>
                    <a:pt x="190499" y="94615"/>
                  </a:lnTo>
                  <a:lnTo>
                    <a:pt x="183014" y="57810"/>
                  </a:lnTo>
                  <a:lnTo>
                    <a:pt x="162601" y="27733"/>
                  </a:lnTo>
                  <a:lnTo>
                    <a:pt x="132324" y="7443"/>
                  </a:lnTo>
                  <a:lnTo>
                    <a:pt x="95250" y="0"/>
                  </a:lnTo>
                  <a:close/>
                </a:path>
              </a:pathLst>
            </a:custGeom>
            <a:solidFill>
              <a:srgbClr val="798A68">
                <a:alpha val="58038"/>
              </a:srgbClr>
            </a:solidFill>
          </p:spPr>
          <p:txBody>
            <a:bodyPr wrap="square" lIns="0" tIns="0" rIns="0" bIns="0" rtlCol="0"/>
            <a:lstStyle/>
            <a:p>
              <a:endParaRPr/>
            </a:p>
          </p:txBody>
        </p:sp>
        <p:sp>
          <p:nvSpPr>
            <p:cNvPr id="13" name="object 13"/>
            <p:cNvSpPr/>
            <p:nvPr/>
          </p:nvSpPr>
          <p:spPr>
            <a:xfrm>
              <a:off x="340360" y="111759"/>
              <a:ext cx="189230" cy="189230"/>
            </a:xfrm>
            <a:custGeom>
              <a:avLst/>
              <a:gdLst/>
              <a:ahLst/>
              <a:cxnLst/>
              <a:rect l="l" t="t" r="r" b="b"/>
              <a:pathLst>
                <a:path w="189229" h="189229">
                  <a:moveTo>
                    <a:pt x="94614" y="0"/>
                  </a:moveTo>
                  <a:lnTo>
                    <a:pt x="57784" y="7443"/>
                  </a:lnTo>
                  <a:lnTo>
                    <a:pt x="27709" y="27733"/>
                  </a:lnTo>
                  <a:lnTo>
                    <a:pt x="7434" y="57810"/>
                  </a:lnTo>
                  <a:lnTo>
                    <a:pt x="0" y="94615"/>
                  </a:lnTo>
                  <a:lnTo>
                    <a:pt x="7434" y="131419"/>
                  </a:lnTo>
                  <a:lnTo>
                    <a:pt x="27709" y="161496"/>
                  </a:lnTo>
                  <a:lnTo>
                    <a:pt x="57784" y="181786"/>
                  </a:lnTo>
                  <a:lnTo>
                    <a:pt x="94614" y="189230"/>
                  </a:lnTo>
                  <a:lnTo>
                    <a:pt x="131445" y="181786"/>
                  </a:lnTo>
                  <a:lnTo>
                    <a:pt x="161520" y="161496"/>
                  </a:lnTo>
                  <a:lnTo>
                    <a:pt x="181795" y="131419"/>
                  </a:lnTo>
                  <a:lnTo>
                    <a:pt x="189230" y="94615"/>
                  </a:lnTo>
                  <a:lnTo>
                    <a:pt x="181795" y="57810"/>
                  </a:lnTo>
                  <a:lnTo>
                    <a:pt x="161520" y="27733"/>
                  </a:lnTo>
                  <a:lnTo>
                    <a:pt x="131445" y="7443"/>
                  </a:lnTo>
                  <a:lnTo>
                    <a:pt x="94614" y="0"/>
                  </a:lnTo>
                  <a:close/>
                </a:path>
              </a:pathLst>
            </a:custGeom>
            <a:solidFill>
              <a:srgbClr val="B3B688">
                <a:alpha val="58038"/>
              </a:srgbClr>
            </a:solidFill>
          </p:spPr>
          <p:txBody>
            <a:bodyPr wrap="square" lIns="0" tIns="0" rIns="0" bIns="0" rtlCol="0"/>
            <a:lstStyle/>
            <a:p>
              <a:endParaRPr/>
            </a:p>
          </p:txBody>
        </p:sp>
        <p:sp>
          <p:nvSpPr>
            <p:cNvPr id="14" name="object 14"/>
            <p:cNvSpPr/>
            <p:nvPr/>
          </p:nvSpPr>
          <p:spPr>
            <a:xfrm>
              <a:off x="443229" y="111759"/>
              <a:ext cx="189230" cy="189230"/>
            </a:xfrm>
            <a:custGeom>
              <a:avLst/>
              <a:gdLst/>
              <a:ahLst/>
              <a:cxnLst/>
              <a:rect l="l" t="t" r="r" b="b"/>
              <a:pathLst>
                <a:path w="189229" h="189229">
                  <a:moveTo>
                    <a:pt x="94615" y="0"/>
                  </a:moveTo>
                  <a:lnTo>
                    <a:pt x="57784" y="7443"/>
                  </a:lnTo>
                  <a:lnTo>
                    <a:pt x="27709" y="27733"/>
                  </a:lnTo>
                  <a:lnTo>
                    <a:pt x="7434" y="57810"/>
                  </a:lnTo>
                  <a:lnTo>
                    <a:pt x="0" y="94615"/>
                  </a:lnTo>
                  <a:lnTo>
                    <a:pt x="7434" y="131419"/>
                  </a:lnTo>
                  <a:lnTo>
                    <a:pt x="27709" y="161496"/>
                  </a:lnTo>
                  <a:lnTo>
                    <a:pt x="57784" y="181786"/>
                  </a:lnTo>
                  <a:lnTo>
                    <a:pt x="94615" y="189230"/>
                  </a:lnTo>
                  <a:lnTo>
                    <a:pt x="131445" y="181786"/>
                  </a:lnTo>
                  <a:lnTo>
                    <a:pt x="161520" y="161496"/>
                  </a:lnTo>
                  <a:lnTo>
                    <a:pt x="181795" y="131419"/>
                  </a:lnTo>
                  <a:lnTo>
                    <a:pt x="189229" y="94615"/>
                  </a:lnTo>
                  <a:lnTo>
                    <a:pt x="181795" y="57810"/>
                  </a:lnTo>
                  <a:lnTo>
                    <a:pt x="161520" y="27733"/>
                  </a:lnTo>
                  <a:lnTo>
                    <a:pt x="131445" y="7443"/>
                  </a:lnTo>
                  <a:lnTo>
                    <a:pt x="94615" y="0"/>
                  </a:lnTo>
                  <a:close/>
                </a:path>
              </a:pathLst>
            </a:custGeom>
            <a:solidFill>
              <a:srgbClr val="D22C41">
                <a:alpha val="58038"/>
              </a:srgbClr>
            </a:solidFill>
          </p:spPr>
          <p:txBody>
            <a:bodyPr wrap="square" lIns="0" tIns="0" rIns="0" bIns="0" rtlCol="0"/>
            <a:lstStyle/>
            <a:p>
              <a:endParaRPr/>
            </a:p>
          </p:txBody>
        </p:sp>
        <p:sp>
          <p:nvSpPr>
            <p:cNvPr id="15" name="object 15"/>
            <p:cNvSpPr/>
            <p:nvPr/>
          </p:nvSpPr>
          <p:spPr>
            <a:xfrm>
              <a:off x="556260" y="111759"/>
              <a:ext cx="190500" cy="189230"/>
            </a:xfrm>
            <a:custGeom>
              <a:avLst/>
              <a:gdLst/>
              <a:ahLst/>
              <a:cxnLst/>
              <a:rect l="l" t="t" r="r" b="b"/>
              <a:pathLst>
                <a:path w="190500" h="189229">
                  <a:moveTo>
                    <a:pt x="95250" y="0"/>
                  </a:moveTo>
                  <a:lnTo>
                    <a:pt x="58175" y="7443"/>
                  </a:lnTo>
                  <a:lnTo>
                    <a:pt x="27898" y="27733"/>
                  </a:lnTo>
                  <a:lnTo>
                    <a:pt x="7485" y="57810"/>
                  </a:lnTo>
                  <a:lnTo>
                    <a:pt x="0" y="94615"/>
                  </a:lnTo>
                  <a:lnTo>
                    <a:pt x="7485" y="131419"/>
                  </a:lnTo>
                  <a:lnTo>
                    <a:pt x="27898" y="161496"/>
                  </a:lnTo>
                  <a:lnTo>
                    <a:pt x="58175" y="181786"/>
                  </a:lnTo>
                  <a:lnTo>
                    <a:pt x="95250" y="189230"/>
                  </a:lnTo>
                  <a:lnTo>
                    <a:pt x="132324" y="181786"/>
                  </a:lnTo>
                  <a:lnTo>
                    <a:pt x="162601" y="161496"/>
                  </a:lnTo>
                  <a:lnTo>
                    <a:pt x="183014" y="131419"/>
                  </a:lnTo>
                  <a:lnTo>
                    <a:pt x="190500" y="94615"/>
                  </a:lnTo>
                  <a:lnTo>
                    <a:pt x="183014" y="57810"/>
                  </a:lnTo>
                  <a:lnTo>
                    <a:pt x="162601" y="27733"/>
                  </a:lnTo>
                  <a:lnTo>
                    <a:pt x="132324" y="7443"/>
                  </a:lnTo>
                  <a:lnTo>
                    <a:pt x="95250" y="0"/>
                  </a:lnTo>
                  <a:close/>
                </a:path>
              </a:pathLst>
            </a:custGeom>
            <a:solidFill>
              <a:srgbClr val="DF6775">
                <a:alpha val="57646"/>
              </a:srgbClr>
            </a:solidFill>
          </p:spPr>
          <p:txBody>
            <a:bodyPr wrap="square" lIns="0" tIns="0" rIns="0" bIns="0" rtlCol="0"/>
            <a:lstStyle/>
            <a:p>
              <a:endParaRPr/>
            </a:p>
          </p:txBody>
        </p:sp>
        <p:sp>
          <p:nvSpPr>
            <p:cNvPr id="16" name="object 16"/>
            <p:cNvSpPr/>
            <p:nvPr/>
          </p:nvSpPr>
          <p:spPr>
            <a:xfrm>
              <a:off x="651510" y="110489"/>
              <a:ext cx="189230" cy="189230"/>
            </a:xfrm>
            <a:custGeom>
              <a:avLst/>
              <a:gdLst/>
              <a:ahLst/>
              <a:cxnLst/>
              <a:rect l="l" t="t" r="r" b="b"/>
              <a:pathLst>
                <a:path w="189230" h="189229">
                  <a:moveTo>
                    <a:pt x="94615" y="0"/>
                  </a:moveTo>
                  <a:lnTo>
                    <a:pt x="57784" y="7443"/>
                  </a:lnTo>
                  <a:lnTo>
                    <a:pt x="27709" y="27733"/>
                  </a:lnTo>
                  <a:lnTo>
                    <a:pt x="7434" y="57810"/>
                  </a:lnTo>
                  <a:lnTo>
                    <a:pt x="0" y="94614"/>
                  </a:lnTo>
                  <a:lnTo>
                    <a:pt x="7434" y="131419"/>
                  </a:lnTo>
                  <a:lnTo>
                    <a:pt x="27709" y="161496"/>
                  </a:lnTo>
                  <a:lnTo>
                    <a:pt x="57784" y="181786"/>
                  </a:lnTo>
                  <a:lnTo>
                    <a:pt x="94615" y="189229"/>
                  </a:lnTo>
                  <a:lnTo>
                    <a:pt x="131445" y="181786"/>
                  </a:lnTo>
                  <a:lnTo>
                    <a:pt x="161520" y="161496"/>
                  </a:lnTo>
                  <a:lnTo>
                    <a:pt x="181795" y="131419"/>
                  </a:lnTo>
                  <a:lnTo>
                    <a:pt x="189230" y="94614"/>
                  </a:lnTo>
                  <a:lnTo>
                    <a:pt x="181795" y="57810"/>
                  </a:lnTo>
                  <a:lnTo>
                    <a:pt x="161520" y="27733"/>
                  </a:lnTo>
                  <a:lnTo>
                    <a:pt x="131445" y="7443"/>
                  </a:lnTo>
                  <a:lnTo>
                    <a:pt x="94615" y="0"/>
                  </a:lnTo>
                  <a:close/>
                </a:path>
              </a:pathLst>
            </a:custGeom>
            <a:solidFill>
              <a:srgbClr val="EBA6AD">
                <a:alpha val="57646"/>
              </a:srgbClr>
            </a:solidFill>
          </p:spPr>
          <p:txBody>
            <a:bodyPr wrap="square" lIns="0" tIns="0" rIns="0" bIns="0" rtlCol="0"/>
            <a:lstStyle/>
            <a:p>
              <a:endParaRPr/>
            </a:p>
          </p:txBody>
        </p:sp>
      </p:grpSp>
      <p:sp>
        <p:nvSpPr>
          <p:cNvPr id="22" name="object 22"/>
          <p:cNvSpPr txBox="1"/>
          <p:nvPr/>
        </p:nvSpPr>
        <p:spPr>
          <a:xfrm>
            <a:off x="3093262" y="2899165"/>
            <a:ext cx="5325098" cy="473848"/>
          </a:xfrm>
          <a:prstGeom prst="rect">
            <a:avLst/>
          </a:prstGeom>
        </p:spPr>
        <p:txBody>
          <a:bodyPr vert="horz" wrap="square" lIns="0" tIns="103505" rIns="0" bIns="0" rtlCol="0">
            <a:spAutoFit/>
          </a:bodyPr>
          <a:lstStyle/>
          <a:p>
            <a:pPr marL="12700" algn="l">
              <a:lnSpc>
                <a:spcPct val="100000"/>
              </a:lnSpc>
              <a:spcBef>
                <a:spcPts val="815"/>
              </a:spcBef>
            </a:pPr>
            <a:r>
              <a:rPr lang="en-US" sz="2400" b="1" dirty="0" smtClean="0">
                <a:solidFill>
                  <a:srgbClr val="FFFFFF"/>
                </a:solidFill>
                <a:latin typeface="Arial"/>
                <a:cs typeface="Arial"/>
              </a:rPr>
              <a:t>K</a:t>
            </a:r>
            <a:endParaRPr sz="1600" dirty="0">
              <a:latin typeface="Arial MT"/>
              <a:cs typeface="Arial"/>
            </a:endParaRPr>
          </a:p>
        </p:txBody>
      </p:sp>
      <p:grpSp>
        <p:nvGrpSpPr>
          <p:cNvPr id="23" name="object 23"/>
          <p:cNvGrpSpPr/>
          <p:nvPr/>
        </p:nvGrpSpPr>
        <p:grpSpPr>
          <a:xfrm>
            <a:off x="0" y="0"/>
            <a:ext cx="12192000" cy="6858246"/>
            <a:chOff x="0" y="0"/>
            <a:chExt cx="12192000" cy="6858246"/>
          </a:xfrm>
        </p:grpSpPr>
        <p:pic>
          <p:nvPicPr>
            <p:cNvPr id="26" name="object 26"/>
            <p:cNvPicPr/>
            <p:nvPr/>
          </p:nvPicPr>
          <p:blipFill>
            <a:blip r:embed="rId2" cstate="print"/>
            <a:stretch>
              <a:fillRect/>
            </a:stretch>
          </p:blipFill>
          <p:spPr>
            <a:xfrm>
              <a:off x="12057380" y="2889250"/>
              <a:ext cx="134620" cy="3968748"/>
            </a:xfrm>
            <a:prstGeom prst="rect">
              <a:avLst/>
            </a:prstGeom>
          </p:spPr>
        </p:pic>
        <p:sp>
          <p:nvSpPr>
            <p:cNvPr id="27" name="object 27"/>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28" name="object 28"/>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29" name="object 29"/>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0" name="object 30"/>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35"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38" name="Rectangle 37"/>
          <p:cNvSpPr/>
          <p:nvPr/>
        </p:nvSpPr>
        <p:spPr>
          <a:xfrm>
            <a:off x="1602480" y="1827860"/>
            <a:ext cx="6703320" cy="1892826"/>
          </a:xfrm>
          <a:prstGeom prst="rect">
            <a:avLst/>
          </a:prstGeom>
        </p:spPr>
        <p:txBody>
          <a:bodyPr wrap="square">
            <a:spAutoFit/>
          </a:bodyPr>
          <a:lstStyle/>
          <a:p>
            <a:pPr>
              <a:lnSpc>
                <a:spcPct val="150000"/>
              </a:lnSpc>
            </a:pPr>
            <a:r>
              <a:rPr lang="en-US" sz="2400" b="1" dirty="0" err="1" smtClean="0">
                <a:solidFill>
                  <a:schemeClr val="tx1"/>
                </a:solidFill>
                <a:latin typeface="Arial"/>
                <a:cs typeface="Arial"/>
              </a:rPr>
              <a:t>Peraturan</a:t>
            </a:r>
            <a:r>
              <a:rPr lang="en-US" sz="2400" b="1" dirty="0" smtClean="0">
                <a:solidFill>
                  <a:schemeClr val="tx1"/>
                </a:solidFill>
                <a:latin typeface="Arial"/>
                <a:cs typeface="Arial"/>
              </a:rPr>
              <a:t> </a:t>
            </a:r>
            <a:r>
              <a:rPr lang="en-US" sz="2400" b="1" dirty="0" err="1" smtClean="0">
                <a:solidFill>
                  <a:schemeClr val="tx1"/>
                </a:solidFill>
                <a:latin typeface="Arial"/>
                <a:cs typeface="Arial"/>
              </a:rPr>
              <a:t>Bupati</a:t>
            </a:r>
            <a:r>
              <a:rPr lang="en-US" sz="2400" b="1" dirty="0" smtClean="0">
                <a:solidFill>
                  <a:schemeClr val="tx1"/>
                </a:solidFill>
                <a:latin typeface="Arial"/>
                <a:cs typeface="Arial"/>
              </a:rPr>
              <a:t> No. 17 </a:t>
            </a:r>
            <a:r>
              <a:rPr lang="en-US" sz="2400" b="1" dirty="0" err="1" smtClean="0">
                <a:solidFill>
                  <a:schemeClr val="tx1"/>
                </a:solidFill>
                <a:latin typeface="Arial"/>
                <a:cs typeface="Arial"/>
              </a:rPr>
              <a:t>Tahun</a:t>
            </a:r>
            <a:r>
              <a:rPr lang="en-US" sz="2400" b="1" dirty="0" smtClean="0">
                <a:solidFill>
                  <a:schemeClr val="tx1"/>
                </a:solidFill>
                <a:latin typeface="Arial"/>
                <a:cs typeface="Arial"/>
              </a:rPr>
              <a:t> 2023 </a:t>
            </a:r>
            <a:r>
              <a:rPr lang="en-US" sz="2400" b="1" dirty="0" err="1" smtClean="0">
                <a:solidFill>
                  <a:schemeClr val="tx1"/>
                </a:solidFill>
                <a:latin typeface="Arial"/>
                <a:cs typeface="Arial"/>
              </a:rPr>
              <a:t>tentang</a:t>
            </a:r>
            <a:r>
              <a:rPr lang="en-US" sz="2400" b="1" dirty="0" smtClean="0">
                <a:solidFill>
                  <a:schemeClr val="tx1"/>
                </a:solidFill>
                <a:latin typeface="Arial"/>
                <a:cs typeface="Arial"/>
              </a:rPr>
              <a:t> </a:t>
            </a:r>
            <a:r>
              <a:rPr lang="en-US" sz="2400" b="1" dirty="0" err="1" smtClean="0">
                <a:solidFill>
                  <a:schemeClr val="tx1"/>
                </a:solidFill>
                <a:latin typeface="Arial"/>
                <a:cs typeface="Arial"/>
              </a:rPr>
              <a:t>Pedoman</a:t>
            </a:r>
            <a:r>
              <a:rPr lang="en-US" sz="2400" b="1" dirty="0" smtClean="0">
                <a:solidFill>
                  <a:schemeClr val="tx1"/>
                </a:solidFill>
                <a:latin typeface="Arial"/>
                <a:cs typeface="Arial"/>
              </a:rPr>
              <a:t> </a:t>
            </a:r>
            <a:r>
              <a:rPr lang="en-US" sz="2400" b="1" dirty="0" err="1" smtClean="0">
                <a:solidFill>
                  <a:schemeClr val="tx1"/>
                </a:solidFill>
                <a:latin typeface="Arial"/>
                <a:cs typeface="Arial"/>
              </a:rPr>
              <a:t>Penerimaan</a:t>
            </a:r>
            <a:r>
              <a:rPr lang="en-US" sz="2400" b="1" dirty="0" smtClean="0">
                <a:solidFill>
                  <a:schemeClr val="tx1"/>
                </a:solidFill>
                <a:latin typeface="Arial"/>
                <a:cs typeface="Arial"/>
              </a:rPr>
              <a:t> </a:t>
            </a:r>
            <a:r>
              <a:rPr lang="en-US" sz="2400" b="1" dirty="0" err="1" smtClean="0">
                <a:solidFill>
                  <a:schemeClr val="tx1"/>
                </a:solidFill>
                <a:latin typeface="Arial"/>
                <a:cs typeface="Arial"/>
              </a:rPr>
              <a:t>Peserta</a:t>
            </a:r>
            <a:r>
              <a:rPr lang="en-US" sz="2400" b="1" dirty="0" smtClean="0">
                <a:solidFill>
                  <a:schemeClr val="tx1"/>
                </a:solidFill>
                <a:latin typeface="Arial"/>
                <a:cs typeface="Arial"/>
              </a:rPr>
              <a:t> </a:t>
            </a:r>
            <a:r>
              <a:rPr lang="en-US" sz="2400" b="1" dirty="0" err="1" smtClean="0">
                <a:solidFill>
                  <a:schemeClr val="tx1"/>
                </a:solidFill>
                <a:latin typeface="Arial"/>
                <a:cs typeface="Arial"/>
              </a:rPr>
              <a:t>Didik</a:t>
            </a:r>
            <a:r>
              <a:rPr lang="en-US" sz="2400" b="1" dirty="0" smtClean="0">
                <a:solidFill>
                  <a:schemeClr val="tx1"/>
                </a:solidFill>
                <a:latin typeface="Arial"/>
                <a:cs typeface="Arial"/>
              </a:rPr>
              <a:t> </a:t>
            </a:r>
            <a:r>
              <a:rPr lang="en-US" sz="2400" b="1" dirty="0" err="1" smtClean="0">
                <a:solidFill>
                  <a:schemeClr val="tx1"/>
                </a:solidFill>
                <a:latin typeface="Arial"/>
                <a:cs typeface="Arial"/>
              </a:rPr>
              <a:t>Baru</a:t>
            </a:r>
            <a:r>
              <a:rPr lang="en-US" sz="2400" b="1" dirty="0" smtClean="0">
                <a:solidFill>
                  <a:schemeClr val="tx1"/>
                </a:solidFill>
                <a:latin typeface="Arial"/>
                <a:cs typeface="Arial"/>
              </a:rPr>
              <a:t> </a:t>
            </a:r>
            <a:r>
              <a:rPr lang="en-US" sz="3000" b="1" u="sng" dirty="0" err="1" smtClean="0">
                <a:solidFill>
                  <a:srgbClr val="FF0000"/>
                </a:solidFill>
                <a:latin typeface="Arial"/>
                <a:cs typeface="Arial"/>
              </a:rPr>
              <a:t>dinyatakan</a:t>
            </a:r>
            <a:r>
              <a:rPr lang="en-US" sz="3000" b="1" u="sng" dirty="0" smtClean="0">
                <a:solidFill>
                  <a:srgbClr val="FF0000"/>
                </a:solidFill>
                <a:latin typeface="Arial"/>
                <a:cs typeface="Arial"/>
              </a:rPr>
              <a:t> </a:t>
            </a:r>
            <a:r>
              <a:rPr lang="en-US" sz="3000" b="1" u="sng" dirty="0" err="1" smtClean="0">
                <a:solidFill>
                  <a:srgbClr val="FF0000"/>
                </a:solidFill>
                <a:latin typeface="Arial"/>
                <a:cs typeface="Arial"/>
              </a:rPr>
              <a:t>tidak</a:t>
            </a:r>
            <a:r>
              <a:rPr lang="en-US" sz="3000" b="1" u="sng" dirty="0" smtClean="0">
                <a:solidFill>
                  <a:srgbClr val="FF0000"/>
                </a:solidFill>
                <a:latin typeface="Arial"/>
                <a:cs typeface="Arial"/>
              </a:rPr>
              <a:t> </a:t>
            </a:r>
            <a:r>
              <a:rPr lang="en-US" sz="3000" b="1" u="sng" dirty="0" err="1" smtClean="0">
                <a:solidFill>
                  <a:srgbClr val="FF0000"/>
                </a:solidFill>
                <a:latin typeface="Arial"/>
                <a:cs typeface="Arial"/>
              </a:rPr>
              <a:t>berlaku</a:t>
            </a:r>
            <a:endParaRPr lang="en-US" sz="3000" b="1" u="sng" dirty="0">
              <a:solidFill>
                <a:srgbClr val="FF0000"/>
              </a:solidFill>
              <a:latin typeface="Arial MT"/>
            </a:endParaRPr>
          </a:p>
        </p:txBody>
      </p:sp>
      <p:pic>
        <p:nvPicPr>
          <p:cNvPr id="33" name="Picture 3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491826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4" name="object 14"/>
          <p:cNvSpPr txBox="1"/>
          <p:nvPr/>
        </p:nvSpPr>
        <p:spPr>
          <a:xfrm>
            <a:off x="2054948" y="2913767"/>
            <a:ext cx="1972310" cy="1074420"/>
          </a:xfrm>
          <a:prstGeom prst="rect">
            <a:avLst/>
          </a:prstGeom>
        </p:spPr>
        <p:txBody>
          <a:bodyPr vert="horz" wrap="square" lIns="0" tIns="12700" rIns="0" bIns="0" rtlCol="0">
            <a:spAutoFit/>
          </a:bodyPr>
          <a:lstStyle/>
          <a:p>
            <a:pPr marR="50800" algn="ctr">
              <a:lnSpc>
                <a:spcPts val="2155"/>
              </a:lnSpc>
              <a:spcBef>
                <a:spcPts val="100"/>
              </a:spcBef>
            </a:pPr>
            <a:r>
              <a:rPr sz="2000" b="1" spc="-270" dirty="0">
                <a:solidFill>
                  <a:srgbClr val="FFFFFF"/>
                </a:solidFill>
                <a:latin typeface="Arial"/>
                <a:cs typeface="Arial"/>
              </a:rPr>
              <a:t>PRESTASI</a:t>
            </a:r>
            <a:endParaRPr sz="2000">
              <a:latin typeface="Arial"/>
              <a:cs typeface="Arial"/>
            </a:endParaRPr>
          </a:p>
          <a:p>
            <a:pPr algn="ctr">
              <a:lnSpc>
                <a:spcPts val="2155"/>
              </a:lnSpc>
            </a:pPr>
            <a:r>
              <a:rPr sz="2000" spc="-185" dirty="0">
                <a:solidFill>
                  <a:srgbClr val="FFFFFF"/>
                </a:solidFill>
                <a:latin typeface="Arial MT"/>
                <a:cs typeface="Arial MT"/>
              </a:rPr>
              <a:t>(Paling</a:t>
            </a:r>
            <a:r>
              <a:rPr sz="2000" spc="-40" dirty="0">
                <a:solidFill>
                  <a:srgbClr val="FFFFFF"/>
                </a:solidFill>
                <a:latin typeface="Arial MT"/>
                <a:cs typeface="Arial MT"/>
              </a:rPr>
              <a:t> </a:t>
            </a:r>
            <a:r>
              <a:rPr sz="2000" spc="-215" dirty="0">
                <a:solidFill>
                  <a:srgbClr val="FFFFFF"/>
                </a:solidFill>
                <a:latin typeface="Arial MT"/>
                <a:cs typeface="Arial MT"/>
              </a:rPr>
              <a:t>Banyak</a:t>
            </a:r>
            <a:r>
              <a:rPr sz="2000" spc="-30" dirty="0">
                <a:solidFill>
                  <a:srgbClr val="FFFFFF"/>
                </a:solidFill>
                <a:latin typeface="Arial MT"/>
                <a:cs typeface="Arial MT"/>
              </a:rPr>
              <a:t> </a:t>
            </a:r>
            <a:r>
              <a:rPr sz="2000" spc="-145" dirty="0">
                <a:solidFill>
                  <a:srgbClr val="FFFFFF"/>
                </a:solidFill>
                <a:latin typeface="Arial MT"/>
                <a:cs typeface="Arial MT"/>
              </a:rPr>
              <a:t>20%)</a:t>
            </a:r>
            <a:endParaRPr sz="2000">
              <a:latin typeface="Arial MT"/>
              <a:cs typeface="Arial MT"/>
            </a:endParaRPr>
          </a:p>
          <a:p>
            <a:pPr marR="29845" algn="ctr">
              <a:lnSpc>
                <a:spcPct val="100000"/>
              </a:lnSpc>
              <a:spcBef>
                <a:spcPts val="1545"/>
              </a:spcBef>
            </a:pPr>
            <a:r>
              <a:rPr sz="2000" b="1" spc="-270" dirty="0">
                <a:solidFill>
                  <a:srgbClr val="FFFFFF"/>
                </a:solidFill>
                <a:latin typeface="Arial"/>
                <a:cs typeface="Arial"/>
              </a:rPr>
              <a:t>PERPINDAHAN</a:t>
            </a:r>
            <a:endParaRPr sz="2000">
              <a:latin typeface="Arial"/>
              <a:cs typeface="Arial"/>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04114"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780977" y="985635"/>
            <a:ext cx="3257623"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PROSEDUR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ectangle 18"/>
          <p:cNvSpPr/>
          <p:nvPr/>
        </p:nvSpPr>
        <p:spPr>
          <a:xfrm>
            <a:off x="6602303" y="1841930"/>
            <a:ext cx="5177523" cy="400110"/>
          </a:xfrm>
          <a:prstGeom prst="rect">
            <a:avLst/>
          </a:prstGeom>
          <a:noFill/>
        </p:spPr>
        <p:txBody>
          <a:bodyPr wrap="square" lIns="91440" tIns="45720" rIns="91440" bIns="45720">
            <a:spAutoFit/>
          </a:bodyPr>
          <a:lstStyle/>
          <a:p>
            <a:pPr marL="342900" lvl="0" indent="-342900" algn="just">
              <a:buFont typeface="+mj-lt"/>
              <a:buAutoNum type="alphaLcPeriod"/>
            </a:pPr>
            <a:endParaRPr lang="en-US" sz="2000" dirty="0"/>
          </a:p>
        </p:txBody>
      </p:sp>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25" name="Rectangle 24"/>
          <p:cNvSpPr/>
          <p:nvPr/>
        </p:nvSpPr>
        <p:spPr>
          <a:xfrm>
            <a:off x="297003" y="2197873"/>
            <a:ext cx="5488199" cy="4008341"/>
          </a:xfrm>
          <a:prstGeom prst="rect">
            <a:avLst/>
          </a:prstGeom>
        </p:spPr>
        <p:txBody>
          <a:bodyPr wrap="square">
            <a:spAutoFit/>
          </a:bodyPr>
          <a:lstStyle/>
          <a:p>
            <a:pPr marL="457200" marR="3810" indent="-457200" algn="just">
              <a:lnSpc>
                <a:spcPct val="115000"/>
              </a:lnSpc>
              <a:buFont typeface="+mj-lt"/>
              <a:buAutoNum type="arabicPeriod" startAt="9"/>
            </a:pPr>
            <a:r>
              <a:rPr lang="id-ID" sz="3200" dirty="0" smtClean="0"/>
              <a:t>Calon </a:t>
            </a:r>
            <a:r>
              <a:rPr lang="en-US" sz="3200" dirty="0"/>
              <a:t>M</a:t>
            </a:r>
            <a:r>
              <a:rPr lang="id-ID" sz="3200" dirty="0" smtClean="0"/>
              <a:t>urid </a:t>
            </a:r>
            <a:r>
              <a:rPr lang="en-US" sz="3200" dirty="0" err="1" smtClean="0"/>
              <a:t>Baru</a:t>
            </a:r>
            <a:r>
              <a:rPr lang="en-US" sz="3200" dirty="0" smtClean="0"/>
              <a:t> </a:t>
            </a:r>
            <a:r>
              <a:rPr lang="id-ID" sz="3200" dirty="0" smtClean="0"/>
              <a:t>yang </a:t>
            </a:r>
            <a:r>
              <a:rPr lang="id-ID" sz="3200" dirty="0"/>
              <a:t>mengundurkan diri dengan mencabut berkas dapat mendaftar dengan menggunakan jalur lainnya dalam sekolah yang sama/lainnya.</a:t>
            </a:r>
            <a:endParaRPr lang="en-US" sz="32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38137">
            <a:off x="5818053" y="2791905"/>
            <a:ext cx="6334096" cy="2936717"/>
          </a:xfrm>
          <a:prstGeom prst="rect">
            <a:avLst/>
          </a:prstGeom>
        </p:spPr>
      </p:pic>
    </p:spTree>
    <p:extLst>
      <p:ext uri="{BB962C8B-B14F-4D97-AF65-F5344CB8AC3E}">
        <p14:creationId xmlns:p14="http://schemas.microsoft.com/office/powerpoint/2010/main" val="1587706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4" name="object 14"/>
          <p:cNvSpPr txBox="1"/>
          <p:nvPr/>
        </p:nvSpPr>
        <p:spPr>
          <a:xfrm>
            <a:off x="2054948" y="2913767"/>
            <a:ext cx="1972310" cy="1074420"/>
          </a:xfrm>
          <a:prstGeom prst="rect">
            <a:avLst/>
          </a:prstGeom>
        </p:spPr>
        <p:txBody>
          <a:bodyPr vert="horz" wrap="square" lIns="0" tIns="12700" rIns="0" bIns="0" rtlCol="0">
            <a:spAutoFit/>
          </a:bodyPr>
          <a:lstStyle/>
          <a:p>
            <a:pPr marR="50800" algn="ctr">
              <a:lnSpc>
                <a:spcPts val="2155"/>
              </a:lnSpc>
              <a:spcBef>
                <a:spcPts val="100"/>
              </a:spcBef>
            </a:pPr>
            <a:r>
              <a:rPr sz="2000" b="1" spc="-270" dirty="0">
                <a:solidFill>
                  <a:srgbClr val="FFFFFF"/>
                </a:solidFill>
                <a:latin typeface="Arial"/>
                <a:cs typeface="Arial"/>
              </a:rPr>
              <a:t>PRESTASI</a:t>
            </a:r>
            <a:endParaRPr sz="2000">
              <a:latin typeface="Arial"/>
              <a:cs typeface="Arial"/>
            </a:endParaRPr>
          </a:p>
          <a:p>
            <a:pPr algn="ctr">
              <a:lnSpc>
                <a:spcPts val="2155"/>
              </a:lnSpc>
            </a:pPr>
            <a:r>
              <a:rPr sz="2000" spc="-185" dirty="0">
                <a:solidFill>
                  <a:srgbClr val="FFFFFF"/>
                </a:solidFill>
                <a:latin typeface="Arial MT"/>
                <a:cs typeface="Arial MT"/>
              </a:rPr>
              <a:t>(Paling</a:t>
            </a:r>
            <a:r>
              <a:rPr sz="2000" spc="-40" dirty="0">
                <a:solidFill>
                  <a:srgbClr val="FFFFFF"/>
                </a:solidFill>
                <a:latin typeface="Arial MT"/>
                <a:cs typeface="Arial MT"/>
              </a:rPr>
              <a:t> </a:t>
            </a:r>
            <a:r>
              <a:rPr sz="2000" spc="-215" dirty="0">
                <a:solidFill>
                  <a:srgbClr val="FFFFFF"/>
                </a:solidFill>
                <a:latin typeface="Arial MT"/>
                <a:cs typeface="Arial MT"/>
              </a:rPr>
              <a:t>Banyak</a:t>
            </a:r>
            <a:r>
              <a:rPr sz="2000" spc="-30" dirty="0">
                <a:solidFill>
                  <a:srgbClr val="FFFFFF"/>
                </a:solidFill>
                <a:latin typeface="Arial MT"/>
                <a:cs typeface="Arial MT"/>
              </a:rPr>
              <a:t> </a:t>
            </a:r>
            <a:r>
              <a:rPr sz="2000" spc="-145" dirty="0">
                <a:solidFill>
                  <a:srgbClr val="FFFFFF"/>
                </a:solidFill>
                <a:latin typeface="Arial MT"/>
                <a:cs typeface="Arial MT"/>
              </a:rPr>
              <a:t>20%)</a:t>
            </a:r>
            <a:endParaRPr sz="2000">
              <a:latin typeface="Arial MT"/>
              <a:cs typeface="Arial MT"/>
            </a:endParaRPr>
          </a:p>
          <a:p>
            <a:pPr marR="29845" algn="ctr">
              <a:lnSpc>
                <a:spcPct val="100000"/>
              </a:lnSpc>
              <a:spcBef>
                <a:spcPts val="1545"/>
              </a:spcBef>
            </a:pPr>
            <a:r>
              <a:rPr sz="2000" b="1" spc="-270" dirty="0">
                <a:solidFill>
                  <a:srgbClr val="FFFFFF"/>
                </a:solidFill>
                <a:latin typeface="Arial"/>
                <a:cs typeface="Arial"/>
              </a:rPr>
              <a:t>PERPINDAHAN</a:t>
            </a:r>
            <a:endParaRPr sz="2000">
              <a:latin typeface="Arial"/>
              <a:cs typeface="Arial"/>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04114"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950260" y="985635"/>
            <a:ext cx="2919069" cy="369332"/>
          </a:xfrm>
          <a:prstGeom prst="rect">
            <a:avLst/>
          </a:prstGeom>
        </p:spPr>
        <p:txBody>
          <a:bodyPr wrap="none">
            <a:spAutoFit/>
          </a:bodyPr>
          <a:lstStyle/>
          <a:p>
            <a:pPr algn="ctr"/>
            <a:r>
              <a:rPr lang="en-US" spc="-5" dirty="0" smtClean="0">
                <a:solidFill>
                  <a:schemeClr val="bg1"/>
                </a:solidFill>
                <a:latin typeface="Segoe UI Black" panose="020B0A02040204020203" pitchFamily="34" charset="0"/>
                <a:ea typeface="Segoe UI Black" panose="020B0A02040204020203" pitchFamily="34" charset="0"/>
              </a:rPr>
              <a:t>BERKAS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ectangle 18"/>
          <p:cNvSpPr/>
          <p:nvPr/>
        </p:nvSpPr>
        <p:spPr>
          <a:xfrm>
            <a:off x="6602303" y="1841930"/>
            <a:ext cx="5177523" cy="400110"/>
          </a:xfrm>
          <a:prstGeom prst="rect">
            <a:avLst/>
          </a:prstGeom>
          <a:noFill/>
        </p:spPr>
        <p:txBody>
          <a:bodyPr wrap="square" lIns="91440" tIns="45720" rIns="91440" bIns="45720">
            <a:spAutoFit/>
          </a:bodyPr>
          <a:lstStyle/>
          <a:p>
            <a:pPr marL="342900" lvl="0" indent="-342900" algn="just">
              <a:buFont typeface="+mj-lt"/>
              <a:buAutoNum type="alphaLcPeriod"/>
            </a:pPr>
            <a:endParaRPr lang="en-US" sz="2000" dirty="0"/>
          </a:p>
        </p:txBody>
      </p:sp>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3" name="Rectangle 2"/>
          <p:cNvSpPr/>
          <p:nvPr/>
        </p:nvSpPr>
        <p:spPr>
          <a:xfrm>
            <a:off x="564323" y="1905328"/>
            <a:ext cx="5209337" cy="3596369"/>
          </a:xfrm>
          <a:prstGeom prst="rect">
            <a:avLst/>
          </a:prstGeom>
        </p:spPr>
        <p:txBody>
          <a:bodyPr wrap="square">
            <a:spAutoFit/>
          </a:bodyPr>
          <a:lstStyle/>
          <a:p>
            <a:pPr marL="457200" marR="3810" lvl="0" indent="-457200" algn="just">
              <a:lnSpc>
                <a:spcPct val="115000"/>
              </a:lnSpc>
              <a:spcAft>
                <a:spcPts val="0"/>
              </a:spcAft>
              <a:buClr>
                <a:srgbClr val="000000"/>
              </a:buClr>
              <a:buFont typeface="+mj-lt"/>
              <a:buAutoNum type="arabicPeriod"/>
            </a:pPr>
            <a:r>
              <a:rPr lang="id-ID" sz="2200" dirty="0"/>
              <a:t>Formulir pendaftaran yang telah diisi, ditandatangani oleh  calon </a:t>
            </a:r>
            <a:r>
              <a:rPr lang="en-US" sz="2200" dirty="0"/>
              <a:t>M</a:t>
            </a:r>
            <a:r>
              <a:rPr lang="id-ID" sz="2200" dirty="0" smtClean="0"/>
              <a:t>urid </a:t>
            </a:r>
            <a:r>
              <a:rPr lang="en-US" sz="2200" dirty="0" err="1" smtClean="0"/>
              <a:t>Baru</a:t>
            </a:r>
            <a:r>
              <a:rPr lang="en-US" sz="2200" dirty="0" smtClean="0"/>
              <a:t> </a:t>
            </a:r>
            <a:r>
              <a:rPr lang="id-ID" sz="2200" dirty="0" smtClean="0"/>
              <a:t>dan </a:t>
            </a:r>
            <a:r>
              <a:rPr lang="id-ID" sz="2200" dirty="0"/>
              <a:t>orang tua/wali;</a:t>
            </a:r>
            <a:endParaRPr lang="en-US" sz="2200" dirty="0"/>
          </a:p>
          <a:p>
            <a:pPr marL="457200" marR="3810" lvl="0" indent="-457200" algn="just">
              <a:lnSpc>
                <a:spcPct val="115000"/>
              </a:lnSpc>
              <a:spcAft>
                <a:spcPts val="0"/>
              </a:spcAft>
              <a:buClr>
                <a:srgbClr val="000000"/>
              </a:buClr>
              <a:buFont typeface="+mj-lt"/>
              <a:buAutoNum type="arabicPeriod"/>
            </a:pPr>
            <a:r>
              <a:rPr lang="id-ID" sz="2200" dirty="0"/>
              <a:t>Foto</a:t>
            </a:r>
            <a:r>
              <a:rPr lang="en-US" sz="2200" dirty="0"/>
              <a:t> c</a:t>
            </a:r>
            <a:r>
              <a:rPr lang="id-ID" sz="2200" dirty="0"/>
              <a:t>op</a:t>
            </a:r>
            <a:r>
              <a:rPr lang="en-US" sz="2200" dirty="0"/>
              <a:t>y</a:t>
            </a:r>
            <a:r>
              <a:rPr lang="id-ID" sz="2200" dirty="0"/>
              <a:t>   Ijazah   SD/MI/SDLB/Program   Kejar   Paket   A   yang dilegalisasi. (Apabila Ijazah belum jadi bisa menggunakan surat keterangan lulus</a:t>
            </a:r>
            <a:r>
              <a:rPr lang="id-ID" sz="2200" dirty="0" smtClean="0"/>
              <a:t>);</a:t>
            </a:r>
            <a:endParaRPr lang="en-US" sz="2200" dirty="0"/>
          </a:p>
        </p:txBody>
      </p:sp>
      <p:sp>
        <p:nvSpPr>
          <p:cNvPr id="23" name="Rectangle 22"/>
          <p:cNvSpPr/>
          <p:nvPr/>
        </p:nvSpPr>
        <p:spPr>
          <a:xfrm>
            <a:off x="6326430" y="1905328"/>
            <a:ext cx="5209337" cy="3207032"/>
          </a:xfrm>
          <a:prstGeom prst="rect">
            <a:avLst/>
          </a:prstGeom>
        </p:spPr>
        <p:txBody>
          <a:bodyPr wrap="square">
            <a:spAutoFit/>
          </a:bodyPr>
          <a:lstStyle/>
          <a:p>
            <a:pPr marL="457200" marR="3810" lvl="0" indent="-457200" algn="just">
              <a:lnSpc>
                <a:spcPct val="115000"/>
              </a:lnSpc>
              <a:spcAft>
                <a:spcPts val="0"/>
              </a:spcAft>
              <a:buClr>
                <a:srgbClr val="000000"/>
              </a:buClr>
              <a:buFont typeface="+mj-lt"/>
              <a:buAutoNum type="arabicPeriod" startAt="3"/>
            </a:pPr>
            <a:r>
              <a:rPr lang="id-ID" sz="2200" dirty="0" smtClean="0"/>
              <a:t>Foto </a:t>
            </a:r>
            <a:r>
              <a:rPr lang="en-US" sz="2200" dirty="0"/>
              <a:t>copy </a:t>
            </a:r>
            <a:r>
              <a:rPr lang="id-ID" sz="2200" dirty="0"/>
              <a:t>Akta Kelahiran/Surat Kelahiran  dengan menunjukkan aslinya</a:t>
            </a:r>
            <a:r>
              <a:rPr lang="id-ID" sz="2200" dirty="0" smtClean="0"/>
              <a:t>;</a:t>
            </a:r>
            <a:endParaRPr lang="en-US" sz="2200" dirty="0" smtClean="0"/>
          </a:p>
          <a:p>
            <a:pPr marL="457200" marR="3810" indent="-457200" algn="just">
              <a:lnSpc>
                <a:spcPct val="115000"/>
              </a:lnSpc>
              <a:buClr>
                <a:srgbClr val="000000"/>
              </a:buClr>
              <a:buFont typeface="+mj-lt"/>
              <a:buAutoNum type="arabicPeriod" startAt="3"/>
            </a:pPr>
            <a:r>
              <a:rPr lang="id-ID" sz="2200" dirty="0"/>
              <a:t>Foto</a:t>
            </a:r>
            <a:r>
              <a:rPr lang="en-US" sz="2200" dirty="0"/>
              <a:t> copy </a:t>
            </a:r>
            <a:r>
              <a:rPr lang="id-ID" sz="2200" dirty="0"/>
              <a:t>Kartu   Keluarga dengan menunjukkan aslinya</a:t>
            </a:r>
            <a:endParaRPr lang="en-US" sz="2200" dirty="0"/>
          </a:p>
          <a:p>
            <a:pPr marL="457200" marR="3810" indent="-457200" algn="just">
              <a:lnSpc>
                <a:spcPct val="115000"/>
              </a:lnSpc>
              <a:buClr>
                <a:srgbClr val="000000"/>
              </a:buClr>
              <a:buFont typeface="+mj-lt"/>
              <a:buAutoNum type="arabicPeriod" startAt="3"/>
            </a:pPr>
            <a:r>
              <a:rPr lang="id-ID" sz="2200" dirty="0"/>
              <a:t>Pasfoto ukuran 3 X 4 cm, sebanyak 2 lembar (hitam-putih atau berwarna)</a:t>
            </a:r>
            <a:endParaRPr lang="en-US" sz="2200" dirty="0"/>
          </a:p>
        </p:txBody>
      </p:sp>
    </p:spTree>
    <p:extLst>
      <p:ext uri="{BB962C8B-B14F-4D97-AF65-F5344CB8AC3E}">
        <p14:creationId xmlns:p14="http://schemas.microsoft.com/office/powerpoint/2010/main" val="3338387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1067223" y="985635"/>
            <a:ext cx="2946319"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SYARAT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ectangle 18"/>
          <p:cNvSpPr/>
          <p:nvPr/>
        </p:nvSpPr>
        <p:spPr>
          <a:xfrm>
            <a:off x="433862" y="2019621"/>
            <a:ext cx="5177523" cy="4493538"/>
          </a:xfrm>
          <a:prstGeom prst="rect">
            <a:avLst/>
          </a:prstGeom>
          <a:noFill/>
        </p:spPr>
        <p:txBody>
          <a:bodyPr wrap="square" lIns="91440" tIns="45720" rIns="91440" bIns="45720">
            <a:spAutoFit/>
          </a:bodyPr>
          <a:lstStyle/>
          <a:p>
            <a:pPr marL="457200" lvl="0" indent="-457200" algn="just">
              <a:buFont typeface="+mj-lt"/>
              <a:buAutoNum type="arabicPeriod"/>
            </a:pPr>
            <a:r>
              <a:rPr lang="id-ID" sz="2200" dirty="0" smtClean="0"/>
              <a:t>Domisili </a:t>
            </a:r>
            <a:r>
              <a:rPr lang="id-ID" sz="2200" dirty="0"/>
              <a:t>calon </a:t>
            </a:r>
            <a:r>
              <a:rPr lang="id-ID" sz="2200" dirty="0" smtClean="0"/>
              <a:t>murid </a:t>
            </a:r>
            <a:r>
              <a:rPr lang="id-ID" sz="2200" dirty="0"/>
              <a:t>didasarkan alamat pada Kartu  Keluarga (KK) yang diterbitkan paling singkat 1 (satu) tahun sebelum tanggal pendaftaran </a:t>
            </a:r>
            <a:r>
              <a:rPr lang="id-ID" sz="2200" dirty="0" smtClean="0"/>
              <a:t>SPMB;</a:t>
            </a:r>
            <a:endParaRPr lang="en-US" sz="2200" dirty="0" smtClean="0"/>
          </a:p>
          <a:p>
            <a:pPr marL="457200" lvl="0" indent="-457200" algn="just">
              <a:buFont typeface="+mj-lt"/>
              <a:buAutoNum type="arabicPeriod"/>
            </a:pPr>
            <a:r>
              <a:rPr lang="en-US" sz="2200" dirty="0" smtClean="0"/>
              <a:t>Nama orang tua/wali calon Murid yang tercantum pada kartu keluarga harus sama dengan nama orang tua/wali yang tercantum pada rapor/ijazah jenjang sebelumnya, akta kelahiran, dan/atau kartu keluarga sebelumnya</a:t>
            </a:r>
          </a:p>
          <a:p>
            <a:pPr marL="457200" lvl="0" indent="-457200" algn="just">
              <a:buFont typeface="+mj-lt"/>
              <a:buAutoNum type="arabicPeriod"/>
            </a:pPr>
            <a:endParaRPr lang="en-US" sz="2200" dirty="0"/>
          </a:p>
        </p:txBody>
      </p:sp>
      <p:sp>
        <p:nvSpPr>
          <p:cNvPr id="22" name="Rectangle 21"/>
          <p:cNvSpPr/>
          <p:nvPr/>
        </p:nvSpPr>
        <p:spPr>
          <a:xfrm>
            <a:off x="953452" y="1446275"/>
            <a:ext cx="3171489" cy="461665"/>
          </a:xfrm>
          <a:prstGeom prst="rect">
            <a:avLst/>
          </a:prstGeom>
          <a:noFill/>
        </p:spPr>
        <p:txBody>
          <a:bodyPr wrap="square" lIns="91440" tIns="45720" rIns="91440" bIns="45720">
            <a:spAutoFit/>
          </a:bodyPr>
          <a:lstStyle/>
          <a:p>
            <a:pPr lvl="0" algn="ctr"/>
            <a:r>
              <a:rPr lang="en-US" sz="2400" dirty="0" smtClean="0">
                <a:ln w="0"/>
                <a:solidFill>
                  <a:schemeClr val="tx1"/>
                </a:solidFill>
                <a:effectLst>
                  <a:outerShdw blurRad="38100" dist="19050" dir="2700000" algn="tl" rotWithShape="0">
                    <a:schemeClr val="dk1">
                      <a:alpha val="40000"/>
                    </a:schemeClr>
                  </a:outerShdw>
                </a:effectLst>
              </a:rPr>
              <a:t>KARTU KELUARGA</a:t>
            </a:r>
            <a:endParaRPr lang="en-US" sz="2400" dirty="0">
              <a:ln w="0"/>
              <a:solidFill>
                <a:schemeClr val="tx1"/>
              </a:solidFill>
              <a:effectLst>
                <a:outerShdw blurRad="38100" dist="19050" dir="2700000" algn="tl" rotWithShape="0">
                  <a:schemeClr val="dk1">
                    <a:alpha val="40000"/>
                  </a:schemeClr>
                </a:outerShdw>
              </a:effectLst>
            </a:endParaRPr>
          </a:p>
        </p:txBody>
      </p:sp>
      <p:cxnSp>
        <p:nvCxnSpPr>
          <p:cNvPr id="23" name="Straight Connector 22"/>
          <p:cNvCxnSpPr/>
          <p:nvPr/>
        </p:nvCxnSpPr>
        <p:spPr>
          <a:xfrm flipV="1">
            <a:off x="881542" y="1907940"/>
            <a:ext cx="3312000" cy="0"/>
          </a:xfrm>
          <a:prstGeom prst="line">
            <a:avLst/>
          </a:prstGeom>
        </p:spPr>
        <p:style>
          <a:lnRef idx="1">
            <a:schemeClr val="dk1"/>
          </a:lnRef>
          <a:fillRef idx="0">
            <a:schemeClr val="dk1"/>
          </a:fillRef>
          <a:effectRef idx="0">
            <a:schemeClr val="dk1"/>
          </a:effectRef>
          <a:fontRef idx="minor">
            <a:schemeClr val="tx1"/>
          </a:fontRef>
        </p:style>
      </p:cxnSp>
      <p:sp>
        <p:nvSpPr>
          <p:cNvPr id="24" name="Rectangle 23"/>
          <p:cNvSpPr/>
          <p:nvPr/>
        </p:nvSpPr>
        <p:spPr>
          <a:xfrm>
            <a:off x="6326430" y="2019621"/>
            <a:ext cx="5177523" cy="3477875"/>
          </a:xfrm>
          <a:prstGeom prst="rect">
            <a:avLst/>
          </a:prstGeom>
          <a:noFill/>
        </p:spPr>
        <p:txBody>
          <a:bodyPr wrap="square" lIns="91440" tIns="45720" rIns="91440" bIns="45720">
            <a:spAutoFit/>
          </a:bodyPr>
          <a:lstStyle/>
          <a:p>
            <a:pPr marL="342900" indent="-342900" algn="just">
              <a:buFont typeface="+mj-lt"/>
              <a:buAutoNum type="arabicPeriod" startAt="3"/>
            </a:pPr>
            <a:r>
              <a:rPr lang="en-US" sz="2200" dirty="0"/>
              <a:t>Dalam hal nama orang tua/wali calon </a:t>
            </a:r>
            <a:r>
              <a:rPr lang="en-US" sz="2200" dirty="0" smtClean="0"/>
              <a:t>Murid terdapat perbedaan, KK terbaru dapat digunakan </a:t>
            </a:r>
            <a:r>
              <a:rPr lang="en-US" sz="2200" dirty="0"/>
              <a:t>jika orang </a:t>
            </a:r>
            <a:r>
              <a:rPr lang="en-US" sz="2200" dirty="0" smtClean="0"/>
              <a:t>tua/wali calon Murid:</a:t>
            </a:r>
          </a:p>
          <a:p>
            <a:pPr marL="719138" indent="-342900" algn="just">
              <a:buFont typeface="+mj-lt"/>
              <a:buAutoNum type="alphaLcPeriod"/>
            </a:pPr>
            <a:r>
              <a:rPr lang="en-US" sz="2200" dirty="0" smtClean="0"/>
              <a:t>meninggal dunia;</a:t>
            </a:r>
          </a:p>
          <a:p>
            <a:pPr marL="719138" indent="-342900" algn="just">
              <a:buFont typeface="+mj-lt"/>
              <a:buAutoNum type="alphaLcPeriod"/>
            </a:pPr>
            <a:r>
              <a:rPr lang="en-US" sz="2200" dirty="0" smtClean="0"/>
              <a:t>bercerai</a:t>
            </a:r>
            <a:r>
              <a:rPr lang="en-US" sz="2200" dirty="0"/>
              <a:t>; </a:t>
            </a:r>
            <a:r>
              <a:rPr lang="en-US" sz="2200" dirty="0" smtClean="0"/>
              <a:t>atau</a:t>
            </a:r>
          </a:p>
          <a:p>
            <a:pPr marL="719138" indent="-342900" algn="just">
              <a:buFont typeface="+mj-lt"/>
              <a:buAutoNum type="alphaLcPeriod"/>
            </a:pPr>
            <a:r>
              <a:rPr lang="en-US" sz="2200" dirty="0" smtClean="0"/>
              <a:t>kondisi </a:t>
            </a:r>
            <a:r>
              <a:rPr lang="en-US" sz="2200" dirty="0"/>
              <a:t>lain yang ditetapkan oleh Pemerintah </a:t>
            </a:r>
            <a:r>
              <a:rPr lang="en-US" sz="2200" dirty="0" smtClean="0"/>
              <a:t>Daerah, sebelum </a:t>
            </a:r>
            <a:r>
              <a:rPr lang="en-US" sz="2200" dirty="0"/>
              <a:t>tanggal penerbitan kartu keluarga terbaru.</a:t>
            </a:r>
            <a:r>
              <a:rPr lang="en-US" sz="2200" dirty="0" smtClean="0"/>
              <a:t> </a:t>
            </a:r>
            <a:endParaRPr lang="en-US" sz="2200" dirty="0"/>
          </a:p>
        </p:txBody>
      </p:sp>
      <p:pic>
        <p:nvPicPr>
          <p:cNvPr id="25" name="Picture 2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3360702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1067223" y="985635"/>
            <a:ext cx="2946319"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SYARAT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ectangle 21"/>
          <p:cNvSpPr/>
          <p:nvPr/>
        </p:nvSpPr>
        <p:spPr>
          <a:xfrm>
            <a:off x="953452" y="1446275"/>
            <a:ext cx="3171489" cy="461665"/>
          </a:xfrm>
          <a:prstGeom prst="rect">
            <a:avLst/>
          </a:prstGeom>
          <a:noFill/>
        </p:spPr>
        <p:txBody>
          <a:bodyPr wrap="square" lIns="91440" tIns="45720" rIns="91440" bIns="45720">
            <a:spAutoFit/>
          </a:bodyPr>
          <a:lstStyle/>
          <a:p>
            <a:pPr lvl="0" algn="ctr"/>
            <a:r>
              <a:rPr lang="en-US" sz="2400" dirty="0" smtClean="0">
                <a:ln w="0"/>
                <a:solidFill>
                  <a:schemeClr val="tx1"/>
                </a:solidFill>
                <a:effectLst>
                  <a:outerShdw blurRad="38100" dist="19050" dir="2700000" algn="tl" rotWithShape="0">
                    <a:schemeClr val="dk1">
                      <a:alpha val="40000"/>
                    </a:schemeClr>
                  </a:outerShdw>
                </a:effectLst>
              </a:rPr>
              <a:t>KARTU KELUARGA</a:t>
            </a:r>
            <a:endParaRPr lang="en-US" sz="2400" dirty="0">
              <a:ln w="0"/>
              <a:solidFill>
                <a:schemeClr val="tx1"/>
              </a:solidFill>
              <a:effectLst>
                <a:outerShdw blurRad="38100" dist="19050" dir="2700000" algn="tl" rotWithShape="0">
                  <a:schemeClr val="dk1">
                    <a:alpha val="40000"/>
                  </a:schemeClr>
                </a:outerShdw>
              </a:effectLst>
            </a:endParaRPr>
          </a:p>
        </p:txBody>
      </p:sp>
      <p:cxnSp>
        <p:nvCxnSpPr>
          <p:cNvPr id="23" name="Straight Connector 22"/>
          <p:cNvCxnSpPr/>
          <p:nvPr/>
        </p:nvCxnSpPr>
        <p:spPr>
          <a:xfrm flipV="1">
            <a:off x="881542" y="1907940"/>
            <a:ext cx="3312000" cy="0"/>
          </a:xfrm>
          <a:prstGeom prst="line">
            <a:avLst/>
          </a:prstGeom>
        </p:spPr>
        <p:style>
          <a:lnRef idx="1">
            <a:schemeClr val="dk1"/>
          </a:lnRef>
          <a:fillRef idx="0">
            <a:schemeClr val="dk1"/>
          </a:fillRef>
          <a:effectRef idx="0">
            <a:schemeClr val="dk1"/>
          </a:effectRef>
          <a:fontRef idx="minor">
            <a:schemeClr val="tx1"/>
          </a:fontRef>
        </p:style>
      </p:cxnSp>
      <p:sp>
        <p:nvSpPr>
          <p:cNvPr id="24" name="Rectangle 23"/>
          <p:cNvSpPr/>
          <p:nvPr/>
        </p:nvSpPr>
        <p:spPr>
          <a:xfrm>
            <a:off x="474818" y="2076033"/>
            <a:ext cx="5177523" cy="3816429"/>
          </a:xfrm>
          <a:prstGeom prst="rect">
            <a:avLst/>
          </a:prstGeom>
          <a:noFill/>
        </p:spPr>
        <p:txBody>
          <a:bodyPr wrap="square" lIns="91440" tIns="45720" rIns="91440" bIns="45720">
            <a:spAutoFit/>
          </a:bodyPr>
          <a:lstStyle/>
          <a:p>
            <a:pPr marL="457200" lvl="0" indent="-457200" algn="just">
              <a:buFont typeface="+mj-lt"/>
              <a:buAutoNum type="arabicPeriod" startAt="4"/>
            </a:pPr>
            <a:r>
              <a:rPr lang="en-US" sz="2200" dirty="0"/>
              <a:t>Orang tua/wali calon Murid yang meninggal dunia </a:t>
            </a:r>
            <a:r>
              <a:rPr lang="en-US" sz="2200" dirty="0" smtClean="0"/>
              <a:t>dibuktikan dengan akta kematian, Orang tua/wali calon Murid bercerai dibuktikan akta </a:t>
            </a:r>
            <a:r>
              <a:rPr lang="en-US" sz="2200" dirty="0"/>
              <a:t>cerai yang diterbitkan oleh instansi berwenang.</a:t>
            </a:r>
            <a:r>
              <a:rPr lang="en-US" sz="2200" dirty="0" smtClean="0"/>
              <a:t> </a:t>
            </a:r>
          </a:p>
          <a:p>
            <a:pPr marL="457200" lvl="0" indent="-457200" algn="just">
              <a:buFont typeface="+mj-lt"/>
              <a:buAutoNum type="arabicPeriod" startAt="4"/>
            </a:pPr>
            <a:r>
              <a:rPr lang="en-US" sz="2200" dirty="0" smtClean="0"/>
              <a:t>Calon </a:t>
            </a:r>
            <a:r>
              <a:rPr lang="en-US" sz="2200" dirty="0"/>
              <a:t>Murid </a:t>
            </a:r>
            <a:r>
              <a:rPr lang="en-US" sz="2200" dirty="0" smtClean="0"/>
              <a:t>yang tidak memiliki KK karena </a:t>
            </a:r>
            <a:r>
              <a:rPr lang="en-US" sz="2200" dirty="0"/>
              <a:t>keadaan </a:t>
            </a:r>
            <a:r>
              <a:rPr lang="en-US" sz="2200" dirty="0" smtClean="0"/>
              <a:t>tertentu </a:t>
            </a:r>
            <a:r>
              <a:rPr lang="en-US" sz="2200" i="1" dirty="0" smtClean="0">
                <a:solidFill>
                  <a:srgbClr val="FF0000"/>
                </a:solidFill>
              </a:rPr>
              <a:t>(Bencana Alam dan Bencana Sosial), </a:t>
            </a:r>
            <a:r>
              <a:rPr lang="en-US" sz="2200" dirty="0"/>
              <a:t>maka dapat diganti dengan surat keterangan </a:t>
            </a:r>
            <a:r>
              <a:rPr lang="en-US" sz="2200" dirty="0" smtClean="0"/>
              <a:t>domisili</a:t>
            </a:r>
            <a:endParaRPr lang="en-US" sz="2200" dirty="0"/>
          </a:p>
        </p:txBody>
      </p:sp>
      <p:sp>
        <p:nvSpPr>
          <p:cNvPr id="25" name="Rectangle 24"/>
          <p:cNvSpPr/>
          <p:nvPr/>
        </p:nvSpPr>
        <p:spPr>
          <a:xfrm>
            <a:off x="6539631" y="2057400"/>
            <a:ext cx="5177523" cy="4493538"/>
          </a:xfrm>
          <a:prstGeom prst="rect">
            <a:avLst/>
          </a:prstGeom>
          <a:noFill/>
        </p:spPr>
        <p:txBody>
          <a:bodyPr wrap="square" lIns="91440" tIns="45720" rIns="91440" bIns="45720">
            <a:spAutoFit/>
          </a:bodyPr>
          <a:lstStyle/>
          <a:p>
            <a:pPr marL="342900" indent="-342900" algn="just">
              <a:buFont typeface="+mj-lt"/>
              <a:buAutoNum type="arabicPeriod" startAt="6"/>
            </a:pPr>
            <a:r>
              <a:rPr lang="en-US" sz="2200" dirty="0"/>
              <a:t>Surat keterangan domisili </a:t>
            </a:r>
            <a:r>
              <a:rPr lang="en-US" sz="2200" dirty="0" smtClean="0"/>
              <a:t>diterbitkan oleh pihak yang berwenang dan dilegalisasi </a:t>
            </a:r>
            <a:r>
              <a:rPr lang="en-US" sz="2200" dirty="0"/>
              <a:t>oleh lurah/kepala desa atau pejabat setempat lain yang berwenang sesuai dengan domisili calon </a:t>
            </a:r>
            <a:r>
              <a:rPr lang="en-US" sz="2200" dirty="0" smtClean="0"/>
              <a:t>Murid</a:t>
            </a:r>
          </a:p>
          <a:p>
            <a:pPr marL="342900" indent="-342900" algn="just">
              <a:buFont typeface="+mj-lt"/>
              <a:buAutoNum type="arabicPeriod" startAt="6"/>
            </a:pPr>
            <a:r>
              <a:rPr lang="en-US" sz="2200" dirty="0" smtClean="0"/>
              <a:t>Surat </a:t>
            </a:r>
            <a:r>
              <a:rPr lang="en-US" sz="2200" dirty="0"/>
              <a:t>keterangan domisili memuat keterangan </a:t>
            </a:r>
            <a:r>
              <a:rPr lang="en-US" sz="2200" dirty="0" smtClean="0"/>
              <a:t>mengenai:</a:t>
            </a:r>
          </a:p>
          <a:p>
            <a:pPr marL="719138" indent="-342900" algn="just">
              <a:buFont typeface="+mj-lt"/>
              <a:buAutoNum type="alphaLcPeriod"/>
            </a:pPr>
            <a:r>
              <a:rPr lang="en-US" sz="2200" dirty="0"/>
              <a:t>C</a:t>
            </a:r>
            <a:r>
              <a:rPr lang="en-US" sz="2200" dirty="0" smtClean="0"/>
              <a:t>alon </a:t>
            </a:r>
            <a:r>
              <a:rPr lang="en-US" sz="2200" dirty="0"/>
              <a:t>Murid telah berdomisili paling singkat 1 (</a:t>
            </a:r>
            <a:r>
              <a:rPr lang="en-US" sz="2200" dirty="0" smtClean="0"/>
              <a:t>satu) tahun </a:t>
            </a:r>
            <a:r>
              <a:rPr lang="en-US" sz="2200" dirty="0"/>
              <a:t>sejak diterbitkannya </a:t>
            </a:r>
            <a:r>
              <a:rPr lang="en-US" sz="2200" dirty="0" smtClean="0"/>
              <a:t>surat keterangan domisili; </a:t>
            </a:r>
          </a:p>
          <a:p>
            <a:pPr marL="719138" indent="-342900" algn="just">
              <a:buFont typeface="+mj-lt"/>
              <a:buAutoNum type="alphaLcPeriod"/>
            </a:pPr>
            <a:r>
              <a:rPr lang="en-US" sz="2200" dirty="0" smtClean="0"/>
              <a:t>Jenis </a:t>
            </a:r>
            <a:r>
              <a:rPr lang="en-US" sz="2200" dirty="0"/>
              <a:t>bencana yang dialami</a:t>
            </a:r>
            <a:r>
              <a:rPr lang="en-US" sz="2200" dirty="0" smtClean="0"/>
              <a:t> </a:t>
            </a:r>
            <a:endParaRPr lang="en-US" sz="2200" dirty="0"/>
          </a:p>
        </p:txBody>
      </p:sp>
      <p:pic>
        <p:nvPicPr>
          <p:cNvPr id="26" name="Picture 25"/>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3738994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4" name="object 14"/>
          <p:cNvSpPr txBox="1"/>
          <p:nvPr/>
        </p:nvSpPr>
        <p:spPr>
          <a:xfrm>
            <a:off x="2054948" y="2913767"/>
            <a:ext cx="1972310" cy="1074420"/>
          </a:xfrm>
          <a:prstGeom prst="rect">
            <a:avLst/>
          </a:prstGeom>
        </p:spPr>
        <p:txBody>
          <a:bodyPr vert="horz" wrap="square" lIns="0" tIns="12700" rIns="0" bIns="0" rtlCol="0">
            <a:spAutoFit/>
          </a:bodyPr>
          <a:lstStyle/>
          <a:p>
            <a:pPr marR="50800" algn="ctr">
              <a:lnSpc>
                <a:spcPts val="2155"/>
              </a:lnSpc>
              <a:spcBef>
                <a:spcPts val="100"/>
              </a:spcBef>
            </a:pPr>
            <a:r>
              <a:rPr sz="2000" b="1" spc="-270" dirty="0">
                <a:solidFill>
                  <a:srgbClr val="FFFFFF"/>
                </a:solidFill>
                <a:latin typeface="Arial"/>
                <a:cs typeface="Arial"/>
              </a:rPr>
              <a:t>PRESTASI</a:t>
            </a:r>
            <a:endParaRPr sz="2000">
              <a:latin typeface="Arial"/>
              <a:cs typeface="Arial"/>
            </a:endParaRPr>
          </a:p>
          <a:p>
            <a:pPr algn="ctr">
              <a:lnSpc>
                <a:spcPts val="2155"/>
              </a:lnSpc>
            </a:pPr>
            <a:r>
              <a:rPr sz="2000" spc="-185" dirty="0">
                <a:solidFill>
                  <a:srgbClr val="FFFFFF"/>
                </a:solidFill>
                <a:latin typeface="Arial MT"/>
                <a:cs typeface="Arial MT"/>
              </a:rPr>
              <a:t>(Paling</a:t>
            </a:r>
            <a:r>
              <a:rPr sz="2000" spc="-40" dirty="0">
                <a:solidFill>
                  <a:srgbClr val="FFFFFF"/>
                </a:solidFill>
                <a:latin typeface="Arial MT"/>
                <a:cs typeface="Arial MT"/>
              </a:rPr>
              <a:t> </a:t>
            </a:r>
            <a:r>
              <a:rPr sz="2000" spc="-215" dirty="0">
                <a:solidFill>
                  <a:srgbClr val="FFFFFF"/>
                </a:solidFill>
                <a:latin typeface="Arial MT"/>
                <a:cs typeface="Arial MT"/>
              </a:rPr>
              <a:t>Banyak</a:t>
            </a:r>
            <a:r>
              <a:rPr sz="2000" spc="-30" dirty="0">
                <a:solidFill>
                  <a:srgbClr val="FFFFFF"/>
                </a:solidFill>
                <a:latin typeface="Arial MT"/>
                <a:cs typeface="Arial MT"/>
              </a:rPr>
              <a:t> </a:t>
            </a:r>
            <a:r>
              <a:rPr sz="2000" spc="-145" dirty="0">
                <a:solidFill>
                  <a:srgbClr val="FFFFFF"/>
                </a:solidFill>
                <a:latin typeface="Arial MT"/>
                <a:cs typeface="Arial MT"/>
              </a:rPr>
              <a:t>20%)</a:t>
            </a:r>
            <a:endParaRPr sz="2000">
              <a:latin typeface="Arial MT"/>
              <a:cs typeface="Arial MT"/>
            </a:endParaRPr>
          </a:p>
          <a:p>
            <a:pPr marR="29845" algn="ctr">
              <a:lnSpc>
                <a:spcPct val="100000"/>
              </a:lnSpc>
              <a:spcBef>
                <a:spcPts val="1545"/>
              </a:spcBef>
            </a:pPr>
            <a:r>
              <a:rPr sz="2000" b="1" spc="-270" dirty="0">
                <a:solidFill>
                  <a:srgbClr val="FFFFFF"/>
                </a:solidFill>
                <a:latin typeface="Arial"/>
                <a:cs typeface="Arial"/>
              </a:rPr>
              <a:t>PERPINDAHAN</a:t>
            </a:r>
            <a:endParaRPr sz="2000">
              <a:latin typeface="Arial"/>
              <a:cs typeface="Arial"/>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3" name="Rectangle 42"/>
          <p:cNvSpPr/>
          <p:nvPr/>
        </p:nvSpPr>
        <p:spPr>
          <a:xfrm>
            <a:off x="953452" y="1446275"/>
            <a:ext cx="3171489" cy="461665"/>
          </a:xfrm>
          <a:prstGeom prst="rect">
            <a:avLst/>
          </a:prstGeom>
          <a:noFill/>
        </p:spPr>
        <p:txBody>
          <a:bodyPr wrap="square" lIns="91440" tIns="45720" rIns="91440" bIns="45720">
            <a:spAutoFit/>
          </a:bodyPr>
          <a:lstStyle/>
          <a:p>
            <a:pPr lvl="0" algn="ctr"/>
            <a:r>
              <a:rPr lang="en-US" sz="2400" dirty="0" smtClean="0">
                <a:ln w="0"/>
                <a:solidFill>
                  <a:schemeClr val="tx1"/>
                </a:solidFill>
                <a:effectLst>
                  <a:outerShdw blurRad="38100" dist="19050" dir="2700000" algn="tl" rotWithShape="0">
                    <a:schemeClr val="dk1">
                      <a:alpha val="40000"/>
                    </a:schemeClr>
                  </a:outerShdw>
                </a:effectLst>
              </a:rPr>
              <a:t>KARTU KELUARGA</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4" name="Straight Connector 3"/>
          <p:cNvCxnSpPr/>
          <p:nvPr/>
        </p:nvCxnSpPr>
        <p:spPr>
          <a:xfrm flipV="1">
            <a:off x="881542" y="1907940"/>
            <a:ext cx="3312000" cy="0"/>
          </a:xfrm>
          <a:prstGeom prst="line">
            <a:avLst/>
          </a:prstGeom>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p:cNvSpPr/>
          <p:nvPr/>
        </p:nvSpPr>
        <p:spPr>
          <a:xfrm>
            <a:off x="1067223" y="985635"/>
            <a:ext cx="2946319"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SYARAT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27" name="Rectangle 26"/>
          <p:cNvSpPr/>
          <p:nvPr/>
        </p:nvSpPr>
        <p:spPr>
          <a:xfrm>
            <a:off x="433862" y="2102726"/>
            <a:ext cx="5177523" cy="3970318"/>
          </a:xfrm>
          <a:prstGeom prst="rect">
            <a:avLst/>
          </a:prstGeom>
          <a:noFill/>
        </p:spPr>
        <p:txBody>
          <a:bodyPr wrap="square" lIns="91440" tIns="45720" rIns="91440" bIns="45720">
            <a:spAutoFit/>
          </a:bodyPr>
          <a:lstStyle/>
          <a:p>
            <a:pPr marL="342900" indent="-342900" algn="just">
              <a:buFont typeface="+mj-lt"/>
              <a:buAutoNum type="arabicPeriod" startAt="8"/>
            </a:pPr>
            <a:r>
              <a:rPr lang="en-US" dirty="0"/>
              <a:t>Dalam hal terjadi perubahan data kartu keluarga dalam kurun waktu kurang dari 1 (satu) tahun dan </a:t>
            </a:r>
            <a:r>
              <a:rPr lang="en-US" dirty="0">
                <a:solidFill>
                  <a:srgbClr val="FF0000"/>
                </a:solidFill>
              </a:rPr>
              <a:t>bukan karena perpindahan domisili</a:t>
            </a:r>
            <a:r>
              <a:rPr lang="en-US" dirty="0"/>
              <a:t>, kartu keluarga dimaksud dapat digunakan sebagai dasar seleksi Jalur </a:t>
            </a:r>
            <a:r>
              <a:rPr lang="en-US" dirty="0" smtClean="0"/>
              <a:t>Domisili.</a:t>
            </a:r>
          </a:p>
          <a:p>
            <a:pPr marL="342900" indent="-342900" algn="just">
              <a:buFont typeface="+mj-lt"/>
              <a:buAutoNum type="arabicPeriod" startAt="8"/>
            </a:pPr>
            <a:r>
              <a:rPr lang="en-US" dirty="0" smtClean="0"/>
              <a:t>Perubahan </a:t>
            </a:r>
            <a:r>
              <a:rPr lang="en-US" dirty="0"/>
              <a:t>data pada kartu keluarga bukan karena perpindahan domisili </a:t>
            </a:r>
            <a:r>
              <a:rPr lang="en-US" dirty="0" smtClean="0"/>
              <a:t>dapat </a:t>
            </a:r>
            <a:r>
              <a:rPr lang="en-US" dirty="0"/>
              <a:t>berupa:</a:t>
            </a:r>
          </a:p>
          <a:p>
            <a:pPr marL="719138" indent="-342900">
              <a:buFont typeface="+mj-lt"/>
              <a:buAutoNum type="alphaLcPeriod"/>
            </a:pPr>
            <a:r>
              <a:rPr lang="en-US" dirty="0" smtClean="0"/>
              <a:t>penambahan </a:t>
            </a:r>
            <a:r>
              <a:rPr lang="en-US" dirty="0"/>
              <a:t>anggota keluarga, selain calon </a:t>
            </a:r>
            <a:r>
              <a:rPr lang="en-US" dirty="0" smtClean="0"/>
              <a:t>Murid;</a:t>
            </a:r>
          </a:p>
          <a:p>
            <a:pPr marL="719138" indent="-342900">
              <a:buFont typeface="+mj-lt"/>
              <a:buAutoNum type="alphaLcPeriod"/>
            </a:pPr>
            <a:r>
              <a:rPr lang="en-US" dirty="0" smtClean="0"/>
              <a:t>pengurangan </a:t>
            </a:r>
            <a:r>
              <a:rPr lang="en-US" dirty="0"/>
              <a:t>anggota keluarga akibat </a:t>
            </a:r>
            <a:r>
              <a:rPr lang="en-US" dirty="0" smtClean="0"/>
              <a:t>meninggal dunia </a:t>
            </a:r>
            <a:r>
              <a:rPr lang="en-US" dirty="0"/>
              <a:t>atau pindah; </a:t>
            </a:r>
            <a:r>
              <a:rPr lang="en-US" dirty="0" smtClean="0"/>
              <a:t>atau</a:t>
            </a:r>
          </a:p>
          <a:p>
            <a:pPr marL="719138" indent="-342900">
              <a:buFont typeface="+mj-lt"/>
              <a:buAutoNum type="alphaLcPeriod"/>
            </a:pPr>
            <a:r>
              <a:rPr lang="en-US" dirty="0" smtClean="0"/>
              <a:t>kartu </a:t>
            </a:r>
            <a:r>
              <a:rPr lang="en-US" dirty="0"/>
              <a:t>keluarga baru akibat hilang atau rusak</a:t>
            </a:r>
            <a:r>
              <a:rPr lang="en-US" dirty="0" smtClean="0"/>
              <a:t> </a:t>
            </a:r>
            <a:endParaRPr lang="en-US" dirty="0"/>
          </a:p>
        </p:txBody>
      </p:sp>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25" name="Rectangle 24"/>
          <p:cNvSpPr/>
          <p:nvPr/>
        </p:nvSpPr>
        <p:spPr>
          <a:xfrm>
            <a:off x="6580587" y="2049482"/>
            <a:ext cx="5177523" cy="3970318"/>
          </a:xfrm>
          <a:prstGeom prst="rect">
            <a:avLst/>
          </a:prstGeom>
          <a:noFill/>
        </p:spPr>
        <p:txBody>
          <a:bodyPr wrap="square" lIns="91440" tIns="45720" rIns="91440" bIns="45720">
            <a:spAutoFit/>
          </a:bodyPr>
          <a:lstStyle/>
          <a:p>
            <a:pPr marL="342900" indent="-342900" algn="just">
              <a:buFont typeface="+mj-lt"/>
              <a:buAutoNum type="arabicPeriod" startAt="10"/>
            </a:pPr>
            <a:r>
              <a:rPr lang="en-US" sz="1800" dirty="0" smtClean="0"/>
              <a:t>Dalam </a:t>
            </a:r>
            <a:r>
              <a:rPr lang="en-US" sz="1800" dirty="0"/>
              <a:t>hal terdapat perubahan data pada kartu keluarga sebagaimana dimaksud pada ayat (2) harus </a:t>
            </a:r>
            <a:r>
              <a:rPr lang="en-US" sz="1800" dirty="0" smtClean="0"/>
              <a:t>disertakan:</a:t>
            </a:r>
          </a:p>
          <a:p>
            <a:pPr marL="719138" indent="-342900" algn="just">
              <a:buFont typeface="+mj-lt"/>
              <a:buAutoNum type="alphaLcPeriod"/>
            </a:pPr>
            <a:r>
              <a:rPr lang="en-US" sz="1800" dirty="0" smtClean="0"/>
              <a:t>kartu </a:t>
            </a:r>
            <a:r>
              <a:rPr lang="en-US" sz="1800" dirty="0"/>
              <a:t>keluarga yang lama bagi kartu keluarga </a:t>
            </a:r>
            <a:r>
              <a:rPr lang="en-US" sz="1800" dirty="0" smtClean="0"/>
              <a:t>yang mengalami </a:t>
            </a:r>
            <a:r>
              <a:rPr lang="en-US" sz="1800" dirty="0"/>
              <a:t>perubahan data atau rusak; </a:t>
            </a:r>
            <a:r>
              <a:rPr lang="en-US" sz="1800" dirty="0" smtClean="0"/>
              <a:t>atau</a:t>
            </a:r>
          </a:p>
          <a:p>
            <a:pPr marL="719138" indent="-342900" algn="just">
              <a:buFont typeface="+mj-lt"/>
              <a:buAutoNum type="alphaLcPeriod"/>
            </a:pPr>
            <a:r>
              <a:rPr lang="en-US" sz="1800" dirty="0" smtClean="0"/>
              <a:t>surat </a:t>
            </a:r>
            <a:r>
              <a:rPr lang="en-US" sz="1800" dirty="0"/>
              <a:t>keterangan kehilangan dari Kepolisian </a:t>
            </a:r>
            <a:r>
              <a:rPr lang="en-US" sz="1800" dirty="0" smtClean="0"/>
              <a:t>Negara Republik </a:t>
            </a:r>
            <a:r>
              <a:rPr lang="en-US" sz="1800" dirty="0"/>
              <a:t>Indonesia apabila kartu keluarga hilang.</a:t>
            </a:r>
          </a:p>
          <a:p>
            <a:pPr marL="342900" indent="-342900" algn="just">
              <a:buFont typeface="+mj-lt"/>
              <a:buAutoNum type="arabicPeriod" startAt="11"/>
            </a:pPr>
            <a:r>
              <a:rPr lang="en-US" dirty="0"/>
              <a:t>Dinas Pendidikan </a:t>
            </a:r>
            <a:r>
              <a:rPr lang="en-US" sz="1800" dirty="0"/>
              <a:t>sesuai dengan kewenangan berkoordinasi dengan Dinas Dukcapil dalam melakukan verifikasi dan validasi data dalam kartu keluarga calon Murid.</a:t>
            </a:r>
            <a:r>
              <a:rPr lang="en-US" dirty="0" smtClean="0"/>
              <a:t> </a:t>
            </a:r>
            <a:endParaRPr lang="en-US" dirty="0"/>
          </a:p>
        </p:txBody>
      </p:sp>
    </p:spTree>
    <p:extLst>
      <p:ext uri="{BB962C8B-B14F-4D97-AF65-F5344CB8AC3E}">
        <p14:creationId xmlns:p14="http://schemas.microsoft.com/office/powerpoint/2010/main" val="2298701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3" name="Rectangle 42"/>
          <p:cNvSpPr/>
          <p:nvPr/>
        </p:nvSpPr>
        <p:spPr>
          <a:xfrm>
            <a:off x="953452" y="1446275"/>
            <a:ext cx="3171489" cy="461665"/>
          </a:xfrm>
          <a:prstGeom prst="rect">
            <a:avLst/>
          </a:prstGeom>
          <a:noFill/>
        </p:spPr>
        <p:txBody>
          <a:bodyPr wrap="square" lIns="91440" tIns="45720" rIns="91440" bIns="45720">
            <a:spAutoFit/>
          </a:bodyPr>
          <a:lstStyle/>
          <a:p>
            <a:pPr lvl="0" algn="ctr"/>
            <a:r>
              <a:rPr lang="en-US" sz="2400" dirty="0" smtClean="0">
                <a:ln w="0"/>
                <a:solidFill>
                  <a:schemeClr val="tx1"/>
                </a:solidFill>
                <a:effectLst>
                  <a:outerShdw blurRad="38100" dist="19050" dir="2700000" algn="tl" rotWithShape="0">
                    <a:schemeClr val="dk1">
                      <a:alpha val="40000"/>
                    </a:schemeClr>
                  </a:outerShdw>
                </a:effectLst>
              </a:rPr>
              <a:t>JALUR AFIRMASI</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4" name="Straight Connector 3"/>
          <p:cNvCxnSpPr/>
          <p:nvPr/>
        </p:nvCxnSpPr>
        <p:spPr>
          <a:xfrm flipV="1">
            <a:off x="881542" y="1907940"/>
            <a:ext cx="3312000" cy="0"/>
          </a:xfrm>
          <a:prstGeom prst="line">
            <a:avLst/>
          </a:prstGeom>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p:cNvSpPr/>
          <p:nvPr/>
        </p:nvSpPr>
        <p:spPr>
          <a:xfrm>
            <a:off x="1067223" y="985635"/>
            <a:ext cx="2946319"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SYARAT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3" name="Rectangle 2"/>
          <p:cNvSpPr/>
          <p:nvPr/>
        </p:nvSpPr>
        <p:spPr>
          <a:xfrm>
            <a:off x="165124" y="2141352"/>
            <a:ext cx="5715000" cy="4341894"/>
          </a:xfrm>
          <a:prstGeom prst="rect">
            <a:avLst/>
          </a:prstGeom>
        </p:spPr>
        <p:txBody>
          <a:bodyPr wrap="square">
            <a:spAutoFit/>
          </a:bodyPr>
          <a:lstStyle/>
          <a:p>
            <a:pPr marL="457200" marR="3810" lvl="0" indent="-457200" algn="just">
              <a:lnSpc>
                <a:spcPct val="115000"/>
              </a:lnSpc>
              <a:spcAft>
                <a:spcPts val="0"/>
              </a:spcAft>
              <a:buFont typeface="+mj-lt"/>
              <a:buAutoNum type="arabicPeriod"/>
            </a:pPr>
            <a:r>
              <a:rPr lang="en-US" sz="2200" dirty="0" err="1" smtClean="0"/>
              <a:t>Memiliki</a:t>
            </a:r>
            <a:r>
              <a:rPr lang="en-US" sz="2200" dirty="0" smtClean="0"/>
              <a:t> b</a:t>
            </a:r>
            <a:r>
              <a:rPr lang="id-ID" sz="2200" dirty="0" smtClean="0"/>
              <a:t>ukti keikutsertaan</a:t>
            </a:r>
            <a:r>
              <a:rPr lang="en-US" sz="2200" dirty="0" smtClean="0"/>
              <a:t> </a:t>
            </a:r>
            <a:r>
              <a:rPr lang="en-US" sz="2200" dirty="0" err="1" smtClean="0"/>
              <a:t>dalam</a:t>
            </a:r>
            <a:r>
              <a:rPr lang="en-US" sz="2200" dirty="0" smtClean="0"/>
              <a:t> program </a:t>
            </a:r>
            <a:r>
              <a:rPr lang="en-US" sz="2200" dirty="0" err="1" smtClean="0"/>
              <a:t>penanganan</a:t>
            </a:r>
            <a:r>
              <a:rPr lang="en-US" sz="2200" dirty="0" smtClean="0"/>
              <a:t> </a:t>
            </a:r>
            <a:r>
              <a:rPr lang="en-US" sz="2200" dirty="0" err="1" smtClean="0"/>
              <a:t>keluarga</a:t>
            </a:r>
            <a:r>
              <a:rPr lang="en-US" sz="2200" dirty="0" smtClean="0"/>
              <a:t> </a:t>
            </a:r>
            <a:r>
              <a:rPr lang="en-US" sz="2200" dirty="0" err="1" smtClean="0"/>
              <a:t>ekonomi</a:t>
            </a:r>
            <a:r>
              <a:rPr lang="en-US" sz="2200" dirty="0" smtClean="0"/>
              <a:t> </a:t>
            </a:r>
            <a:r>
              <a:rPr lang="en-US" sz="2200" dirty="0" err="1" smtClean="0"/>
              <a:t>tidak</a:t>
            </a:r>
            <a:r>
              <a:rPr lang="en-US" sz="2200" dirty="0" smtClean="0"/>
              <a:t> </a:t>
            </a:r>
            <a:r>
              <a:rPr lang="en-US" sz="2200" dirty="0" err="1" smtClean="0"/>
              <a:t>mampu</a:t>
            </a:r>
            <a:r>
              <a:rPr lang="en-US" sz="2200" dirty="0" smtClean="0"/>
              <a:t> yang </a:t>
            </a:r>
            <a:r>
              <a:rPr lang="en-US" sz="2200" dirty="0" err="1" smtClean="0"/>
              <a:t>berdasar</a:t>
            </a:r>
            <a:r>
              <a:rPr lang="en-US" sz="2200" dirty="0" smtClean="0"/>
              <a:t> </a:t>
            </a:r>
            <a:r>
              <a:rPr lang="en-US" sz="2200" dirty="0" err="1" smtClean="0"/>
              <a:t>pada</a:t>
            </a:r>
            <a:r>
              <a:rPr lang="en-US" sz="2200" dirty="0" smtClean="0"/>
              <a:t> Data Tunggal </a:t>
            </a:r>
            <a:r>
              <a:rPr lang="en-US" sz="2200" dirty="0" err="1" smtClean="0"/>
              <a:t>Sosial</a:t>
            </a:r>
            <a:r>
              <a:rPr lang="en-US" sz="2200" dirty="0" smtClean="0"/>
              <a:t> </a:t>
            </a:r>
            <a:r>
              <a:rPr lang="en-US" sz="2200" dirty="0" err="1" smtClean="0"/>
              <a:t>Ekonomi</a:t>
            </a:r>
            <a:r>
              <a:rPr lang="en-US" sz="2200" dirty="0" smtClean="0"/>
              <a:t> Nasional </a:t>
            </a:r>
            <a:r>
              <a:rPr lang="en-US" sz="2200" b="1" dirty="0" smtClean="0"/>
              <a:t>(DTSEN) </a:t>
            </a:r>
            <a:r>
              <a:rPr lang="en-US" sz="2200" b="1" dirty="0" err="1" smtClean="0"/>
              <a:t>dari</a:t>
            </a:r>
            <a:r>
              <a:rPr lang="en-US" sz="2200" b="1" dirty="0" smtClean="0"/>
              <a:t> </a:t>
            </a:r>
            <a:r>
              <a:rPr lang="en-US" sz="2200" b="1" dirty="0" err="1" smtClean="0"/>
              <a:t>Dinsos</a:t>
            </a:r>
            <a:r>
              <a:rPr lang="en-US" sz="2200" b="1" dirty="0" smtClean="0"/>
              <a:t> KB, PP </a:t>
            </a:r>
            <a:r>
              <a:rPr lang="en-US" sz="2200" b="1" dirty="0" err="1" smtClean="0"/>
              <a:t>Kab</a:t>
            </a:r>
            <a:r>
              <a:rPr lang="en-US" sz="2200" b="1" dirty="0" smtClean="0"/>
              <a:t>. </a:t>
            </a:r>
            <a:r>
              <a:rPr lang="en-US" sz="2200" b="1" dirty="0" err="1" smtClean="0"/>
              <a:t>Pemalang</a:t>
            </a:r>
            <a:r>
              <a:rPr lang="en-US" sz="2200" b="1" dirty="0" smtClean="0"/>
              <a:t>.</a:t>
            </a:r>
            <a:endParaRPr lang="en-US" sz="2200" dirty="0" smtClean="0"/>
          </a:p>
          <a:p>
            <a:pPr marL="804863" marR="3810" lvl="0" indent="-354013" algn="just">
              <a:lnSpc>
                <a:spcPct val="115000"/>
              </a:lnSpc>
              <a:spcAft>
                <a:spcPts val="0"/>
              </a:spcAft>
              <a:buFont typeface="Bookman Old Style" panose="02050604050505020204" pitchFamily="18" charset="0"/>
              <a:buChar char="-"/>
            </a:pPr>
            <a:r>
              <a:rPr lang="id-ID" sz="2200" dirty="0" smtClean="0"/>
              <a:t>Kartu Program Indonesia Pintar (PIP) yang diterbitkan oleh Kementerian Pendidikan, Kebudayaan, Riset dan Teknologi serta terdata dalam Dapodik;</a:t>
            </a:r>
            <a:endParaRPr lang="en-US" sz="2200" dirty="0" smtClean="0"/>
          </a:p>
        </p:txBody>
      </p:sp>
      <p:sp>
        <p:nvSpPr>
          <p:cNvPr id="24" name="Rectangle 23"/>
          <p:cNvSpPr/>
          <p:nvPr/>
        </p:nvSpPr>
        <p:spPr>
          <a:xfrm>
            <a:off x="6350885" y="2141352"/>
            <a:ext cx="5715000" cy="2784545"/>
          </a:xfrm>
          <a:prstGeom prst="rect">
            <a:avLst/>
          </a:prstGeom>
        </p:spPr>
        <p:txBody>
          <a:bodyPr wrap="square">
            <a:spAutoFit/>
          </a:bodyPr>
          <a:lstStyle/>
          <a:p>
            <a:pPr marL="292100" marR="3810" lvl="0" indent="-239713" algn="just">
              <a:lnSpc>
                <a:spcPct val="115000"/>
              </a:lnSpc>
              <a:spcAft>
                <a:spcPts val="0"/>
              </a:spcAft>
              <a:buFont typeface="Bookman Old Style" panose="02050604050505020204" pitchFamily="18" charset="0"/>
              <a:buChar char="-"/>
            </a:pPr>
            <a:r>
              <a:rPr lang="id-ID" sz="2200" dirty="0" smtClean="0"/>
              <a:t>Kartu Peserta Program Keluarga Harapan (PKH) yang diterbitkan oleh Kementerian Sosial dan terdata dalam </a:t>
            </a:r>
            <a:r>
              <a:rPr lang="en-US" sz="2200" dirty="0" smtClean="0"/>
              <a:t>DTSEN;</a:t>
            </a:r>
          </a:p>
          <a:p>
            <a:pPr marL="292100" marR="3810" lvl="0" indent="-239713" algn="just">
              <a:lnSpc>
                <a:spcPct val="115000"/>
              </a:lnSpc>
              <a:spcAft>
                <a:spcPts val="0"/>
              </a:spcAft>
              <a:buFont typeface="Bookman Old Style" panose="02050604050505020204" pitchFamily="18" charset="0"/>
              <a:buChar char="-"/>
            </a:pPr>
            <a:r>
              <a:rPr lang="en-US" sz="2200" dirty="0" smtClean="0"/>
              <a:t>B</a:t>
            </a:r>
            <a:r>
              <a:rPr lang="id-ID" sz="2200" dirty="0" smtClean="0"/>
              <a:t>ukti keikutsertaan program keluarga tidak mampu lainnya yang diterbitkan oleh Pemerintah Pusat atau Pemerintah Daerah</a:t>
            </a:r>
            <a:r>
              <a:rPr lang="en-US" sz="2200" dirty="0" smtClean="0"/>
              <a:t>.</a:t>
            </a:r>
          </a:p>
        </p:txBody>
      </p:sp>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896350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3" name="Rectangle 42"/>
          <p:cNvSpPr/>
          <p:nvPr/>
        </p:nvSpPr>
        <p:spPr>
          <a:xfrm>
            <a:off x="953452" y="1446275"/>
            <a:ext cx="3171489" cy="461665"/>
          </a:xfrm>
          <a:prstGeom prst="rect">
            <a:avLst/>
          </a:prstGeom>
          <a:noFill/>
        </p:spPr>
        <p:txBody>
          <a:bodyPr wrap="square" lIns="91440" tIns="45720" rIns="91440" bIns="45720">
            <a:spAutoFit/>
          </a:bodyPr>
          <a:lstStyle/>
          <a:p>
            <a:pPr lvl="0" algn="ctr"/>
            <a:r>
              <a:rPr lang="en-US" sz="2400" dirty="0" smtClean="0">
                <a:ln w="0"/>
                <a:solidFill>
                  <a:schemeClr val="tx1"/>
                </a:solidFill>
                <a:effectLst>
                  <a:outerShdw blurRad="38100" dist="19050" dir="2700000" algn="tl" rotWithShape="0">
                    <a:schemeClr val="dk1">
                      <a:alpha val="40000"/>
                    </a:schemeClr>
                  </a:outerShdw>
                </a:effectLst>
              </a:rPr>
              <a:t>JALUR AFIRMASI</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4" name="Straight Connector 3"/>
          <p:cNvCxnSpPr/>
          <p:nvPr/>
        </p:nvCxnSpPr>
        <p:spPr>
          <a:xfrm flipV="1">
            <a:off x="881542" y="1907940"/>
            <a:ext cx="3312000" cy="0"/>
          </a:xfrm>
          <a:prstGeom prst="line">
            <a:avLst/>
          </a:prstGeom>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p:cNvSpPr/>
          <p:nvPr/>
        </p:nvSpPr>
        <p:spPr>
          <a:xfrm>
            <a:off x="1067223" y="985635"/>
            <a:ext cx="2946319"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SYARAT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3" name="Rectangle 2"/>
          <p:cNvSpPr/>
          <p:nvPr/>
        </p:nvSpPr>
        <p:spPr>
          <a:xfrm>
            <a:off x="165124" y="2141352"/>
            <a:ext cx="5715000" cy="3065455"/>
          </a:xfrm>
          <a:prstGeom prst="rect">
            <a:avLst/>
          </a:prstGeom>
        </p:spPr>
        <p:txBody>
          <a:bodyPr wrap="square">
            <a:spAutoFit/>
          </a:bodyPr>
          <a:lstStyle/>
          <a:p>
            <a:pPr marL="457200" marR="3810" lvl="0" indent="-457200" algn="just" defTabSz="804863">
              <a:lnSpc>
                <a:spcPct val="115000"/>
              </a:lnSpc>
              <a:spcAft>
                <a:spcPts val="0"/>
              </a:spcAft>
              <a:buFont typeface="+mj-lt"/>
              <a:buAutoNum type="arabicPeriod" startAt="2"/>
            </a:pPr>
            <a:r>
              <a:rPr lang="en-US" sz="2400" dirty="0" err="1" smtClean="0"/>
              <a:t>Kartu</a:t>
            </a:r>
            <a:r>
              <a:rPr lang="en-US" sz="2400" dirty="0" smtClean="0"/>
              <a:t> </a:t>
            </a:r>
            <a:r>
              <a:rPr lang="en-US" sz="2400" dirty="0" err="1" smtClean="0"/>
              <a:t>keikutsertaan</a:t>
            </a:r>
            <a:r>
              <a:rPr lang="en-US" sz="2400" dirty="0" smtClean="0"/>
              <a:t> program </a:t>
            </a:r>
            <a:r>
              <a:rPr lang="en-US" sz="2400" dirty="0" err="1" smtClean="0"/>
              <a:t>penanganan</a:t>
            </a:r>
            <a:r>
              <a:rPr lang="en-US" sz="2400" dirty="0" smtClean="0"/>
              <a:t> k</a:t>
            </a:r>
            <a:r>
              <a:rPr lang="id-ID" sz="2400" dirty="0" smtClean="0"/>
              <a:t>eluarga ekonomi tidak mampu </a:t>
            </a:r>
            <a:r>
              <a:rPr lang="id-ID" sz="2400" b="1" u="sng" dirty="0" smtClean="0">
                <a:solidFill>
                  <a:srgbClr val="FF0000"/>
                </a:solidFill>
              </a:rPr>
              <a:t>tidak </a:t>
            </a:r>
            <a:r>
              <a:rPr lang="en-US" sz="2400" b="1" u="sng" dirty="0" smtClean="0">
                <a:solidFill>
                  <a:srgbClr val="FF0000"/>
                </a:solidFill>
              </a:rPr>
              <a:t>dapat berupa</a:t>
            </a:r>
            <a:r>
              <a:rPr lang="en-US" sz="2400" dirty="0" smtClean="0"/>
              <a:t> Kartu keikutsertaan program jaminan kesehatan nasional misalnya </a:t>
            </a:r>
            <a:r>
              <a:rPr lang="id-ID" sz="2400" dirty="0" smtClean="0">
                <a:solidFill>
                  <a:srgbClr val="0070C0"/>
                </a:solidFill>
              </a:rPr>
              <a:t>Kartu Indonesia Sehat (KIS)</a:t>
            </a:r>
            <a:r>
              <a:rPr lang="id-ID" sz="2400" dirty="0" smtClean="0">
                <a:solidFill>
                  <a:srgbClr val="FF0000"/>
                </a:solidFill>
              </a:rPr>
              <a:t> </a:t>
            </a:r>
            <a:r>
              <a:rPr lang="id-ID" sz="2400" dirty="0" smtClean="0"/>
              <a:t>dan</a:t>
            </a:r>
            <a:r>
              <a:rPr lang="en-US" sz="2400" dirty="0" smtClean="0"/>
              <a:t>/</a:t>
            </a:r>
            <a:r>
              <a:rPr lang="en-US" sz="2400" dirty="0" err="1" smtClean="0"/>
              <a:t>atau</a:t>
            </a:r>
            <a:r>
              <a:rPr lang="id-ID" sz="2400" dirty="0" smtClean="0"/>
              <a:t> </a:t>
            </a:r>
            <a:r>
              <a:rPr lang="id-ID" sz="2400" dirty="0" smtClean="0">
                <a:solidFill>
                  <a:srgbClr val="0070C0"/>
                </a:solidFill>
              </a:rPr>
              <a:t>Surat Keterangan Tidak Mampu (SKTM);</a:t>
            </a:r>
            <a:endParaRPr lang="en-US" sz="2400" dirty="0" smtClean="0">
              <a:solidFill>
                <a:srgbClr val="0070C0"/>
              </a:solidFill>
            </a:endParaRPr>
          </a:p>
        </p:txBody>
      </p:sp>
      <p:sp>
        <p:nvSpPr>
          <p:cNvPr id="19" name="Rectangle 18"/>
          <p:cNvSpPr/>
          <p:nvPr/>
        </p:nvSpPr>
        <p:spPr>
          <a:xfrm>
            <a:off x="6385483" y="2141352"/>
            <a:ext cx="5715000" cy="2817694"/>
          </a:xfrm>
          <a:prstGeom prst="rect">
            <a:avLst/>
          </a:prstGeom>
        </p:spPr>
        <p:txBody>
          <a:bodyPr wrap="square">
            <a:spAutoFit/>
          </a:bodyPr>
          <a:lstStyle/>
          <a:p>
            <a:pPr marL="457200" marR="3810" lvl="0" indent="-457200" algn="just" defTabSz="804863">
              <a:lnSpc>
                <a:spcPct val="115000"/>
              </a:lnSpc>
              <a:spcAft>
                <a:spcPts val="0"/>
              </a:spcAft>
              <a:buFont typeface="+mj-lt"/>
              <a:buAutoNum type="arabicPeriod" startAt="3"/>
            </a:pPr>
            <a:r>
              <a:rPr lang="id-ID" sz="2200" dirty="0" smtClean="0"/>
              <a:t>Bagi calon murid penyandang disabilitas dibuktikan dengan :</a:t>
            </a:r>
            <a:endParaRPr lang="en-US" sz="2200" dirty="0" smtClean="0"/>
          </a:p>
          <a:p>
            <a:pPr marL="804863" marR="3810" indent="-342900" algn="just">
              <a:lnSpc>
                <a:spcPct val="115000"/>
              </a:lnSpc>
              <a:buFont typeface="Bookman Old Style" panose="02050604050505020204" pitchFamily="18" charset="0"/>
              <a:buChar char="-"/>
            </a:pPr>
            <a:r>
              <a:rPr lang="id-ID" sz="2200" dirty="0" smtClean="0"/>
              <a:t>Kartu Penyandang Disabilitas yang dikeluarkan oleh Kementerian Sosial</a:t>
            </a:r>
            <a:r>
              <a:rPr lang="en-US" sz="2200" dirty="0" smtClean="0"/>
              <a:t>; </a:t>
            </a:r>
            <a:r>
              <a:rPr lang="en-US" sz="2200" dirty="0" err="1" smtClean="0"/>
              <a:t>atau</a:t>
            </a:r>
            <a:endParaRPr lang="en-US" sz="2200" dirty="0" smtClean="0"/>
          </a:p>
          <a:p>
            <a:pPr marL="804863" marR="3810" lvl="0" indent="-342900" algn="just">
              <a:lnSpc>
                <a:spcPct val="115000"/>
              </a:lnSpc>
              <a:spcAft>
                <a:spcPts val="0"/>
              </a:spcAft>
              <a:buFont typeface="Bookman Old Style" panose="02050604050505020204" pitchFamily="18" charset="0"/>
              <a:buChar char="-"/>
            </a:pPr>
            <a:r>
              <a:rPr lang="id-ID" sz="2200" dirty="0" smtClean="0"/>
              <a:t>Surat Keterangan dari dokter dan/atau dokter spesialis;</a:t>
            </a:r>
            <a:endParaRPr lang="en-US" sz="2200" dirty="0"/>
          </a:p>
        </p:txBody>
      </p:sp>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1470503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5" name="object 15"/>
          <p:cNvSpPr txBox="1"/>
          <p:nvPr/>
        </p:nvSpPr>
        <p:spPr>
          <a:xfrm>
            <a:off x="2031707" y="3901445"/>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3" name="Rectangle 42"/>
          <p:cNvSpPr/>
          <p:nvPr/>
        </p:nvSpPr>
        <p:spPr>
          <a:xfrm>
            <a:off x="953452" y="1446275"/>
            <a:ext cx="3171489" cy="461665"/>
          </a:xfrm>
          <a:prstGeom prst="rect">
            <a:avLst/>
          </a:prstGeom>
          <a:noFill/>
        </p:spPr>
        <p:txBody>
          <a:bodyPr wrap="square" lIns="91440" tIns="45720" rIns="91440" bIns="45720">
            <a:spAutoFit/>
          </a:bodyPr>
          <a:lstStyle/>
          <a:p>
            <a:pPr lvl="0" algn="ctr"/>
            <a:r>
              <a:rPr lang="en-US" sz="2400" dirty="0" smtClean="0">
                <a:ln w="0"/>
                <a:solidFill>
                  <a:schemeClr val="tx1"/>
                </a:solidFill>
                <a:effectLst>
                  <a:outerShdw blurRad="38100" dist="19050" dir="2700000" algn="tl" rotWithShape="0">
                    <a:schemeClr val="dk1">
                      <a:alpha val="40000"/>
                    </a:schemeClr>
                  </a:outerShdw>
                </a:effectLst>
              </a:rPr>
              <a:t>JALUR AFIRMASI</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cxnSp>
        <p:nvCxnSpPr>
          <p:cNvPr id="4" name="Straight Connector 3"/>
          <p:cNvCxnSpPr/>
          <p:nvPr/>
        </p:nvCxnSpPr>
        <p:spPr>
          <a:xfrm flipV="1">
            <a:off x="881542" y="1907940"/>
            <a:ext cx="3312000" cy="0"/>
          </a:xfrm>
          <a:prstGeom prst="line">
            <a:avLst/>
          </a:prstGeom>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p:cNvSpPr/>
          <p:nvPr/>
        </p:nvSpPr>
        <p:spPr>
          <a:xfrm>
            <a:off x="1067223" y="985635"/>
            <a:ext cx="2946319"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SYARAT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24" name="Rectangle 23"/>
          <p:cNvSpPr/>
          <p:nvPr/>
        </p:nvSpPr>
        <p:spPr>
          <a:xfrm>
            <a:off x="625411" y="2141352"/>
            <a:ext cx="11109389" cy="2923877"/>
          </a:xfrm>
          <a:prstGeom prst="rect">
            <a:avLst/>
          </a:prstGeom>
        </p:spPr>
        <p:txBody>
          <a:bodyPr wrap="square">
            <a:spAutoFit/>
          </a:bodyPr>
          <a:lstStyle/>
          <a:p>
            <a:pPr marR="3810" algn="just">
              <a:lnSpc>
                <a:spcPct val="115000"/>
              </a:lnSpc>
            </a:pPr>
            <a:r>
              <a:rPr lang="en-US" sz="2200" dirty="0" smtClean="0">
                <a:solidFill>
                  <a:srgbClr val="FF0000"/>
                </a:solidFill>
              </a:rPr>
              <a:t>4. </a:t>
            </a:r>
            <a:r>
              <a:rPr lang="id-ID" sz="3200" dirty="0" smtClean="0">
                <a:solidFill>
                  <a:srgbClr val="FF0000"/>
                </a:solidFill>
              </a:rPr>
              <a:t>Surat </a:t>
            </a:r>
            <a:r>
              <a:rPr lang="id-ID" sz="3200" dirty="0">
                <a:solidFill>
                  <a:srgbClr val="FF0000"/>
                </a:solidFill>
              </a:rPr>
              <a:t>Pernyataan Tanggung Jawab Mutlak</a:t>
            </a:r>
            <a:r>
              <a:rPr lang="id-ID" sz="3200" dirty="0"/>
              <a:t> dari orang </a:t>
            </a:r>
            <a:r>
              <a:rPr lang="en-US" sz="3200" dirty="0" smtClean="0"/>
              <a:t>	</a:t>
            </a:r>
            <a:r>
              <a:rPr lang="id-ID" sz="3200" dirty="0" smtClean="0"/>
              <a:t>tua/wali murid </a:t>
            </a:r>
            <a:r>
              <a:rPr lang="id-ID" sz="3200" dirty="0"/>
              <a:t>yang </a:t>
            </a:r>
            <a:r>
              <a:rPr lang="en-US" sz="3200" dirty="0" smtClean="0"/>
              <a:t>	</a:t>
            </a:r>
            <a:r>
              <a:rPr lang="id-ID" sz="3200" dirty="0" smtClean="0"/>
              <a:t>menyatakan </a:t>
            </a:r>
            <a:r>
              <a:rPr lang="id-ID" sz="3200" dirty="0"/>
              <a:t>bersedia diproses </a:t>
            </a:r>
            <a:r>
              <a:rPr lang="en-US" sz="3200" dirty="0" smtClean="0"/>
              <a:t>	</a:t>
            </a:r>
            <a:r>
              <a:rPr lang="id-ID" sz="3200" dirty="0" smtClean="0"/>
              <a:t>secara </a:t>
            </a:r>
            <a:r>
              <a:rPr lang="id-ID" sz="3200" dirty="0"/>
              <a:t>hukum jika terbukti memalsukan bukti </a:t>
            </a:r>
            <a:r>
              <a:rPr lang="en-US" sz="3200" dirty="0" smtClean="0"/>
              <a:t>	</a:t>
            </a:r>
            <a:r>
              <a:rPr lang="id-ID" sz="3200" dirty="0" smtClean="0"/>
              <a:t>keikutsertaan </a:t>
            </a:r>
            <a:r>
              <a:rPr lang="id-ID" sz="3200" dirty="0"/>
              <a:t>dalam program penanganan keluarga </a:t>
            </a:r>
            <a:r>
              <a:rPr lang="en-US" sz="3200" dirty="0" smtClean="0"/>
              <a:t>	</a:t>
            </a:r>
            <a:r>
              <a:rPr lang="id-ID" sz="3200" dirty="0" smtClean="0"/>
              <a:t>tidak </a:t>
            </a:r>
            <a:r>
              <a:rPr lang="id-ID" sz="3200" dirty="0"/>
              <a:t>mampu dari </a:t>
            </a:r>
            <a:r>
              <a:rPr lang="en-US" sz="3200" dirty="0" smtClean="0"/>
              <a:t>	</a:t>
            </a:r>
            <a:r>
              <a:rPr lang="id-ID" sz="3200" dirty="0" smtClean="0"/>
              <a:t>Pemerintah </a:t>
            </a:r>
            <a:r>
              <a:rPr lang="id-ID" sz="3200" dirty="0"/>
              <a:t>Pusat.</a:t>
            </a:r>
            <a:endParaRPr lang="en-US" sz="3200" dirty="0"/>
          </a:p>
        </p:txBody>
      </p:sp>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2929447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3" name="Rectangle 42"/>
          <p:cNvSpPr/>
          <p:nvPr/>
        </p:nvSpPr>
        <p:spPr>
          <a:xfrm>
            <a:off x="1067223" y="1446275"/>
            <a:ext cx="2742778" cy="461665"/>
          </a:xfrm>
          <a:prstGeom prst="rect">
            <a:avLst/>
          </a:prstGeom>
          <a:noFill/>
        </p:spPr>
        <p:txBody>
          <a:bodyPr wrap="square" lIns="91440" tIns="45720" rIns="91440" bIns="45720">
            <a:spAutoFit/>
          </a:bodyPr>
          <a:lstStyle/>
          <a:p>
            <a:pPr lvl="0" algn="ctr"/>
            <a:r>
              <a:rPr lang="en-US" sz="2400" dirty="0" smtClean="0">
                <a:ln w="0"/>
                <a:solidFill>
                  <a:schemeClr val="tx1"/>
                </a:solidFill>
                <a:effectLst>
                  <a:outerShdw blurRad="38100" dist="19050" dir="2700000" algn="tl" rotWithShape="0">
                    <a:schemeClr val="dk1">
                      <a:alpha val="40000"/>
                    </a:schemeClr>
                  </a:outerShdw>
                </a:effectLst>
              </a:rPr>
              <a:t>JALUR PRESTASI</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4" name="Straight Connector 3"/>
          <p:cNvCxnSpPr/>
          <p:nvPr/>
        </p:nvCxnSpPr>
        <p:spPr>
          <a:xfrm flipV="1">
            <a:off x="1141800" y="1907940"/>
            <a:ext cx="2592000" cy="0"/>
          </a:xfrm>
          <a:prstGeom prst="line">
            <a:avLst/>
          </a:prstGeom>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p:cNvSpPr/>
          <p:nvPr/>
        </p:nvSpPr>
        <p:spPr>
          <a:xfrm>
            <a:off x="1067223" y="985635"/>
            <a:ext cx="2946319"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SYARAT PENDAFTARAN</a:t>
            </a:r>
            <a:endParaRPr lang="en-US" dirty="0">
              <a:solidFill>
                <a:schemeClr val="bg1"/>
              </a:solidFill>
              <a:latin typeface="Segoe UI Black" panose="020B0A02040204020203" pitchFamily="34" charset="0"/>
              <a:ea typeface="Segoe UI Black" panose="020B0A02040204020203" pitchFamily="34" charset="0"/>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3" name="Rectangle 2"/>
          <p:cNvSpPr/>
          <p:nvPr/>
        </p:nvSpPr>
        <p:spPr>
          <a:xfrm>
            <a:off x="152400" y="2022390"/>
            <a:ext cx="5791200" cy="4303486"/>
          </a:xfrm>
          <a:prstGeom prst="rect">
            <a:avLst/>
          </a:prstGeom>
        </p:spPr>
        <p:txBody>
          <a:bodyPr wrap="square">
            <a:spAutoFit/>
          </a:bodyPr>
          <a:lstStyle/>
          <a:p>
            <a:pPr marL="457200" marR="3810" indent="-457200" algn="just">
              <a:lnSpc>
                <a:spcPct val="115000"/>
              </a:lnSpc>
              <a:buFont typeface="+mj-lt"/>
              <a:buAutoNum type="arabicPeriod"/>
            </a:pPr>
            <a:r>
              <a:rPr lang="en-US" sz="2400" dirty="0"/>
              <a:t>S</a:t>
            </a:r>
            <a:r>
              <a:rPr lang="id-ID" sz="2400" dirty="0" smtClean="0"/>
              <a:t>urat </a:t>
            </a:r>
            <a:r>
              <a:rPr lang="en-US" sz="2400" dirty="0" smtClean="0"/>
              <a:t>K</a:t>
            </a:r>
            <a:r>
              <a:rPr lang="id-ID" sz="2400" dirty="0" smtClean="0"/>
              <a:t>eterangan </a:t>
            </a:r>
            <a:r>
              <a:rPr lang="id-ID" sz="2400" dirty="0">
                <a:solidFill>
                  <a:srgbClr val="FF0000"/>
                </a:solidFill>
              </a:rPr>
              <a:t>nilai rata-rata rapor </a:t>
            </a:r>
            <a:r>
              <a:rPr lang="id-ID" sz="2400" dirty="0"/>
              <a:t>(5 semester terakhir) dan </a:t>
            </a:r>
            <a:r>
              <a:rPr lang="id-ID" sz="2400" dirty="0">
                <a:solidFill>
                  <a:srgbClr val="FF0000"/>
                </a:solidFill>
              </a:rPr>
              <a:t>peringkat</a:t>
            </a:r>
            <a:r>
              <a:rPr lang="en-US" sz="2400" dirty="0"/>
              <a:t> dalam satu rombongan belajar (kelas 4 semester 2 sampai dengan kelas 6);</a:t>
            </a:r>
          </a:p>
          <a:p>
            <a:pPr marL="457200" marR="3810" indent="-457200" algn="just">
              <a:lnSpc>
                <a:spcPct val="115000"/>
              </a:lnSpc>
              <a:buFont typeface="+mj-lt"/>
              <a:buAutoNum type="arabicPeriod"/>
            </a:pPr>
            <a:r>
              <a:rPr lang="id-ID" sz="2400" dirty="0"/>
              <a:t>Foto copy </a:t>
            </a:r>
            <a:r>
              <a:rPr lang="id-ID" sz="2400" dirty="0">
                <a:solidFill>
                  <a:srgbClr val="FF0000"/>
                </a:solidFill>
              </a:rPr>
              <a:t>sertifikat/piagam</a:t>
            </a:r>
            <a:r>
              <a:rPr lang="id-ID" sz="2400" dirty="0"/>
              <a:t> </a:t>
            </a:r>
            <a:r>
              <a:rPr lang="id-ID" sz="2400" dirty="0" smtClean="0"/>
              <a:t>penghargaan/bukti </a:t>
            </a:r>
            <a:r>
              <a:rPr lang="id-ID" sz="2400" dirty="0"/>
              <a:t>prestasi </a:t>
            </a:r>
            <a:r>
              <a:rPr lang="id-ID" sz="2400" dirty="0">
                <a:solidFill>
                  <a:srgbClr val="FF0000"/>
                </a:solidFill>
              </a:rPr>
              <a:t>kejuaraan</a:t>
            </a:r>
            <a:r>
              <a:rPr lang="id-ID" sz="2400" dirty="0"/>
              <a:t>   dibidang akademik maupun non akademik dengan menunjukkan aslinya</a:t>
            </a:r>
            <a:r>
              <a:rPr lang="id-ID" sz="2200" dirty="0" smtClean="0"/>
              <a:t>;</a:t>
            </a:r>
            <a:endParaRPr lang="en-US" sz="2200" dirty="0"/>
          </a:p>
        </p:txBody>
      </p:sp>
      <p:sp>
        <p:nvSpPr>
          <p:cNvPr id="19" name="Rectangle 18"/>
          <p:cNvSpPr/>
          <p:nvPr/>
        </p:nvSpPr>
        <p:spPr>
          <a:xfrm>
            <a:off x="6143626" y="1563914"/>
            <a:ext cx="5819774" cy="4303486"/>
          </a:xfrm>
          <a:prstGeom prst="rect">
            <a:avLst/>
          </a:prstGeom>
        </p:spPr>
        <p:txBody>
          <a:bodyPr wrap="square">
            <a:spAutoFit/>
          </a:bodyPr>
          <a:lstStyle/>
          <a:p>
            <a:pPr marL="457200" marR="3810" indent="-457200" algn="just">
              <a:lnSpc>
                <a:spcPct val="115000"/>
              </a:lnSpc>
              <a:buFont typeface="+mj-lt"/>
              <a:buAutoNum type="arabicPeriod" startAt="3"/>
            </a:pPr>
            <a:r>
              <a:rPr lang="id-ID" sz="2400" dirty="0" smtClean="0"/>
              <a:t>Bukti </a:t>
            </a:r>
            <a:r>
              <a:rPr lang="id-ID" sz="2400" dirty="0"/>
              <a:t>prestasi didapat </a:t>
            </a:r>
            <a:r>
              <a:rPr lang="en-US" sz="2400" dirty="0" err="1" smtClean="0"/>
              <a:t>terakhir</a:t>
            </a:r>
            <a:r>
              <a:rPr lang="en-US" sz="2400" dirty="0" smtClean="0"/>
              <a:t> 30 April 2025 </a:t>
            </a:r>
            <a:r>
              <a:rPr lang="en-US" sz="2400" dirty="0" err="1" smtClean="0"/>
              <a:t>dan</a:t>
            </a:r>
            <a:r>
              <a:rPr lang="en-US" sz="2400" dirty="0" smtClean="0"/>
              <a:t> </a:t>
            </a:r>
            <a:r>
              <a:rPr lang="id-ID" sz="2400" dirty="0" smtClean="0">
                <a:solidFill>
                  <a:srgbClr val="FF0000"/>
                </a:solidFill>
              </a:rPr>
              <a:t> </a:t>
            </a:r>
            <a:r>
              <a:rPr lang="id-ID" sz="2400" dirty="0">
                <a:solidFill>
                  <a:srgbClr val="FF0000"/>
                </a:solidFill>
              </a:rPr>
              <a:t>paling lama 3 tahun</a:t>
            </a:r>
            <a:r>
              <a:rPr lang="id-ID" sz="2400" dirty="0"/>
              <a:t>   dari tanggal pendaftaran (kelas 4 s.d </a:t>
            </a:r>
            <a:r>
              <a:rPr lang="id-ID" sz="2400" dirty="0" smtClean="0"/>
              <a:t>6);</a:t>
            </a:r>
            <a:endParaRPr lang="en-US" sz="2400" dirty="0"/>
          </a:p>
          <a:p>
            <a:pPr marL="457200" marR="3810" indent="-457200" algn="just">
              <a:lnSpc>
                <a:spcPct val="115000"/>
              </a:lnSpc>
              <a:buFont typeface="+mj-lt"/>
              <a:buAutoNum type="arabicPeriod" startAt="3"/>
            </a:pPr>
            <a:r>
              <a:rPr lang="id-ID" sz="2400" dirty="0"/>
              <a:t>Foto copy Surat Tanda Kelulusan Madrasah Diniyah Awaliyah (MDA), Taman Pendidikan Qur’an (TPQ), Ujian Baca Tulis Qur’an (UBTQ), Tahfidz Al Qur’an dan Lembaga Pendidikan Agama lain (Non Islam) dengan menunjukkan aslinya;</a:t>
            </a:r>
            <a:endParaRPr lang="en-US" sz="2400" dirty="0"/>
          </a:p>
        </p:txBody>
      </p:sp>
    </p:spTree>
    <p:extLst>
      <p:ext uri="{BB962C8B-B14F-4D97-AF65-F5344CB8AC3E}">
        <p14:creationId xmlns:p14="http://schemas.microsoft.com/office/powerpoint/2010/main" val="1373817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ounded Rectangle 21"/>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p:cNvSpPr/>
          <p:nvPr/>
        </p:nvSpPr>
        <p:spPr>
          <a:xfrm>
            <a:off x="1350401" y="999835"/>
            <a:ext cx="2213106"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SKOR PERINGKAT</a:t>
            </a:r>
            <a:endParaRPr lang="en-US" dirty="0">
              <a:solidFill>
                <a:schemeClr val="bg1"/>
              </a:solidFill>
              <a:latin typeface="Segoe UI Black" panose="020B0A02040204020203" pitchFamily="34" charset="0"/>
              <a:ea typeface="Segoe UI Black" panose="020B0A02040204020203" pitchFamily="34" charset="0"/>
            </a:endParaRPr>
          </a:p>
        </p:txBody>
      </p:sp>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3" name="AutoShape 2" descr="blob:https://web.whatsapp.com/e0c572e0-be54-4765-98ee-f56845a4409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lob:https://web.whatsapp.com/e0c572e0-be54-4765-98ee-f56845a4409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blob:https://web.whatsapp.com/e0c572e0-be54-4765-98ee-f56845a4409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4010"/>
          <a:stretch/>
        </p:blipFill>
        <p:spPr bwMode="auto">
          <a:xfrm>
            <a:off x="1219200" y="1905000"/>
            <a:ext cx="4429677"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6384649" y="2336800"/>
            <a:ext cx="4007580" cy="3225800"/>
            <a:chOff x="6384649" y="2336800"/>
            <a:chExt cx="4007580" cy="3225800"/>
          </a:xfrm>
        </p:grpSpPr>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26700"/>
            <a:stretch/>
          </p:blipFill>
          <p:spPr bwMode="auto">
            <a:xfrm>
              <a:off x="6384649" y="2562225"/>
              <a:ext cx="400758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26694"/>
            <a:stretch/>
          </p:blipFill>
          <p:spPr bwMode="auto">
            <a:xfrm>
              <a:off x="6426200" y="2336800"/>
              <a:ext cx="396602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17176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71916" y="468369"/>
            <a:ext cx="3114675"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006C74"/>
                </a:solidFill>
              </a:rPr>
              <a:t>PRINSIP</a:t>
            </a:r>
            <a:r>
              <a:rPr sz="2800" spc="-145" dirty="0">
                <a:solidFill>
                  <a:srgbClr val="006C74"/>
                </a:solidFill>
              </a:rPr>
              <a:t> </a:t>
            </a:r>
            <a:r>
              <a:rPr sz="2800" spc="-10" dirty="0">
                <a:solidFill>
                  <a:srgbClr val="C00000"/>
                </a:solidFill>
              </a:rPr>
              <a:t>DASAR</a:t>
            </a:r>
            <a:endParaRPr sz="2800" dirty="0"/>
          </a:p>
        </p:txBody>
      </p:sp>
      <p:sp>
        <p:nvSpPr>
          <p:cNvPr id="5" name="object 5"/>
          <p:cNvSpPr txBox="1"/>
          <p:nvPr/>
        </p:nvSpPr>
        <p:spPr>
          <a:xfrm>
            <a:off x="378543" y="964712"/>
            <a:ext cx="5685708" cy="319575"/>
          </a:xfrm>
          <a:prstGeom prst="rect">
            <a:avLst/>
          </a:prstGeom>
        </p:spPr>
        <p:txBody>
          <a:bodyPr vert="horz" wrap="square" lIns="0" tIns="59055" rIns="0" bIns="0" rtlCol="0">
            <a:spAutoFit/>
          </a:bodyPr>
          <a:lstStyle/>
          <a:p>
            <a:pPr marL="12700" marR="5080" algn="l">
              <a:lnSpc>
                <a:spcPts val="2039"/>
              </a:lnSpc>
              <a:spcBef>
                <a:spcPts val="465"/>
              </a:spcBef>
            </a:pPr>
            <a:r>
              <a:rPr lang="en-US" sz="2000" spc="-10" dirty="0" smtClean="0">
                <a:latin typeface="Arial Black" panose="020B0A04020102020204" pitchFamily="34" charset="0"/>
                <a:cs typeface="Arial MT"/>
              </a:rPr>
              <a:t>SPMB </a:t>
            </a:r>
            <a:r>
              <a:rPr lang="en-US" sz="2000" spc="-10" dirty="0" err="1" smtClean="0">
                <a:latin typeface="Arial Black" panose="020B0A04020102020204" pitchFamily="34" charset="0"/>
                <a:cs typeface="Arial MT"/>
              </a:rPr>
              <a:t>dilaksanakan</a:t>
            </a:r>
            <a:r>
              <a:rPr lang="en-US" sz="2000" spc="-10" dirty="0" smtClean="0">
                <a:latin typeface="Arial Black" panose="020B0A04020102020204" pitchFamily="34" charset="0"/>
                <a:cs typeface="Arial MT"/>
              </a:rPr>
              <a:t> </a:t>
            </a:r>
            <a:r>
              <a:rPr lang="en-US" sz="2000" spc="-10" dirty="0" err="1" smtClean="0">
                <a:latin typeface="Arial Black" panose="020B0A04020102020204" pitchFamily="34" charset="0"/>
                <a:cs typeface="Arial MT"/>
              </a:rPr>
              <a:t>secara</a:t>
            </a:r>
            <a:r>
              <a:rPr lang="en-US" sz="2000" spc="-10" dirty="0" smtClean="0">
                <a:latin typeface="Arial Black" panose="020B0A04020102020204" pitchFamily="34" charset="0"/>
                <a:cs typeface="Arial MT"/>
              </a:rPr>
              <a:t> :</a:t>
            </a:r>
            <a:endParaRPr sz="2000" dirty="0">
              <a:latin typeface="Arial Black" panose="020B0A04020102020204" pitchFamily="34" charset="0"/>
              <a:cs typeface="Arial MT"/>
            </a:endParaRPr>
          </a:p>
        </p:txBody>
      </p:sp>
      <p:grpSp>
        <p:nvGrpSpPr>
          <p:cNvPr id="6" name="object 6"/>
          <p:cNvGrpSpPr/>
          <p:nvPr/>
        </p:nvGrpSpPr>
        <p:grpSpPr>
          <a:xfrm>
            <a:off x="310" y="6496296"/>
            <a:ext cx="12191365" cy="361950"/>
            <a:chOff x="310" y="6496296"/>
            <a:chExt cx="12191365" cy="361950"/>
          </a:xfrm>
        </p:grpSpPr>
        <p:sp>
          <p:nvSpPr>
            <p:cNvPr id="7" name="object 7"/>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8" name="object 8"/>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9" name="object 9"/>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grpSp>
      <p:grpSp>
        <p:nvGrpSpPr>
          <p:cNvPr id="10" name="object 10"/>
          <p:cNvGrpSpPr/>
          <p:nvPr/>
        </p:nvGrpSpPr>
        <p:grpSpPr>
          <a:xfrm>
            <a:off x="304" y="-566848"/>
            <a:ext cx="12128500" cy="6028275"/>
            <a:chOff x="0" y="0"/>
            <a:chExt cx="12128500" cy="6028275"/>
          </a:xfrm>
        </p:grpSpPr>
        <p:sp>
          <p:nvSpPr>
            <p:cNvPr id="11" name="object 11"/>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sp>
          <p:nvSpPr>
            <p:cNvPr id="15" name="object 15"/>
            <p:cNvSpPr/>
            <p:nvPr/>
          </p:nvSpPr>
          <p:spPr>
            <a:xfrm>
              <a:off x="222250" y="2007069"/>
              <a:ext cx="11828780" cy="4021206"/>
            </a:xfrm>
            <a:custGeom>
              <a:avLst/>
              <a:gdLst/>
              <a:ahLst/>
              <a:cxnLst/>
              <a:rect l="l" t="t" r="r" b="b"/>
              <a:pathLst>
                <a:path w="11828780" h="3234690">
                  <a:moveTo>
                    <a:pt x="11404219" y="0"/>
                  </a:moveTo>
                  <a:lnTo>
                    <a:pt x="424611" y="0"/>
                  </a:lnTo>
                  <a:lnTo>
                    <a:pt x="378345" y="2491"/>
                  </a:lnTo>
                  <a:lnTo>
                    <a:pt x="333522" y="9794"/>
                  </a:lnTo>
                  <a:lnTo>
                    <a:pt x="290402" y="21647"/>
                  </a:lnTo>
                  <a:lnTo>
                    <a:pt x="249242" y="37793"/>
                  </a:lnTo>
                  <a:lnTo>
                    <a:pt x="210302" y="57973"/>
                  </a:lnTo>
                  <a:lnTo>
                    <a:pt x="173842" y="81926"/>
                  </a:lnTo>
                  <a:lnTo>
                    <a:pt x="140119" y="109393"/>
                  </a:lnTo>
                  <a:lnTo>
                    <a:pt x="109394" y="140117"/>
                  </a:lnTo>
                  <a:lnTo>
                    <a:pt x="81925" y="173836"/>
                  </a:lnTo>
                  <a:lnTo>
                    <a:pt x="57972" y="210293"/>
                  </a:lnTo>
                  <a:lnTo>
                    <a:pt x="37792" y="249227"/>
                  </a:lnTo>
                  <a:lnTo>
                    <a:pt x="21647" y="290380"/>
                  </a:lnTo>
                  <a:lnTo>
                    <a:pt x="9793" y="333493"/>
                  </a:lnTo>
                  <a:lnTo>
                    <a:pt x="2491" y="378306"/>
                  </a:lnTo>
                  <a:lnTo>
                    <a:pt x="0" y="424561"/>
                  </a:lnTo>
                  <a:lnTo>
                    <a:pt x="0" y="2810129"/>
                  </a:lnTo>
                  <a:lnTo>
                    <a:pt x="2491" y="2856385"/>
                  </a:lnTo>
                  <a:lnTo>
                    <a:pt x="9793" y="2901200"/>
                  </a:lnTo>
                  <a:lnTo>
                    <a:pt x="21647" y="2944313"/>
                  </a:lnTo>
                  <a:lnTo>
                    <a:pt x="37792" y="2985467"/>
                  </a:lnTo>
                  <a:lnTo>
                    <a:pt x="57972" y="3024402"/>
                  </a:lnTo>
                  <a:lnTo>
                    <a:pt x="81925" y="3060858"/>
                  </a:lnTo>
                  <a:lnTo>
                    <a:pt x="109394" y="3094577"/>
                  </a:lnTo>
                  <a:lnTo>
                    <a:pt x="140119" y="3125300"/>
                  </a:lnTo>
                  <a:lnTo>
                    <a:pt x="173842" y="3152767"/>
                  </a:lnTo>
                  <a:lnTo>
                    <a:pt x="210302" y="3176719"/>
                  </a:lnTo>
                  <a:lnTo>
                    <a:pt x="249242" y="3196897"/>
                  </a:lnTo>
                  <a:lnTo>
                    <a:pt x="290402" y="3213043"/>
                  </a:lnTo>
                  <a:lnTo>
                    <a:pt x="333522" y="3224896"/>
                  </a:lnTo>
                  <a:lnTo>
                    <a:pt x="378345" y="3232198"/>
                  </a:lnTo>
                  <a:lnTo>
                    <a:pt x="424611" y="3234690"/>
                  </a:lnTo>
                  <a:lnTo>
                    <a:pt x="11404219" y="3234690"/>
                  </a:lnTo>
                  <a:lnTo>
                    <a:pt x="11450473" y="3232198"/>
                  </a:lnTo>
                  <a:lnTo>
                    <a:pt x="11495286" y="3224896"/>
                  </a:lnTo>
                  <a:lnTo>
                    <a:pt x="11538399" y="3213043"/>
                  </a:lnTo>
                  <a:lnTo>
                    <a:pt x="11579552" y="3196897"/>
                  </a:lnTo>
                  <a:lnTo>
                    <a:pt x="11618486" y="3176719"/>
                  </a:lnTo>
                  <a:lnTo>
                    <a:pt x="11654943" y="3152767"/>
                  </a:lnTo>
                  <a:lnTo>
                    <a:pt x="11688662" y="3125300"/>
                  </a:lnTo>
                  <a:lnTo>
                    <a:pt x="11719386" y="3094577"/>
                  </a:lnTo>
                  <a:lnTo>
                    <a:pt x="11746853" y="3060858"/>
                  </a:lnTo>
                  <a:lnTo>
                    <a:pt x="11770806" y="3024402"/>
                  </a:lnTo>
                  <a:lnTo>
                    <a:pt x="11790986" y="2985467"/>
                  </a:lnTo>
                  <a:lnTo>
                    <a:pt x="11807132" y="2944313"/>
                  </a:lnTo>
                  <a:lnTo>
                    <a:pt x="11818985" y="2901200"/>
                  </a:lnTo>
                  <a:lnTo>
                    <a:pt x="11826288" y="2856385"/>
                  </a:lnTo>
                  <a:lnTo>
                    <a:pt x="11828780" y="2810129"/>
                  </a:lnTo>
                  <a:lnTo>
                    <a:pt x="11828780" y="424561"/>
                  </a:lnTo>
                  <a:lnTo>
                    <a:pt x="11826288" y="378306"/>
                  </a:lnTo>
                  <a:lnTo>
                    <a:pt x="11818985" y="333493"/>
                  </a:lnTo>
                  <a:lnTo>
                    <a:pt x="11807132" y="290380"/>
                  </a:lnTo>
                  <a:lnTo>
                    <a:pt x="11790986" y="249227"/>
                  </a:lnTo>
                  <a:lnTo>
                    <a:pt x="11770806" y="210293"/>
                  </a:lnTo>
                  <a:lnTo>
                    <a:pt x="11746853" y="173836"/>
                  </a:lnTo>
                  <a:lnTo>
                    <a:pt x="11719386" y="140117"/>
                  </a:lnTo>
                  <a:lnTo>
                    <a:pt x="11688662" y="109393"/>
                  </a:lnTo>
                  <a:lnTo>
                    <a:pt x="11654943" y="81926"/>
                  </a:lnTo>
                  <a:lnTo>
                    <a:pt x="11618486" y="57973"/>
                  </a:lnTo>
                  <a:lnTo>
                    <a:pt x="11579552" y="37793"/>
                  </a:lnTo>
                  <a:lnTo>
                    <a:pt x="11538399" y="21647"/>
                  </a:lnTo>
                  <a:lnTo>
                    <a:pt x="11495286" y="9794"/>
                  </a:lnTo>
                  <a:lnTo>
                    <a:pt x="11450473" y="2491"/>
                  </a:lnTo>
                  <a:lnTo>
                    <a:pt x="11404219" y="0"/>
                  </a:lnTo>
                  <a:close/>
                </a:path>
              </a:pathLst>
            </a:custGeom>
            <a:solidFill>
              <a:srgbClr val="006C74"/>
            </a:solidFill>
          </p:spPr>
          <p:txBody>
            <a:bodyPr wrap="square" lIns="0" tIns="0" rIns="0" bIns="0" rtlCol="0"/>
            <a:lstStyle/>
            <a:p>
              <a:endParaRPr/>
            </a:p>
          </p:txBody>
        </p:sp>
        <p:sp>
          <p:nvSpPr>
            <p:cNvPr id="16" name="object 16"/>
            <p:cNvSpPr/>
            <p:nvPr/>
          </p:nvSpPr>
          <p:spPr>
            <a:xfrm>
              <a:off x="222250" y="2689860"/>
              <a:ext cx="11828780" cy="3234690"/>
            </a:xfrm>
            <a:custGeom>
              <a:avLst/>
              <a:gdLst/>
              <a:ahLst/>
              <a:cxnLst/>
              <a:rect l="l" t="t" r="r" b="b"/>
              <a:pathLst>
                <a:path w="11828780" h="3234690">
                  <a:moveTo>
                    <a:pt x="0" y="424561"/>
                  </a:moveTo>
                  <a:lnTo>
                    <a:pt x="2491" y="378306"/>
                  </a:lnTo>
                  <a:lnTo>
                    <a:pt x="9793" y="333493"/>
                  </a:lnTo>
                  <a:lnTo>
                    <a:pt x="21647" y="290380"/>
                  </a:lnTo>
                  <a:lnTo>
                    <a:pt x="37792" y="249227"/>
                  </a:lnTo>
                  <a:lnTo>
                    <a:pt x="57972" y="210293"/>
                  </a:lnTo>
                  <a:lnTo>
                    <a:pt x="81925" y="173836"/>
                  </a:lnTo>
                  <a:lnTo>
                    <a:pt x="109394" y="140117"/>
                  </a:lnTo>
                  <a:lnTo>
                    <a:pt x="140119" y="109393"/>
                  </a:lnTo>
                  <a:lnTo>
                    <a:pt x="173842" y="81926"/>
                  </a:lnTo>
                  <a:lnTo>
                    <a:pt x="210302" y="57973"/>
                  </a:lnTo>
                  <a:lnTo>
                    <a:pt x="249242" y="37793"/>
                  </a:lnTo>
                  <a:lnTo>
                    <a:pt x="290402" y="21647"/>
                  </a:lnTo>
                  <a:lnTo>
                    <a:pt x="333522" y="9794"/>
                  </a:lnTo>
                  <a:lnTo>
                    <a:pt x="378345" y="2491"/>
                  </a:lnTo>
                  <a:lnTo>
                    <a:pt x="424611" y="0"/>
                  </a:lnTo>
                  <a:lnTo>
                    <a:pt x="11404219" y="0"/>
                  </a:lnTo>
                  <a:lnTo>
                    <a:pt x="11450473" y="2491"/>
                  </a:lnTo>
                  <a:lnTo>
                    <a:pt x="11495286" y="9794"/>
                  </a:lnTo>
                  <a:lnTo>
                    <a:pt x="11538399" y="21647"/>
                  </a:lnTo>
                  <a:lnTo>
                    <a:pt x="11579552" y="37793"/>
                  </a:lnTo>
                  <a:lnTo>
                    <a:pt x="11618486" y="57973"/>
                  </a:lnTo>
                  <a:lnTo>
                    <a:pt x="11654943" y="81926"/>
                  </a:lnTo>
                  <a:lnTo>
                    <a:pt x="11688662" y="109393"/>
                  </a:lnTo>
                  <a:lnTo>
                    <a:pt x="11719386" y="140117"/>
                  </a:lnTo>
                  <a:lnTo>
                    <a:pt x="11746853" y="173836"/>
                  </a:lnTo>
                  <a:lnTo>
                    <a:pt x="11770806" y="210293"/>
                  </a:lnTo>
                  <a:lnTo>
                    <a:pt x="11790986" y="249227"/>
                  </a:lnTo>
                  <a:lnTo>
                    <a:pt x="11807132" y="290380"/>
                  </a:lnTo>
                  <a:lnTo>
                    <a:pt x="11818985" y="333493"/>
                  </a:lnTo>
                  <a:lnTo>
                    <a:pt x="11826288" y="378306"/>
                  </a:lnTo>
                  <a:lnTo>
                    <a:pt x="11828780" y="424561"/>
                  </a:lnTo>
                  <a:lnTo>
                    <a:pt x="11828780" y="2810129"/>
                  </a:lnTo>
                  <a:lnTo>
                    <a:pt x="11826288" y="2856385"/>
                  </a:lnTo>
                  <a:lnTo>
                    <a:pt x="11818985" y="2901200"/>
                  </a:lnTo>
                  <a:lnTo>
                    <a:pt x="11807132" y="2944313"/>
                  </a:lnTo>
                  <a:lnTo>
                    <a:pt x="11790986" y="2985467"/>
                  </a:lnTo>
                  <a:lnTo>
                    <a:pt x="11770806" y="3024402"/>
                  </a:lnTo>
                  <a:lnTo>
                    <a:pt x="11746853" y="3060858"/>
                  </a:lnTo>
                  <a:lnTo>
                    <a:pt x="11719386" y="3094577"/>
                  </a:lnTo>
                  <a:lnTo>
                    <a:pt x="11688662" y="3125300"/>
                  </a:lnTo>
                  <a:lnTo>
                    <a:pt x="11654943" y="3152767"/>
                  </a:lnTo>
                  <a:lnTo>
                    <a:pt x="11618486" y="3176719"/>
                  </a:lnTo>
                  <a:lnTo>
                    <a:pt x="11579552" y="3196897"/>
                  </a:lnTo>
                  <a:lnTo>
                    <a:pt x="11538399" y="3213043"/>
                  </a:lnTo>
                  <a:lnTo>
                    <a:pt x="11495286" y="3224896"/>
                  </a:lnTo>
                  <a:lnTo>
                    <a:pt x="11450473" y="3232198"/>
                  </a:lnTo>
                  <a:lnTo>
                    <a:pt x="11404219" y="3234690"/>
                  </a:lnTo>
                  <a:lnTo>
                    <a:pt x="424611" y="3234690"/>
                  </a:lnTo>
                  <a:lnTo>
                    <a:pt x="378345" y="3232198"/>
                  </a:lnTo>
                  <a:lnTo>
                    <a:pt x="333522" y="3224896"/>
                  </a:lnTo>
                  <a:lnTo>
                    <a:pt x="290402" y="3213043"/>
                  </a:lnTo>
                  <a:lnTo>
                    <a:pt x="249242" y="3196897"/>
                  </a:lnTo>
                  <a:lnTo>
                    <a:pt x="210302" y="3176719"/>
                  </a:lnTo>
                  <a:lnTo>
                    <a:pt x="173842" y="3152767"/>
                  </a:lnTo>
                  <a:lnTo>
                    <a:pt x="140119" y="3125300"/>
                  </a:lnTo>
                  <a:lnTo>
                    <a:pt x="109394" y="3094577"/>
                  </a:lnTo>
                  <a:lnTo>
                    <a:pt x="81925" y="3060858"/>
                  </a:lnTo>
                  <a:lnTo>
                    <a:pt x="57972" y="3024402"/>
                  </a:lnTo>
                  <a:lnTo>
                    <a:pt x="37792" y="2985467"/>
                  </a:lnTo>
                  <a:lnTo>
                    <a:pt x="21647" y="2944313"/>
                  </a:lnTo>
                  <a:lnTo>
                    <a:pt x="9793" y="2901200"/>
                  </a:lnTo>
                  <a:lnTo>
                    <a:pt x="2491" y="2856385"/>
                  </a:lnTo>
                  <a:lnTo>
                    <a:pt x="0" y="2810129"/>
                  </a:lnTo>
                  <a:lnTo>
                    <a:pt x="0" y="424561"/>
                  </a:lnTo>
                  <a:close/>
                </a:path>
              </a:pathLst>
            </a:custGeom>
            <a:ln w="12700">
              <a:solidFill>
                <a:srgbClr val="2E528F"/>
              </a:solidFill>
            </a:ln>
          </p:spPr>
          <p:txBody>
            <a:bodyPr wrap="square" lIns="0" tIns="0" rIns="0" bIns="0" rtlCol="0"/>
            <a:lstStyle/>
            <a:p>
              <a:endParaRPr/>
            </a:p>
          </p:txBody>
        </p:sp>
      </p:grpSp>
      <p:sp>
        <p:nvSpPr>
          <p:cNvPr id="17" name="object 17"/>
          <p:cNvSpPr txBox="1"/>
          <p:nvPr/>
        </p:nvSpPr>
        <p:spPr>
          <a:xfrm>
            <a:off x="431550" y="1600200"/>
            <a:ext cx="11089005" cy="3940822"/>
          </a:xfrm>
          <a:prstGeom prst="rect">
            <a:avLst/>
          </a:prstGeom>
        </p:spPr>
        <p:txBody>
          <a:bodyPr vert="horz" wrap="square" lIns="0" tIns="123190" rIns="0" bIns="0" rtlCol="0">
            <a:spAutoFit/>
          </a:bodyPr>
          <a:lstStyle/>
          <a:p>
            <a:pPr marL="355600" indent="-342900">
              <a:spcBef>
                <a:spcPts val="970"/>
              </a:spcBef>
              <a:buFontTx/>
              <a:buAutoNum type="arabicPeriod"/>
              <a:tabLst>
                <a:tab pos="355600" algn="l"/>
              </a:tabLst>
            </a:pPr>
            <a:r>
              <a:rPr lang="en-US" sz="2000" b="1" dirty="0" err="1" smtClean="0">
                <a:solidFill>
                  <a:srgbClr val="00AFEF"/>
                </a:solidFill>
                <a:latin typeface="Arial"/>
                <a:cs typeface="Arial"/>
              </a:rPr>
              <a:t>obyektif</a:t>
            </a:r>
            <a:r>
              <a:rPr lang="en-US" sz="2000" b="1" dirty="0" smtClean="0">
                <a:solidFill>
                  <a:srgbClr val="00AFEF"/>
                </a:solidFill>
                <a:latin typeface="Arial"/>
                <a:cs typeface="Arial"/>
              </a:rPr>
              <a:t>,</a:t>
            </a:r>
            <a:r>
              <a:rPr lang="en-US" sz="2000" b="1" spc="-30" dirty="0" smtClean="0">
                <a:solidFill>
                  <a:srgbClr val="00AFEF"/>
                </a:solidFill>
                <a:latin typeface="Arial"/>
                <a:cs typeface="Arial"/>
              </a:rPr>
              <a:t> </a:t>
            </a:r>
            <a:r>
              <a:rPr lang="en-US" sz="2000" dirty="0" err="1" smtClean="0">
                <a:solidFill>
                  <a:srgbClr val="FFFFFF"/>
                </a:solidFill>
                <a:latin typeface="Arial MT"/>
                <a:cs typeface="Arial MT"/>
              </a:rPr>
              <a:t>artinya</a:t>
            </a:r>
            <a:r>
              <a:rPr lang="en-US" sz="2000" spc="-40" dirty="0" smtClean="0">
                <a:solidFill>
                  <a:srgbClr val="FFFFFF"/>
                </a:solidFill>
                <a:latin typeface="Arial MT"/>
                <a:cs typeface="Arial MT"/>
              </a:rPr>
              <a:t> </a:t>
            </a:r>
            <a:r>
              <a:rPr lang="en-US" sz="2000" dirty="0">
                <a:solidFill>
                  <a:srgbClr val="FFFFFF"/>
                </a:solidFill>
                <a:latin typeface="Arial MT"/>
                <a:cs typeface="Arial MT"/>
              </a:rPr>
              <a:t>S</a:t>
            </a:r>
            <a:r>
              <a:rPr lang="en-US" sz="2000" dirty="0" smtClean="0">
                <a:solidFill>
                  <a:srgbClr val="FFFFFF"/>
                </a:solidFill>
                <a:latin typeface="Arial MT"/>
                <a:cs typeface="Arial MT"/>
              </a:rPr>
              <a:t>PMB</a:t>
            </a:r>
            <a:r>
              <a:rPr lang="en-US" sz="2000" spc="-30" dirty="0" smtClean="0">
                <a:solidFill>
                  <a:srgbClr val="FFFFFF"/>
                </a:solidFill>
                <a:latin typeface="Arial MT"/>
                <a:cs typeface="Arial MT"/>
              </a:rPr>
              <a:t> </a:t>
            </a:r>
            <a:r>
              <a:rPr lang="en-US" sz="2000" dirty="0" err="1" smtClean="0">
                <a:solidFill>
                  <a:srgbClr val="FFFFFF"/>
                </a:solidFill>
                <a:latin typeface="Arial MT"/>
                <a:cs typeface="Arial MT"/>
              </a:rPr>
              <a:t>harus</a:t>
            </a:r>
            <a:r>
              <a:rPr lang="en-US" sz="2000" spc="-40" dirty="0" smtClean="0">
                <a:solidFill>
                  <a:srgbClr val="FFFFFF"/>
                </a:solidFill>
                <a:latin typeface="Arial MT"/>
                <a:cs typeface="Arial MT"/>
              </a:rPr>
              <a:t> </a:t>
            </a:r>
            <a:r>
              <a:rPr lang="en-US" sz="2000" dirty="0" err="1" smtClean="0">
                <a:solidFill>
                  <a:srgbClr val="FFFFFF"/>
                </a:solidFill>
                <a:latin typeface="Arial MT"/>
                <a:cs typeface="Arial MT"/>
              </a:rPr>
              <a:t>diselenggarakan</a:t>
            </a:r>
            <a:r>
              <a:rPr lang="en-US" sz="2000" spc="-35" dirty="0" smtClean="0">
                <a:solidFill>
                  <a:srgbClr val="FFFFFF"/>
                </a:solidFill>
                <a:latin typeface="Arial MT"/>
                <a:cs typeface="Arial MT"/>
              </a:rPr>
              <a:t> </a:t>
            </a:r>
            <a:r>
              <a:rPr lang="en-US" sz="2000" dirty="0" err="1" smtClean="0">
                <a:solidFill>
                  <a:srgbClr val="FFFFFF"/>
                </a:solidFill>
                <a:latin typeface="Arial MT"/>
                <a:cs typeface="Arial MT"/>
              </a:rPr>
              <a:t>secara</a:t>
            </a:r>
            <a:r>
              <a:rPr lang="en-US" sz="2000" spc="-30" dirty="0" smtClean="0">
                <a:solidFill>
                  <a:srgbClr val="FFFFFF"/>
                </a:solidFill>
                <a:latin typeface="Arial MT"/>
                <a:cs typeface="Arial MT"/>
              </a:rPr>
              <a:t> </a:t>
            </a:r>
            <a:r>
              <a:rPr lang="en-US" sz="2000" spc="-10" dirty="0" err="1" smtClean="0">
                <a:solidFill>
                  <a:srgbClr val="FFFFFF"/>
                </a:solidFill>
                <a:latin typeface="Arial MT"/>
                <a:cs typeface="Arial MT"/>
              </a:rPr>
              <a:t>obyektif</a:t>
            </a:r>
            <a:r>
              <a:rPr lang="en-US" sz="2000" spc="-10" dirty="0" smtClean="0">
                <a:solidFill>
                  <a:srgbClr val="FFFFFF"/>
                </a:solidFill>
                <a:latin typeface="Arial MT"/>
                <a:cs typeface="Arial MT"/>
              </a:rPr>
              <a:t>;</a:t>
            </a:r>
            <a:endParaRPr lang="en-US" sz="2000" dirty="0" smtClean="0">
              <a:latin typeface="Arial MT"/>
              <a:cs typeface="Arial MT"/>
            </a:endParaRPr>
          </a:p>
          <a:p>
            <a:pPr marL="355600" indent="-342900">
              <a:spcBef>
                <a:spcPts val="970"/>
              </a:spcBef>
              <a:buFontTx/>
              <a:buAutoNum type="arabicPeriod"/>
              <a:tabLst>
                <a:tab pos="355600" algn="l"/>
              </a:tabLst>
            </a:pPr>
            <a:r>
              <a:rPr lang="en-US" sz="2000" b="1" dirty="0" err="1" smtClean="0">
                <a:solidFill>
                  <a:srgbClr val="FF0000"/>
                </a:solidFill>
                <a:latin typeface="Arial"/>
                <a:cs typeface="Arial"/>
              </a:rPr>
              <a:t>transparan</a:t>
            </a:r>
            <a:r>
              <a:rPr lang="en-US" sz="2000" dirty="0" smtClean="0">
                <a:solidFill>
                  <a:srgbClr val="FFFFFF"/>
                </a:solidFill>
                <a:latin typeface="Arial MT"/>
                <a:cs typeface="Arial MT"/>
              </a:rPr>
              <a:t>,</a:t>
            </a:r>
            <a:r>
              <a:rPr lang="en-US" sz="2000" spc="135" dirty="0" smtClean="0">
                <a:solidFill>
                  <a:srgbClr val="FFFFFF"/>
                </a:solidFill>
                <a:latin typeface="Arial MT"/>
                <a:cs typeface="Arial MT"/>
              </a:rPr>
              <a:t> </a:t>
            </a:r>
            <a:r>
              <a:rPr lang="en-US" sz="2000" dirty="0" err="1" smtClean="0">
                <a:solidFill>
                  <a:srgbClr val="FFFFFF"/>
                </a:solidFill>
                <a:latin typeface="Arial MT"/>
                <a:cs typeface="Arial MT"/>
              </a:rPr>
              <a:t>artinya</a:t>
            </a:r>
            <a:r>
              <a:rPr lang="en-US" sz="2000" spc="145" dirty="0" smtClean="0">
                <a:solidFill>
                  <a:srgbClr val="FFFFFF"/>
                </a:solidFill>
                <a:latin typeface="Arial MT"/>
                <a:cs typeface="Arial MT"/>
              </a:rPr>
              <a:t> </a:t>
            </a:r>
            <a:r>
              <a:rPr lang="en-US" sz="2000" dirty="0" err="1" smtClean="0">
                <a:solidFill>
                  <a:srgbClr val="FFFFFF"/>
                </a:solidFill>
                <a:latin typeface="Arial MT"/>
                <a:cs typeface="Arial MT"/>
              </a:rPr>
              <a:t>pelaksanaan</a:t>
            </a:r>
            <a:r>
              <a:rPr lang="en-US" sz="2000" spc="145" dirty="0" smtClean="0">
                <a:solidFill>
                  <a:srgbClr val="FFFFFF"/>
                </a:solidFill>
                <a:latin typeface="Arial MT"/>
                <a:cs typeface="Arial MT"/>
              </a:rPr>
              <a:t> </a:t>
            </a:r>
            <a:r>
              <a:rPr lang="en-US" sz="2000" dirty="0">
                <a:solidFill>
                  <a:srgbClr val="FFFFFF"/>
                </a:solidFill>
                <a:latin typeface="Arial MT"/>
                <a:cs typeface="Arial MT"/>
              </a:rPr>
              <a:t>S</a:t>
            </a:r>
            <a:r>
              <a:rPr lang="en-US" sz="2000" dirty="0" smtClean="0">
                <a:solidFill>
                  <a:srgbClr val="FFFFFF"/>
                </a:solidFill>
                <a:latin typeface="Arial MT"/>
                <a:cs typeface="Arial MT"/>
              </a:rPr>
              <a:t>PMB</a:t>
            </a:r>
            <a:r>
              <a:rPr lang="en-US" sz="2000" spc="145" dirty="0" smtClean="0">
                <a:solidFill>
                  <a:srgbClr val="FFFFFF"/>
                </a:solidFill>
                <a:latin typeface="Arial MT"/>
                <a:cs typeface="Arial MT"/>
              </a:rPr>
              <a:t> </a:t>
            </a:r>
            <a:r>
              <a:rPr lang="en-US" sz="2000" dirty="0" err="1" smtClean="0">
                <a:solidFill>
                  <a:srgbClr val="FFFFFF"/>
                </a:solidFill>
                <a:latin typeface="Arial MT"/>
                <a:cs typeface="Arial MT"/>
              </a:rPr>
              <a:t>bersifat</a:t>
            </a:r>
            <a:r>
              <a:rPr lang="en-US" sz="2000" spc="145" dirty="0" smtClean="0">
                <a:solidFill>
                  <a:srgbClr val="FFFFFF"/>
                </a:solidFill>
                <a:latin typeface="Arial MT"/>
                <a:cs typeface="Arial MT"/>
              </a:rPr>
              <a:t> </a:t>
            </a:r>
            <a:r>
              <a:rPr lang="en-US" sz="2000" dirty="0" err="1" smtClean="0">
                <a:solidFill>
                  <a:srgbClr val="FFFFFF"/>
                </a:solidFill>
                <a:latin typeface="Arial MT"/>
                <a:cs typeface="Arial MT"/>
              </a:rPr>
              <a:t>terbuka</a:t>
            </a:r>
            <a:r>
              <a:rPr lang="en-US" sz="2000" spc="145" dirty="0" smtClean="0">
                <a:solidFill>
                  <a:srgbClr val="FFFFFF"/>
                </a:solidFill>
                <a:latin typeface="Arial MT"/>
                <a:cs typeface="Arial MT"/>
              </a:rPr>
              <a:t> </a:t>
            </a:r>
            <a:r>
              <a:rPr lang="en-US" sz="2000" dirty="0" err="1" smtClean="0">
                <a:solidFill>
                  <a:srgbClr val="FFFFFF"/>
                </a:solidFill>
                <a:latin typeface="Arial MT"/>
                <a:cs typeface="Arial MT"/>
              </a:rPr>
              <a:t>dan</a:t>
            </a:r>
            <a:r>
              <a:rPr lang="en-US" sz="2000" spc="145" dirty="0" smtClean="0">
                <a:solidFill>
                  <a:srgbClr val="FFFFFF"/>
                </a:solidFill>
                <a:latin typeface="Arial MT"/>
                <a:cs typeface="Arial MT"/>
              </a:rPr>
              <a:t> </a:t>
            </a:r>
            <a:r>
              <a:rPr lang="en-US" sz="2000" dirty="0" err="1" smtClean="0">
                <a:solidFill>
                  <a:srgbClr val="FFFFFF"/>
                </a:solidFill>
                <a:latin typeface="Arial MT"/>
                <a:cs typeface="Arial MT"/>
              </a:rPr>
              <a:t>dapat</a:t>
            </a:r>
            <a:r>
              <a:rPr lang="en-US" sz="2000" spc="150" dirty="0" smtClean="0">
                <a:solidFill>
                  <a:srgbClr val="FFFFFF"/>
                </a:solidFill>
                <a:latin typeface="Arial MT"/>
                <a:cs typeface="Arial MT"/>
              </a:rPr>
              <a:t> </a:t>
            </a:r>
            <a:r>
              <a:rPr lang="en-US" sz="2000" dirty="0" err="1" smtClean="0">
                <a:solidFill>
                  <a:srgbClr val="FFFFFF"/>
                </a:solidFill>
                <a:latin typeface="Arial MT"/>
                <a:cs typeface="Arial MT"/>
              </a:rPr>
              <a:t>diketahui</a:t>
            </a:r>
            <a:r>
              <a:rPr lang="en-US" sz="2000" spc="145" dirty="0" smtClean="0">
                <a:solidFill>
                  <a:srgbClr val="FFFFFF"/>
                </a:solidFill>
                <a:latin typeface="Arial MT"/>
                <a:cs typeface="Arial MT"/>
              </a:rPr>
              <a:t> </a:t>
            </a:r>
            <a:r>
              <a:rPr lang="en-US" sz="2000" dirty="0" err="1" smtClean="0">
                <a:solidFill>
                  <a:srgbClr val="FFFFFF"/>
                </a:solidFill>
                <a:latin typeface="Arial MT"/>
                <a:cs typeface="Arial MT"/>
              </a:rPr>
              <a:t>oleh</a:t>
            </a:r>
            <a:r>
              <a:rPr lang="en-US" sz="2000" spc="145" dirty="0" smtClean="0">
                <a:solidFill>
                  <a:srgbClr val="FFFFFF"/>
                </a:solidFill>
                <a:latin typeface="Arial MT"/>
                <a:cs typeface="Arial MT"/>
              </a:rPr>
              <a:t> </a:t>
            </a:r>
            <a:r>
              <a:rPr lang="en-US" sz="2000" dirty="0" err="1" smtClean="0">
                <a:solidFill>
                  <a:srgbClr val="FFFFFF"/>
                </a:solidFill>
                <a:latin typeface="Arial MT"/>
                <a:cs typeface="Arial MT"/>
              </a:rPr>
              <a:t>masyarakat</a:t>
            </a:r>
            <a:r>
              <a:rPr lang="en-US" sz="2000" spc="145" dirty="0" smtClean="0">
                <a:solidFill>
                  <a:srgbClr val="FFFFFF"/>
                </a:solidFill>
                <a:latin typeface="Arial MT"/>
                <a:cs typeface="Arial MT"/>
              </a:rPr>
              <a:t> </a:t>
            </a:r>
            <a:r>
              <a:rPr lang="en-US" sz="2000" spc="-10" dirty="0" err="1" smtClean="0">
                <a:solidFill>
                  <a:srgbClr val="FFFFFF"/>
                </a:solidFill>
                <a:latin typeface="Arial MT"/>
                <a:cs typeface="Arial MT"/>
              </a:rPr>
              <a:t>termasuk</a:t>
            </a:r>
            <a:r>
              <a:rPr lang="en-US" sz="2000" spc="-10" dirty="0" smtClean="0">
                <a:solidFill>
                  <a:srgbClr val="FFFFFF"/>
                </a:solidFill>
                <a:latin typeface="Arial MT"/>
                <a:cs typeface="Arial MT"/>
              </a:rPr>
              <a:t> </a:t>
            </a:r>
            <a:r>
              <a:rPr lang="en-US" sz="2000" dirty="0" smtClean="0">
                <a:solidFill>
                  <a:srgbClr val="FFFFFF"/>
                </a:solidFill>
                <a:latin typeface="Arial MT"/>
                <a:cs typeface="Arial MT"/>
              </a:rPr>
              <a:t>orang</a:t>
            </a:r>
            <a:r>
              <a:rPr lang="en-US" sz="2000" spc="-30" dirty="0" smtClean="0">
                <a:solidFill>
                  <a:srgbClr val="FFFFFF"/>
                </a:solidFill>
                <a:latin typeface="Arial MT"/>
                <a:cs typeface="Arial MT"/>
              </a:rPr>
              <a:t> </a:t>
            </a:r>
            <a:r>
              <a:rPr lang="en-US" sz="2000" dirty="0" err="1" smtClean="0">
                <a:solidFill>
                  <a:srgbClr val="FFFFFF"/>
                </a:solidFill>
                <a:latin typeface="Arial MT"/>
                <a:cs typeface="Arial MT"/>
              </a:rPr>
              <a:t>tua</a:t>
            </a:r>
            <a:r>
              <a:rPr lang="en-US" sz="2000" spc="-30" dirty="0" smtClean="0">
                <a:solidFill>
                  <a:srgbClr val="FFFFFF"/>
                </a:solidFill>
                <a:latin typeface="Arial MT"/>
                <a:cs typeface="Arial MT"/>
              </a:rPr>
              <a:t> </a:t>
            </a:r>
            <a:r>
              <a:rPr lang="en-US" sz="2000" dirty="0" smtClean="0">
                <a:solidFill>
                  <a:srgbClr val="FFFFFF"/>
                </a:solidFill>
                <a:latin typeface="Arial MT"/>
                <a:cs typeface="Arial MT"/>
              </a:rPr>
              <a:t>murid</a:t>
            </a:r>
            <a:r>
              <a:rPr lang="en-US" sz="2000" spc="-30" dirty="0" smtClean="0">
                <a:solidFill>
                  <a:srgbClr val="FFFFFF"/>
                </a:solidFill>
                <a:latin typeface="Arial MT"/>
                <a:cs typeface="Arial MT"/>
              </a:rPr>
              <a:t> </a:t>
            </a:r>
            <a:r>
              <a:rPr lang="en-US" sz="2000" dirty="0" err="1" smtClean="0">
                <a:solidFill>
                  <a:srgbClr val="FFFFFF"/>
                </a:solidFill>
                <a:latin typeface="Arial MT"/>
                <a:cs typeface="Arial MT"/>
              </a:rPr>
              <a:t>baru</a:t>
            </a:r>
            <a:r>
              <a:rPr lang="en-US" sz="2000" dirty="0" smtClean="0">
                <a:solidFill>
                  <a:srgbClr val="FFFFFF"/>
                </a:solidFill>
                <a:latin typeface="Arial MT"/>
                <a:cs typeface="Arial MT"/>
              </a:rPr>
              <a:t>,</a:t>
            </a:r>
            <a:r>
              <a:rPr lang="en-US" sz="2000" spc="-30" dirty="0" smtClean="0">
                <a:solidFill>
                  <a:srgbClr val="FFFFFF"/>
                </a:solidFill>
                <a:latin typeface="Arial MT"/>
                <a:cs typeface="Arial MT"/>
              </a:rPr>
              <a:t> </a:t>
            </a:r>
            <a:r>
              <a:rPr lang="en-US" sz="2000" dirty="0" err="1" smtClean="0">
                <a:solidFill>
                  <a:srgbClr val="FFFFFF"/>
                </a:solidFill>
                <a:latin typeface="Arial MT"/>
                <a:cs typeface="Arial MT"/>
              </a:rPr>
              <a:t>untuk</a:t>
            </a:r>
            <a:r>
              <a:rPr lang="en-US" sz="2000" spc="-30" dirty="0" smtClean="0">
                <a:solidFill>
                  <a:srgbClr val="FFFFFF"/>
                </a:solidFill>
                <a:latin typeface="Arial MT"/>
                <a:cs typeface="Arial MT"/>
              </a:rPr>
              <a:t> </a:t>
            </a:r>
            <a:r>
              <a:rPr lang="en-US" sz="2000" dirty="0" err="1" smtClean="0">
                <a:solidFill>
                  <a:srgbClr val="FFFFFF"/>
                </a:solidFill>
                <a:latin typeface="Arial MT"/>
                <a:cs typeface="Arial MT"/>
              </a:rPr>
              <a:t>menghindari</a:t>
            </a:r>
            <a:r>
              <a:rPr lang="en-US" sz="2000" spc="-30" dirty="0" smtClean="0">
                <a:solidFill>
                  <a:srgbClr val="FFFFFF"/>
                </a:solidFill>
                <a:latin typeface="Arial MT"/>
                <a:cs typeface="Arial MT"/>
              </a:rPr>
              <a:t> </a:t>
            </a:r>
            <a:r>
              <a:rPr lang="en-US" sz="2000" dirty="0" err="1" smtClean="0">
                <a:solidFill>
                  <a:srgbClr val="FFFFFF"/>
                </a:solidFill>
                <a:latin typeface="Arial MT"/>
                <a:cs typeface="Arial MT"/>
              </a:rPr>
              <a:t>segala</a:t>
            </a:r>
            <a:r>
              <a:rPr lang="en-US" sz="2000" spc="-30" dirty="0" smtClean="0">
                <a:solidFill>
                  <a:srgbClr val="FFFFFF"/>
                </a:solidFill>
                <a:latin typeface="Arial MT"/>
                <a:cs typeface="Arial MT"/>
              </a:rPr>
              <a:t> </a:t>
            </a:r>
            <a:r>
              <a:rPr lang="en-US" sz="2000" dirty="0" err="1" smtClean="0">
                <a:solidFill>
                  <a:srgbClr val="FFFFFF"/>
                </a:solidFill>
                <a:latin typeface="Arial MT"/>
                <a:cs typeface="Arial MT"/>
              </a:rPr>
              <a:t>penyimpangan</a:t>
            </a:r>
            <a:r>
              <a:rPr lang="en-US" sz="2000" spc="-35" dirty="0" smtClean="0">
                <a:solidFill>
                  <a:srgbClr val="FFFFFF"/>
                </a:solidFill>
                <a:latin typeface="Arial MT"/>
                <a:cs typeface="Arial MT"/>
              </a:rPr>
              <a:t> </a:t>
            </a:r>
            <a:r>
              <a:rPr lang="en-US" sz="2000" dirty="0" smtClean="0">
                <a:solidFill>
                  <a:srgbClr val="FFFFFF"/>
                </a:solidFill>
                <a:latin typeface="Arial MT"/>
                <a:cs typeface="Arial MT"/>
              </a:rPr>
              <a:t>yang</a:t>
            </a:r>
            <a:r>
              <a:rPr lang="en-US" sz="2000" spc="-30" dirty="0" smtClean="0">
                <a:solidFill>
                  <a:srgbClr val="FFFFFF"/>
                </a:solidFill>
                <a:latin typeface="Arial MT"/>
                <a:cs typeface="Arial MT"/>
              </a:rPr>
              <a:t> </a:t>
            </a:r>
            <a:r>
              <a:rPr lang="en-US" sz="2000" dirty="0" err="1" smtClean="0">
                <a:solidFill>
                  <a:srgbClr val="FFFFFF"/>
                </a:solidFill>
                <a:latin typeface="Arial MT"/>
                <a:cs typeface="Arial MT"/>
              </a:rPr>
              <a:t>mungkin</a:t>
            </a:r>
            <a:r>
              <a:rPr lang="en-US" sz="2000" spc="-20" dirty="0" smtClean="0">
                <a:solidFill>
                  <a:srgbClr val="FFFFFF"/>
                </a:solidFill>
                <a:latin typeface="Arial MT"/>
                <a:cs typeface="Arial MT"/>
              </a:rPr>
              <a:t> </a:t>
            </a:r>
            <a:r>
              <a:rPr lang="en-US" sz="2000" spc="-10" dirty="0" err="1" smtClean="0">
                <a:solidFill>
                  <a:srgbClr val="FFFFFF"/>
                </a:solidFill>
                <a:latin typeface="Arial MT"/>
                <a:cs typeface="Arial MT"/>
              </a:rPr>
              <a:t>terjadi</a:t>
            </a:r>
            <a:r>
              <a:rPr lang="en-US" sz="2000" spc="-10" dirty="0" smtClean="0">
                <a:solidFill>
                  <a:srgbClr val="FFFFFF"/>
                </a:solidFill>
                <a:latin typeface="Arial MT"/>
                <a:cs typeface="Arial MT"/>
              </a:rPr>
              <a:t>;</a:t>
            </a:r>
            <a:endParaRPr sz="2000" dirty="0">
              <a:latin typeface="Arial MT"/>
              <a:cs typeface="Arial MT"/>
            </a:endParaRPr>
          </a:p>
          <a:p>
            <a:pPr marL="355600" indent="-342900">
              <a:lnSpc>
                <a:spcPts val="2000"/>
              </a:lnSpc>
              <a:spcBef>
                <a:spcPts val="875"/>
              </a:spcBef>
              <a:buAutoNum type="arabicPeriod"/>
              <a:tabLst>
                <a:tab pos="355600" algn="l"/>
                <a:tab pos="3175000" algn="l"/>
              </a:tabLst>
            </a:pPr>
            <a:r>
              <a:rPr sz="2000" b="1" dirty="0" err="1" smtClean="0">
                <a:solidFill>
                  <a:srgbClr val="FFFF00"/>
                </a:solidFill>
                <a:latin typeface="Arial"/>
                <a:cs typeface="Arial"/>
              </a:rPr>
              <a:t>akuntabel</a:t>
            </a:r>
            <a:r>
              <a:rPr sz="2000" dirty="0">
                <a:solidFill>
                  <a:srgbClr val="FFFFFF"/>
                </a:solidFill>
                <a:latin typeface="Arial MT"/>
                <a:cs typeface="Arial MT"/>
              </a:rPr>
              <a:t>,</a:t>
            </a:r>
            <a:r>
              <a:rPr sz="2000" spc="445" dirty="0">
                <a:solidFill>
                  <a:srgbClr val="FFFFFF"/>
                </a:solidFill>
                <a:latin typeface="Arial MT"/>
                <a:cs typeface="Arial MT"/>
              </a:rPr>
              <a:t> </a:t>
            </a:r>
            <a:r>
              <a:rPr sz="2000" dirty="0" err="1">
                <a:solidFill>
                  <a:srgbClr val="FFFFFF"/>
                </a:solidFill>
                <a:latin typeface="Arial MT"/>
                <a:cs typeface="Arial MT"/>
              </a:rPr>
              <a:t>artinya</a:t>
            </a:r>
            <a:r>
              <a:rPr sz="2000" spc="455" dirty="0">
                <a:solidFill>
                  <a:srgbClr val="FFFFFF"/>
                </a:solidFill>
                <a:latin typeface="Arial MT"/>
                <a:cs typeface="Arial MT"/>
              </a:rPr>
              <a:t> </a:t>
            </a:r>
            <a:r>
              <a:rPr lang="en-US" sz="2000" spc="-20" dirty="0">
                <a:solidFill>
                  <a:srgbClr val="FFFFFF"/>
                </a:solidFill>
                <a:latin typeface="Arial MT"/>
                <a:cs typeface="Arial MT"/>
              </a:rPr>
              <a:t>S</a:t>
            </a:r>
            <a:r>
              <a:rPr sz="2000" spc="-20" dirty="0" smtClean="0">
                <a:solidFill>
                  <a:srgbClr val="FFFFFF"/>
                </a:solidFill>
                <a:latin typeface="Arial MT"/>
                <a:cs typeface="Arial MT"/>
              </a:rPr>
              <a:t>P</a:t>
            </a:r>
            <a:r>
              <a:rPr lang="en-US" sz="2000" spc="-20" dirty="0" smtClean="0">
                <a:solidFill>
                  <a:srgbClr val="FFFFFF"/>
                </a:solidFill>
                <a:latin typeface="Arial MT"/>
                <a:cs typeface="Arial MT"/>
              </a:rPr>
              <a:t>M</a:t>
            </a:r>
            <a:r>
              <a:rPr sz="2000" spc="-20" dirty="0" smtClean="0">
                <a:solidFill>
                  <a:srgbClr val="FFFFFF"/>
                </a:solidFill>
                <a:latin typeface="Arial MT"/>
                <a:cs typeface="Arial MT"/>
              </a:rPr>
              <a:t>B</a:t>
            </a:r>
            <a:r>
              <a:rPr sz="2000" dirty="0">
                <a:solidFill>
                  <a:srgbClr val="FFFFFF"/>
                </a:solidFill>
                <a:latin typeface="Arial MT"/>
                <a:cs typeface="Arial MT"/>
              </a:rPr>
              <a:t>	dapat</a:t>
            </a:r>
            <a:r>
              <a:rPr sz="2000" spc="445" dirty="0">
                <a:solidFill>
                  <a:srgbClr val="FFFFFF"/>
                </a:solidFill>
                <a:latin typeface="Arial MT"/>
                <a:cs typeface="Arial MT"/>
              </a:rPr>
              <a:t> </a:t>
            </a:r>
            <a:r>
              <a:rPr sz="2000" dirty="0">
                <a:solidFill>
                  <a:srgbClr val="FFFFFF"/>
                </a:solidFill>
                <a:latin typeface="Arial MT"/>
                <a:cs typeface="Arial MT"/>
              </a:rPr>
              <a:t>dipertanggungjawabkan</a:t>
            </a:r>
            <a:r>
              <a:rPr sz="2000" spc="459" dirty="0">
                <a:solidFill>
                  <a:srgbClr val="FFFFFF"/>
                </a:solidFill>
                <a:latin typeface="Arial MT"/>
                <a:cs typeface="Arial MT"/>
              </a:rPr>
              <a:t> </a:t>
            </a:r>
            <a:r>
              <a:rPr sz="2000" dirty="0">
                <a:solidFill>
                  <a:srgbClr val="FFFFFF"/>
                </a:solidFill>
                <a:latin typeface="Arial MT"/>
                <a:cs typeface="Arial MT"/>
              </a:rPr>
              <a:t>kepada</a:t>
            </a:r>
            <a:r>
              <a:rPr sz="2000" spc="455" dirty="0">
                <a:solidFill>
                  <a:srgbClr val="FFFFFF"/>
                </a:solidFill>
                <a:latin typeface="Arial MT"/>
                <a:cs typeface="Arial MT"/>
              </a:rPr>
              <a:t> </a:t>
            </a:r>
            <a:r>
              <a:rPr sz="2000" dirty="0">
                <a:solidFill>
                  <a:srgbClr val="FFFFFF"/>
                </a:solidFill>
                <a:latin typeface="Arial MT"/>
                <a:cs typeface="Arial MT"/>
              </a:rPr>
              <a:t>masyarakat,</a:t>
            </a:r>
            <a:r>
              <a:rPr sz="2000" spc="455" dirty="0">
                <a:solidFill>
                  <a:srgbClr val="FFFFFF"/>
                </a:solidFill>
                <a:latin typeface="Arial MT"/>
                <a:cs typeface="Arial MT"/>
              </a:rPr>
              <a:t> </a:t>
            </a:r>
            <a:r>
              <a:rPr sz="2000" dirty="0">
                <a:solidFill>
                  <a:srgbClr val="FFFFFF"/>
                </a:solidFill>
                <a:latin typeface="Arial MT"/>
                <a:cs typeface="Arial MT"/>
              </a:rPr>
              <a:t>baik</a:t>
            </a:r>
            <a:r>
              <a:rPr sz="2000" spc="455" dirty="0">
                <a:solidFill>
                  <a:srgbClr val="FFFFFF"/>
                </a:solidFill>
                <a:latin typeface="Arial MT"/>
                <a:cs typeface="Arial MT"/>
              </a:rPr>
              <a:t> </a:t>
            </a:r>
            <a:r>
              <a:rPr sz="2000" dirty="0" err="1">
                <a:solidFill>
                  <a:srgbClr val="FFFFFF"/>
                </a:solidFill>
                <a:latin typeface="Arial MT"/>
                <a:cs typeface="Arial MT"/>
              </a:rPr>
              <a:t>prosedur</a:t>
            </a:r>
            <a:r>
              <a:rPr sz="2000" spc="459" dirty="0">
                <a:solidFill>
                  <a:srgbClr val="FFFFFF"/>
                </a:solidFill>
                <a:latin typeface="Arial MT"/>
                <a:cs typeface="Arial MT"/>
              </a:rPr>
              <a:t> </a:t>
            </a:r>
            <a:r>
              <a:rPr sz="2000" spc="-10" dirty="0" err="1" smtClean="0">
                <a:solidFill>
                  <a:srgbClr val="FFFFFF"/>
                </a:solidFill>
                <a:latin typeface="Arial MT"/>
                <a:cs typeface="Arial MT"/>
              </a:rPr>
              <a:t>maupun</a:t>
            </a:r>
            <a:r>
              <a:rPr lang="en-US" sz="2000" dirty="0">
                <a:latin typeface="Arial MT"/>
                <a:cs typeface="Arial MT"/>
              </a:rPr>
              <a:t> </a:t>
            </a:r>
            <a:r>
              <a:rPr sz="2000" spc="-10" dirty="0" err="1" smtClean="0">
                <a:solidFill>
                  <a:srgbClr val="FFFFFF"/>
                </a:solidFill>
                <a:latin typeface="Arial MT"/>
                <a:cs typeface="Arial MT"/>
              </a:rPr>
              <a:t>hasilnya</a:t>
            </a:r>
            <a:r>
              <a:rPr sz="2000" spc="-10" dirty="0" smtClean="0">
                <a:solidFill>
                  <a:srgbClr val="FFFFFF"/>
                </a:solidFill>
                <a:latin typeface="Arial MT"/>
                <a:cs typeface="Arial MT"/>
              </a:rPr>
              <a:t>;</a:t>
            </a:r>
            <a:endParaRPr lang="en-US" sz="2000" spc="-10" dirty="0" smtClean="0">
              <a:solidFill>
                <a:srgbClr val="FFFFFF"/>
              </a:solidFill>
              <a:latin typeface="Arial MT"/>
              <a:cs typeface="Arial MT"/>
            </a:endParaRPr>
          </a:p>
          <a:p>
            <a:pPr marL="355600" indent="-342900">
              <a:lnSpc>
                <a:spcPts val="2000"/>
              </a:lnSpc>
              <a:spcBef>
                <a:spcPts val="875"/>
              </a:spcBef>
              <a:buAutoNum type="arabicPeriod"/>
              <a:tabLst>
                <a:tab pos="355600" algn="l"/>
                <a:tab pos="3175000" algn="l"/>
              </a:tabLst>
            </a:pPr>
            <a:r>
              <a:rPr lang="en-US" sz="2000" spc="-10" dirty="0" err="1">
                <a:solidFill>
                  <a:schemeClr val="tx1"/>
                </a:solidFill>
                <a:latin typeface="Arial Black" panose="020B0A04020102020204" pitchFamily="34" charset="0"/>
                <a:cs typeface="Arial MT"/>
              </a:rPr>
              <a:t>b</a:t>
            </a:r>
            <a:r>
              <a:rPr lang="en-US" sz="2000" spc="-10" dirty="0" err="1" smtClean="0">
                <a:solidFill>
                  <a:schemeClr val="tx1"/>
                </a:solidFill>
                <a:latin typeface="Arial Black" panose="020B0A04020102020204" pitchFamily="34" charset="0"/>
                <a:cs typeface="Arial MT"/>
              </a:rPr>
              <a:t>erkeadilan</a:t>
            </a:r>
            <a:r>
              <a:rPr lang="en-US" sz="2000" spc="-10" dirty="0" smtClean="0">
                <a:solidFill>
                  <a:schemeClr val="tx1"/>
                </a:solidFill>
                <a:latin typeface="Arial Black" panose="020B0A04020102020204" pitchFamily="34" charset="0"/>
                <a:cs typeface="Arial MT"/>
              </a:rPr>
              <a:t>,</a:t>
            </a:r>
            <a:r>
              <a:rPr lang="en-US" sz="2000" spc="-10" dirty="0" smtClean="0">
                <a:solidFill>
                  <a:srgbClr val="FFFFFF"/>
                </a:solidFill>
                <a:latin typeface="Arial MT"/>
                <a:cs typeface="Arial MT"/>
              </a:rPr>
              <a:t> </a:t>
            </a:r>
            <a:r>
              <a:rPr lang="en-US" sz="2000" spc="-10" dirty="0" err="1" smtClean="0">
                <a:solidFill>
                  <a:srgbClr val="FFFFFF"/>
                </a:solidFill>
                <a:latin typeface="Arial MT"/>
                <a:cs typeface="Arial MT"/>
              </a:rPr>
              <a:t>artinya</a:t>
            </a:r>
            <a:r>
              <a:rPr lang="en-US" sz="2000" spc="-10" dirty="0" smtClean="0">
                <a:solidFill>
                  <a:srgbClr val="FFFFFF"/>
                </a:solidFill>
                <a:latin typeface="Arial MT"/>
                <a:cs typeface="Arial MT"/>
              </a:rPr>
              <a:t> SPMB </a:t>
            </a:r>
            <a:r>
              <a:rPr lang="en-US" sz="2000" spc="-10" dirty="0" err="1" smtClean="0">
                <a:solidFill>
                  <a:srgbClr val="FFFFFF"/>
                </a:solidFill>
                <a:latin typeface="Arial MT"/>
                <a:cs typeface="Arial MT"/>
              </a:rPr>
              <a:t>setiap</a:t>
            </a:r>
            <a:r>
              <a:rPr lang="en-US" sz="2000" spc="-10" dirty="0" smtClean="0">
                <a:solidFill>
                  <a:srgbClr val="FFFFFF"/>
                </a:solidFill>
                <a:latin typeface="Arial MT"/>
                <a:cs typeface="Arial MT"/>
              </a:rPr>
              <a:t> </a:t>
            </a:r>
            <a:r>
              <a:rPr lang="en-US" sz="2000" spc="-10" dirty="0" err="1" smtClean="0">
                <a:solidFill>
                  <a:srgbClr val="FFFFFF"/>
                </a:solidFill>
                <a:latin typeface="Arial MT"/>
                <a:cs typeface="Arial MT"/>
              </a:rPr>
              <a:t>warga</a:t>
            </a:r>
            <a:r>
              <a:rPr lang="en-US" sz="2000" spc="-10" dirty="0" smtClean="0">
                <a:solidFill>
                  <a:srgbClr val="FFFFFF"/>
                </a:solidFill>
                <a:latin typeface="Arial MT"/>
                <a:cs typeface="Arial MT"/>
              </a:rPr>
              <a:t> </a:t>
            </a:r>
            <a:r>
              <a:rPr lang="en-US" sz="2000" spc="-10" dirty="0" err="1" smtClean="0">
                <a:solidFill>
                  <a:srgbClr val="FFFFFF"/>
                </a:solidFill>
                <a:latin typeface="Arial MT"/>
                <a:cs typeface="Arial MT"/>
              </a:rPr>
              <a:t>negara</a:t>
            </a:r>
            <a:r>
              <a:rPr lang="en-US" sz="2000" spc="-10" dirty="0" smtClean="0">
                <a:solidFill>
                  <a:srgbClr val="FFFFFF"/>
                </a:solidFill>
                <a:latin typeface="Arial MT"/>
                <a:cs typeface="Arial MT"/>
              </a:rPr>
              <a:t> </a:t>
            </a:r>
            <a:r>
              <a:rPr lang="en-US" sz="2000" spc="-10" dirty="0" err="1" smtClean="0">
                <a:solidFill>
                  <a:srgbClr val="FFFFFF"/>
                </a:solidFill>
                <a:latin typeface="Arial MT"/>
                <a:cs typeface="Arial MT"/>
              </a:rPr>
              <a:t>berusia</a:t>
            </a:r>
            <a:r>
              <a:rPr lang="en-US" sz="2000" spc="-10" dirty="0" smtClean="0">
                <a:solidFill>
                  <a:srgbClr val="FFFFFF"/>
                </a:solidFill>
                <a:latin typeface="Arial MT"/>
                <a:cs typeface="Arial MT"/>
              </a:rPr>
              <a:t> </a:t>
            </a:r>
            <a:r>
              <a:rPr lang="en-US" sz="2000" spc="-10" dirty="0" err="1" smtClean="0">
                <a:solidFill>
                  <a:srgbClr val="FFFFFF"/>
                </a:solidFill>
                <a:latin typeface="Arial MT"/>
                <a:cs typeface="Arial MT"/>
              </a:rPr>
              <a:t>sekoah</a:t>
            </a:r>
            <a:r>
              <a:rPr lang="en-US" sz="2000" spc="-10" dirty="0" smtClean="0">
                <a:solidFill>
                  <a:srgbClr val="FFFFFF"/>
                </a:solidFill>
                <a:latin typeface="Arial MT"/>
                <a:cs typeface="Arial MT"/>
              </a:rPr>
              <a:t> </a:t>
            </a:r>
            <a:r>
              <a:rPr lang="en-US" sz="2000" spc="-10" dirty="0" err="1" smtClean="0">
                <a:solidFill>
                  <a:srgbClr val="FFFFFF"/>
                </a:solidFill>
                <a:latin typeface="Arial MT"/>
                <a:cs typeface="Arial MT"/>
              </a:rPr>
              <a:t>dapat</a:t>
            </a:r>
            <a:r>
              <a:rPr lang="en-US" sz="2000" spc="-10" dirty="0" smtClean="0">
                <a:solidFill>
                  <a:srgbClr val="FFFFFF"/>
                </a:solidFill>
                <a:latin typeface="Arial MT"/>
                <a:cs typeface="Arial MT"/>
              </a:rPr>
              <a:t> </a:t>
            </a:r>
            <a:r>
              <a:rPr lang="en-US" sz="2000" spc="-10" dirty="0" err="1" smtClean="0">
                <a:solidFill>
                  <a:srgbClr val="FFFFFF"/>
                </a:solidFill>
                <a:latin typeface="Arial MT"/>
                <a:cs typeface="Arial MT"/>
              </a:rPr>
              <a:t>mengikuti</a:t>
            </a:r>
            <a:r>
              <a:rPr lang="en-US" sz="2000" spc="-10" dirty="0" smtClean="0">
                <a:solidFill>
                  <a:srgbClr val="FFFFFF"/>
                </a:solidFill>
                <a:latin typeface="Arial MT"/>
                <a:cs typeface="Arial MT"/>
              </a:rPr>
              <a:t> proses </a:t>
            </a:r>
            <a:r>
              <a:rPr lang="en-US" sz="2000" spc="-10" dirty="0" err="1" smtClean="0">
                <a:solidFill>
                  <a:srgbClr val="FFFFFF"/>
                </a:solidFill>
                <a:latin typeface="Arial MT"/>
                <a:cs typeface="Arial MT"/>
              </a:rPr>
              <a:t>penerimaan</a:t>
            </a:r>
            <a:r>
              <a:rPr lang="en-US" sz="2000" spc="-10" dirty="0" smtClean="0">
                <a:solidFill>
                  <a:srgbClr val="FFFFFF"/>
                </a:solidFill>
                <a:latin typeface="Arial MT"/>
                <a:cs typeface="Arial MT"/>
              </a:rPr>
              <a:t> murid </a:t>
            </a:r>
            <a:r>
              <a:rPr lang="en-US" sz="2000" spc="-10" dirty="0" err="1" smtClean="0">
                <a:solidFill>
                  <a:srgbClr val="FFFFFF"/>
                </a:solidFill>
                <a:latin typeface="Arial MT"/>
                <a:cs typeface="Arial MT"/>
              </a:rPr>
              <a:t>baru</a:t>
            </a:r>
            <a:r>
              <a:rPr lang="en-US" sz="2000" spc="-10" dirty="0" smtClean="0">
                <a:solidFill>
                  <a:srgbClr val="FFFFFF"/>
                </a:solidFill>
                <a:latin typeface="Arial MT"/>
                <a:cs typeface="Arial MT"/>
              </a:rPr>
              <a:t> </a:t>
            </a:r>
            <a:r>
              <a:rPr lang="en-US" sz="2000" spc="-10" dirty="0" err="1" smtClean="0">
                <a:solidFill>
                  <a:srgbClr val="FFFFFF"/>
                </a:solidFill>
                <a:latin typeface="Arial MT"/>
                <a:cs typeface="Arial MT"/>
              </a:rPr>
              <a:t>dengan</a:t>
            </a:r>
            <a:r>
              <a:rPr lang="en-US" sz="2000" spc="-10" dirty="0" smtClean="0">
                <a:solidFill>
                  <a:srgbClr val="FFFFFF"/>
                </a:solidFill>
                <a:latin typeface="Arial MT"/>
                <a:cs typeface="Arial MT"/>
              </a:rPr>
              <a:t> </a:t>
            </a:r>
            <a:r>
              <a:rPr lang="en-US" sz="2000" spc="-10" dirty="0" err="1" smtClean="0">
                <a:solidFill>
                  <a:srgbClr val="FFFFFF"/>
                </a:solidFill>
                <a:latin typeface="Arial MT"/>
                <a:cs typeface="Arial MT"/>
              </a:rPr>
              <a:t>perlakuan</a:t>
            </a:r>
            <a:r>
              <a:rPr lang="en-US" sz="2000" spc="-10" dirty="0" smtClean="0">
                <a:solidFill>
                  <a:srgbClr val="FFFFFF"/>
                </a:solidFill>
                <a:latin typeface="Arial MT"/>
                <a:cs typeface="Arial MT"/>
              </a:rPr>
              <a:t> yang </a:t>
            </a:r>
            <a:r>
              <a:rPr lang="en-US" sz="2000" spc="-10" dirty="0" err="1" smtClean="0">
                <a:solidFill>
                  <a:srgbClr val="FFFFFF"/>
                </a:solidFill>
                <a:latin typeface="Arial MT"/>
                <a:cs typeface="Arial MT"/>
              </a:rPr>
              <a:t>sama</a:t>
            </a:r>
            <a:r>
              <a:rPr lang="en-US" sz="2000" spc="-10" dirty="0" smtClean="0">
                <a:solidFill>
                  <a:srgbClr val="FFFFFF"/>
                </a:solidFill>
                <a:latin typeface="Arial MT"/>
                <a:cs typeface="Arial MT"/>
              </a:rPr>
              <a:t> </a:t>
            </a:r>
            <a:r>
              <a:rPr lang="en-US" sz="2000" spc="-10" dirty="0" err="1" smtClean="0">
                <a:solidFill>
                  <a:srgbClr val="FFFFFF"/>
                </a:solidFill>
                <a:latin typeface="Arial MT"/>
                <a:cs typeface="Arial MT"/>
              </a:rPr>
              <a:t>sesuai</a:t>
            </a:r>
            <a:r>
              <a:rPr lang="en-US" sz="2000" spc="-10" dirty="0" smtClean="0">
                <a:solidFill>
                  <a:srgbClr val="FFFFFF"/>
                </a:solidFill>
                <a:latin typeface="Arial MT"/>
                <a:cs typeface="Arial MT"/>
              </a:rPr>
              <a:t> </a:t>
            </a:r>
            <a:r>
              <a:rPr lang="en-US" sz="2000" spc="-10" dirty="0" err="1" smtClean="0">
                <a:solidFill>
                  <a:srgbClr val="FFFFFF"/>
                </a:solidFill>
                <a:latin typeface="Arial MT"/>
                <a:cs typeface="Arial MT"/>
              </a:rPr>
              <a:t>ketentuan</a:t>
            </a:r>
            <a:r>
              <a:rPr lang="en-US" sz="2000" spc="-10" dirty="0" smtClean="0">
                <a:solidFill>
                  <a:srgbClr val="FFFFFF"/>
                </a:solidFill>
                <a:latin typeface="Arial MT"/>
                <a:cs typeface="Arial MT"/>
              </a:rPr>
              <a:t>;</a:t>
            </a:r>
            <a:endParaRPr sz="2000" dirty="0">
              <a:latin typeface="Arial MT"/>
              <a:cs typeface="Arial MT"/>
            </a:endParaRPr>
          </a:p>
          <a:p>
            <a:pPr marL="354330" marR="6350" indent="-342265" algn="just">
              <a:lnSpc>
                <a:spcPct val="84900"/>
              </a:lnSpc>
              <a:spcBef>
                <a:spcPts val="1195"/>
              </a:spcBef>
              <a:buAutoNum type="arabicPeriod" startAt="5"/>
              <a:tabLst>
                <a:tab pos="355600" algn="l"/>
              </a:tabLst>
            </a:pPr>
            <a:r>
              <a:rPr sz="2000" b="1" dirty="0" err="1" smtClean="0">
                <a:solidFill>
                  <a:srgbClr val="F39615"/>
                </a:solidFill>
                <a:latin typeface="Arial"/>
                <a:cs typeface="Arial"/>
              </a:rPr>
              <a:t>t</a:t>
            </a:r>
            <a:r>
              <a:rPr lang="en-US" sz="2000" b="1" dirty="0" err="1" smtClean="0">
                <a:solidFill>
                  <a:srgbClr val="F39615"/>
                </a:solidFill>
                <a:latin typeface="Arial"/>
                <a:cs typeface="Arial"/>
              </a:rPr>
              <a:t>anpa</a:t>
            </a:r>
            <a:r>
              <a:rPr sz="2000" b="1" spc="95" dirty="0" smtClean="0">
                <a:solidFill>
                  <a:srgbClr val="F39615"/>
                </a:solidFill>
                <a:latin typeface="Arial"/>
                <a:cs typeface="Arial"/>
              </a:rPr>
              <a:t>  </a:t>
            </a:r>
            <a:r>
              <a:rPr sz="2000" b="1" dirty="0">
                <a:solidFill>
                  <a:srgbClr val="F39615"/>
                </a:solidFill>
                <a:latin typeface="Arial"/>
                <a:cs typeface="Arial"/>
              </a:rPr>
              <a:t>diskriminatif</a:t>
            </a:r>
            <a:r>
              <a:rPr sz="2000" dirty="0">
                <a:solidFill>
                  <a:srgbClr val="FFFFFF"/>
                </a:solidFill>
                <a:latin typeface="Arial MT"/>
                <a:cs typeface="Arial MT"/>
              </a:rPr>
              <a:t>,</a:t>
            </a:r>
            <a:r>
              <a:rPr sz="2000" spc="95" dirty="0">
                <a:solidFill>
                  <a:srgbClr val="FFFFFF"/>
                </a:solidFill>
                <a:latin typeface="Arial MT"/>
                <a:cs typeface="Arial MT"/>
              </a:rPr>
              <a:t>  </a:t>
            </a:r>
            <a:r>
              <a:rPr sz="2000" dirty="0">
                <a:solidFill>
                  <a:srgbClr val="FFFFFF"/>
                </a:solidFill>
                <a:latin typeface="Arial MT"/>
                <a:cs typeface="Arial MT"/>
              </a:rPr>
              <a:t>artinya</a:t>
            </a:r>
            <a:r>
              <a:rPr sz="2000" spc="100" dirty="0">
                <a:solidFill>
                  <a:srgbClr val="FFFFFF"/>
                </a:solidFill>
                <a:latin typeface="Arial MT"/>
                <a:cs typeface="Arial MT"/>
              </a:rPr>
              <a:t>  </a:t>
            </a:r>
            <a:r>
              <a:rPr sz="2000" dirty="0">
                <a:solidFill>
                  <a:srgbClr val="FFFFFF"/>
                </a:solidFill>
                <a:latin typeface="Arial MT"/>
                <a:cs typeface="Arial MT"/>
              </a:rPr>
              <a:t>setiap</a:t>
            </a:r>
            <a:r>
              <a:rPr sz="2000" spc="90" dirty="0">
                <a:solidFill>
                  <a:srgbClr val="FFFFFF"/>
                </a:solidFill>
                <a:latin typeface="Arial MT"/>
                <a:cs typeface="Arial MT"/>
              </a:rPr>
              <a:t>  </a:t>
            </a:r>
            <a:r>
              <a:rPr sz="2000" dirty="0">
                <a:solidFill>
                  <a:srgbClr val="FFFFFF"/>
                </a:solidFill>
                <a:latin typeface="Arial MT"/>
                <a:cs typeface="Arial MT"/>
              </a:rPr>
              <a:t>warga</a:t>
            </a:r>
            <a:r>
              <a:rPr sz="2000" spc="95" dirty="0">
                <a:solidFill>
                  <a:srgbClr val="FFFFFF"/>
                </a:solidFill>
                <a:latin typeface="Arial MT"/>
                <a:cs typeface="Arial MT"/>
              </a:rPr>
              <a:t>  </a:t>
            </a:r>
            <a:r>
              <a:rPr sz="2000" dirty="0">
                <a:solidFill>
                  <a:srgbClr val="FFFFFF"/>
                </a:solidFill>
                <a:latin typeface="Arial MT"/>
                <a:cs typeface="Arial MT"/>
              </a:rPr>
              <a:t>negara</a:t>
            </a:r>
            <a:r>
              <a:rPr sz="2000" spc="95" dirty="0">
                <a:solidFill>
                  <a:srgbClr val="FFFFFF"/>
                </a:solidFill>
                <a:latin typeface="Arial MT"/>
                <a:cs typeface="Arial MT"/>
              </a:rPr>
              <a:t>  </a:t>
            </a:r>
            <a:r>
              <a:rPr sz="2000" dirty="0">
                <a:solidFill>
                  <a:srgbClr val="FFFFFF"/>
                </a:solidFill>
                <a:latin typeface="Arial MT"/>
                <a:cs typeface="Arial MT"/>
              </a:rPr>
              <a:t>yang</a:t>
            </a:r>
            <a:r>
              <a:rPr sz="2000" spc="100" dirty="0">
                <a:solidFill>
                  <a:srgbClr val="FFFFFF"/>
                </a:solidFill>
                <a:latin typeface="Arial MT"/>
                <a:cs typeface="Arial MT"/>
              </a:rPr>
              <a:t>  </a:t>
            </a:r>
            <a:r>
              <a:rPr sz="2000" dirty="0">
                <a:solidFill>
                  <a:srgbClr val="FFFFFF"/>
                </a:solidFill>
                <a:latin typeface="Arial MT"/>
                <a:cs typeface="Arial MT"/>
              </a:rPr>
              <a:t>berusia</a:t>
            </a:r>
            <a:r>
              <a:rPr sz="2000" spc="95" dirty="0">
                <a:solidFill>
                  <a:srgbClr val="FFFFFF"/>
                </a:solidFill>
                <a:latin typeface="Arial MT"/>
                <a:cs typeface="Arial MT"/>
              </a:rPr>
              <a:t>  </a:t>
            </a:r>
            <a:r>
              <a:rPr sz="2000" dirty="0">
                <a:solidFill>
                  <a:srgbClr val="FFFFFF"/>
                </a:solidFill>
                <a:latin typeface="Arial MT"/>
                <a:cs typeface="Arial MT"/>
              </a:rPr>
              <a:t>sekolah</a:t>
            </a:r>
            <a:r>
              <a:rPr sz="2000" spc="95" dirty="0">
                <a:solidFill>
                  <a:srgbClr val="FFFFFF"/>
                </a:solidFill>
                <a:latin typeface="Arial MT"/>
                <a:cs typeface="Arial MT"/>
              </a:rPr>
              <a:t>  </a:t>
            </a:r>
            <a:r>
              <a:rPr sz="2000" dirty="0">
                <a:solidFill>
                  <a:srgbClr val="FFFFFF"/>
                </a:solidFill>
                <a:latin typeface="Arial MT"/>
                <a:cs typeface="Arial MT"/>
              </a:rPr>
              <a:t>dapat</a:t>
            </a:r>
            <a:r>
              <a:rPr sz="2000" spc="90" dirty="0">
                <a:solidFill>
                  <a:srgbClr val="FFFFFF"/>
                </a:solidFill>
                <a:latin typeface="Arial MT"/>
                <a:cs typeface="Arial MT"/>
              </a:rPr>
              <a:t>  </a:t>
            </a:r>
            <a:r>
              <a:rPr sz="2000" dirty="0">
                <a:solidFill>
                  <a:srgbClr val="FFFFFF"/>
                </a:solidFill>
                <a:latin typeface="Arial MT"/>
                <a:cs typeface="Arial MT"/>
              </a:rPr>
              <a:t>mengikuti</a:t>
            </a:r>
            <a:r>
              <a:rPr sz="2000" spc="95" dirty="0">
                <a:solidFill>
                  <a:srgbClr val="FFFFFF"/>
                </a:solidFill>
                <a:latin typeface="Arial MT"/>
                <a:cs typeface="Arial MT"/>
              </a:rPr>
              <a:t>  </a:t>
            </a:r>
            <a:r>
              <a:rPr sz="2000" spc="-10" dirty="0">
                <a:solidFill>
                  <a:srgbClr val="FFFFFF"/>
                </a:solidFill>
                <a:latin typeface="Arial MT"/>
                <a:cs typeface="Arial MT"/>
              </a:rPr>
              <a:t>program 	</a:t>
            </a:r>
            <a:r>
              <a:rPr sz="2000" dirty="0">
                <a:solidFill>
                  <a:srgbClr val="FFFFFF"/>
                </a:solidFill>
                <a:latin typeface="Arial MT"/>
                <a:cs typeface="Arial MT"/>
              </a:rPr>
              <a:t>pendidikan</a:t>
            </a:r>
            <a:r>
              <a:rPr sz="2000" spc="455" dirty="0">
                <a:solidFill>
                  <a:srgbClr val="FFFFFF"/>
                </a:solidFill>
                <a:latin typeface="Arial MT"/>
                <a:cs typeface="Arial MT"/>
              </a:rPr>
              <a:t> </a:t>
            </a:r>
            <a:r>
              <a:rPr sz="2000" dirty="0">
                <a:solidFill>
                  <a:srgbClr val="FFFFFF"/>
                </a:solidFill>
                <a:latin typeface="Arial MT"/>
                <a:cs typeface="Arial MT"/>
              </a:rPr>
              <a:t>di</a:t>
            </a:r>
            <a:r>
              <a:rPr sz="2000" spc="459" dirty="0">
                <a:solidFill>
                  <a:srgbClr val="FFFFFF"/>
                </a:solidFill>
                <a:latin typeface="Arial MT"/>
                <a:cs typeface="Arial MT"/>
              </a:rPr>
              <a:t> </a:t>
            </a:r>
            <a:r>
              <a:rPr sz="2000" dirty="0">
                <a:solidFill>
                  <a:srgbClr val="FFFFFF"/>
                </a:solidFill>
                <a:latin typeface="Arial MT"/>
                <a:cs typeface="Arial MT"/>
              </a:rPr>
              <a:t>wilayah</a:t>
            </a:r>
            <a:r>
              <a:rPr sz="2000" spc="459" dirty="0">
                <a:solidFill>
                  <a:srgbClr val="FFFFFF"/>
                </a:solidFill>
                <a:latin typeface="Arial MT"/>
                <a:cs typeface="Arial MT"/>
              </a:rPr>
              <a:t> </a:t>
            </a:r>
            <a:r>
              <a:rPr sz="2000" dirty="0">
                <a:solidFill>
                  <a:srgbClr val="FFFFFF"/>
                </a:solidFill>
                <a:latin typeface="Arial MT"/>
                <a:cs typeface="Arial MT"/>
              </a:rPr>
              <a:t>Negara</a:t>
            </a:r>
            <a:r>
              <a:rPr sz="2000" spc="459" dirty="0">
                <a:solidFill>
                  <a:srgbClr val="FFFFFF"/>
                </a:solidFill>
                <a:latin typeface="Arial MT"/>
                <a:cs typeface="Arial MT"/>
              </a:rPr>
              <a:t> </a:t>
            </a:r>
            <a:r>
              <a:rPr sz="2000" dirty="0">
                <a:solidFill>
                  <a:srgbClr val="FFFFFF"/>
                </a:solidFill>
                <a:latin typeface="Arial MT"/>
                <a:cs typeface="Arial MT"/>
              </a:rPr>
              <a:t>Kesatuan</a:t>
            </a:r>
            <a:r>
              <a:rPr sz="2000" spc="459" dirty="0">
                <a:solidFill>
                  <a:srgbClr val="FFFFFF"/>
                </a:solidFill>
                <a:latin typeface="Arial MT"/>
                <a:cs typeface="Arial MT"/>
              </a:rPr>
              <a:t> </a:t>
            </a:r>
            <a:r>
              <a:rPr sz="2000" dirty="0">
                <a:solidFill>
                  <a:srgbClr val="FFFFFF"/>
                </a:solidFill>
                <a:latin typeface="Arial MT"/>
                <a:cs typeface="Arial MT"/>
              </a:rPr>
              <a:t>Republik</a:t>
            </a:r>
            <a:r>
              <a:rPr sz="2000" spc="465" dirty="0">
                <a:solidFill>
                  <a:srgbClr val="FFFFFF"/>
                </a:solidFill>
                <a:latin typeface="Arial MT"/>
                <a:cs typeface="Arial MT"/>
              </a:rPr>
              <a:t> </a:t>
            </a:r>
            <a:r>
              <a:rPr sz="2000" dirty="0">
                <a:solidFill>
                  <a:srgbClr val="FFFFFF"/>
                </a:solidFill>
                <a:latin typeface="Arial MT"/>
                <a:cs typeface="Arial MT"/>
              </a:rPr>
              <a:t>Indonesia</a:t>
            </a:r>
            <a:r>
              <a:rPr sz="2000" spc="459" dirty="0">
                <a:solidFill>
                  <a:srgbClr val="FFFFFF"/>
                </a:solidFill>
                <a:latin typeface="Arial MT"/>
                <a:cs typeface="Arial MT"/>
              </a:rPr>
              <a:t> </a:t>
            </a:r>
            <a:r>
              <a:rPr sz="2000" dirty="0">
                <a:solidFill>
                  <a:srgbClr val="FFFFFF"/>
                </a:solidFill>
                <a:latin typeface="Arial MT"/>
                <a:cs typeface="Arial MT"/>
              </a:rPr>
              <a:t>tanpa</a:t>
            </a:r>
            <a:r>
              <a:rPr sz="2000" spc="459" dirty="0">
                <a:solidFill>
                  <a:srgbClr val="FFFFFF"/>
                </a:solidFill>
                <a:latin typeface="Arial MT"/>
                <a:cs typeface="Arial MT"/>
              </a:rPr>
              <a:t> </a:t>
            </a:r>
            <a:r>
              <a:rPr sz="2000" dirty="0">
                <a:solidFill>
                  <a:srgbClr val="FFFFFF"/>
                </a:solidFill>
                <a:latin typeface="Arial MT"/>
                <a:cs typeface="Arial MT"/>
              </a:rPr>
              <a:t>membedakan</a:t>
            </a:r>
            <a:r>
              <a:rPr sz="2000" spc="459" dirty="0">
                <a:solidFill>
                  <a:srgbClr val="FFFFFF"/>
                </a:solidFill>
                <a:latin typeface="Arial MT"/>
                <a:cs typeface="Arial MT"/>
              </a:rPr>
              <a:t> </a:t>
            </a:r>
            <a:r>
              <a:rPr sz="2000" dirty="0">
                <a:solidFill>
                  <a:srgbClr val="FFFFFF"/>
                </a:solidFill>
                <a:latin typeface="Arial MT"/>
                <a:cs typeface="Arial MT"/>
              </a:rPr>
              <a:t>suku,</a:t>
            </a:r>
            <a:r>
              <a:rPr sz="2000" spc="459" dirty="0">
                <a:solidFill>
                  <a:srgbClr val="FFFFFF"/>
                </a:solidFill>
                <a:latin typeface="Arial MT"/>
                <a:cs typeface="Arial MT"/>
              </a:rPr>
              <a:t> </a:t>
            </a:r>
            <a:r>
              <a:rPr sz="2000" dirty="0">
                <a:solidFill>
                  <a:srgbClr val="FFFFFF"/>
                </a:solidFill>
                <a:latin typeface="Arial MT"/>
                <a:cs typeface="Arial MT"/>
              </a:rPr>
              <a:t>daerah</a:t>
            </a:r>
            <a:r>
              <a:rPr sz="2000" spc="465" dirty="0">
                <a:solidFill>
                  <a:srgbClr val="FFFFFF"/>
                </a:solidFill>
                <a:latin typeface="Arial MT"/>
                <a:cs typeface="Arial MT"/>
              </a:rPr>
              <a:t> </a:t>
            </a:r>
            <a:r>
              <a:rPr sz="2000" spc="-10" dirty="0">
                <a:solidFill>
                  <a:srgbClr val="FFFFFF"/>
                </a:solidFill>
                <a:latin typeface="Arial MT"/>
                <a:cs typeface="Arial MT"/>
              </a:rPr>
              <a:t>asal, 	</a:t>
            </a:r>
            <a:r>
              <a:rPr sz="2000" dirty="0">
                <a:solidFill>
                  <a:srgbClr val="FFFFFF"/>
                </a:solidFill>
                <a:latin typeface="Arial MT"/>
                <a:cs typeface="Arial MT"/>
              </a:rPr>
              <a:t>agama,</a:t>
            </a:r>
            <a:r>
              <a:rPr sz="2000" spc="-30" dirty="0">
                <a:solidFill>
                  <a:srgbClr val="FFFFFF"/>
                </a:solidFill>
                <a:latin typeface="Arial MT"/>
                <a:cs typeface="Arial MT"/>
              </a:rPr>
              <a:t> </a:t>
            </a:r>
            <a:r>
              <a:rPr sz="2000" dirty="0">
                <a:solidFill>
                  <a:srgbClr val="FFFFFF"/>
                </a:solidFill>
                <a:latin typeface="Arial MT"/>
                <a:cs typeface="Arial MT"/>
              </a:rPr>
              <a:t>golongan,</a:t>
            </a:r>
            <a:r>
              <a:rPr sz="2000" spc="-20" dirty="0">
                <a:solidFill>
                  <a:srgbClr val="FFFFFF"/>
                </a:solidFill>
                <a:latin typeface="Arial MT"/>
                <a:cs typeface="Arial MT"/>
              </a:rPr>
              <a:t> </a:t>
            </a:r>
            <a:r>
              <a:rPr sz="2000" dirty="0">
                <a:solidFill>
                  <a:srgbClr val="FFFFFF"/>
                </a:solidFill>
                <a:latin typeface="Arial MT"/>
                <a:cs typeface="Arial MT"/>
              </a:rPr>
              <a:t>dan</a:t>
            </a:r>
            <a:r>
              <a:rPr sz="2000" spc="-15" dirty="0">
                <a:solidFill>
                  <a:srgbClr val="FFFFFF"/>
                </a:solidFill>
                <a:latin typeface="Arial MT"/>
                <a:cs typeface="Arial MT"/>
              </a:rPr>
              <a:t> </a:t>
            </a:r>
            <a:r>
              <a:rPr sz="2000" dirty="0">
                <a:solidFill>
                  <a:srgbClr val="FFFFFF"/>
                </a:solidFill>
                <a:latin typeface="Arial MT"/>
                <a:cs typeface="Arial MT"/>
              </a:rPr>
              <a:t>status</a:t>
            </a:r>
            <a:r>
              <a:rPr sz="2000" spc="-15" dirty="0">
                <a:solidFill>
                  <a:srgbClr val="FFFFFF"/>
                </a:solidFill>
                <a:latin typeface="Arial MT"/>
                <a:cs typeface="Arial MT"/>
              </a:rPr>
              <a:t> </a:t>
            </a:r>
            <a:r>
              <a:rPr sz="2000" dirty="0">
                <a:solidFill>
                  <a:srgbClr val="FFFFFF"/>
                </a:solidFill>
                <a:latin typeface="Arial MT"/>
                <a:cs typeface="Arial MT"/>
              </a:rPr>
              <a:t>sosial</a:t>
            </a:r>
            <a:r>
              <a:rPr sz="2000" spc="-15" dirty="0">
                <a:solidFill>
                  <a:srgbClr val="FFFFFF"/>
                </a:solidFill>
                <a:latin typeface="Arial MT"/>
                <a:cs typeface="Arial MT"/>
              </a:rPr>
              <a:t> </a:t>
            </a:r>
            <a:r>
              <a:rPr sz="2000" dirty="0">
                <a:solidFill>
                  <a:srgbClr val="FFFFFF"/>
                </a:solidFill>
                <a:latin typeface="Arial MT"/>
                <a:cs typeface="Arial MT"/>
              </a:rPr>
              <a:t>(kondisi</a:t>
            </a:r>
            <a:r>
              <a:rPr sz="2000" spc="-15" dirty="0">
                <a:solidFill>
                  <a:srgbClr val="FFFFFF"/>
                </a:solidFill>
                <a:latin typeface="Arial MT"/>
                <a:cs typeface="Arial MT"/>
              </a:rPr>
              <a:t> </a:t>
            </a:r>
            <a:r>
              <a:rPr sz="2000" spc="-10" dirty="0">
                <a:solidFill>
                  <a:srgbClr val="FFFFFF"/>
                </a:solidFill>
                <a:latin typeface="Arial MT"/>
                <a:cs typeface="Arial MT"/>
              </a:rPr>
              <a:t>ekonomi);</a:t>
            </a:r>
            <a:endParaRPr sz="2000" dirty="0">
              <a:latin typeface="Arial MT"/>
              <a:cs typeface="Arial MT"/>
            </a:endParaRPr>
          </a:p>
        </p:txBody>
      </p:sp>
      <p:grpSp>
        <p:nvGrpSpPr>
          <p:cNvPr id="18" name="object 18"/>
          <p:cNvGrpSpPr/>
          <p:nvPr/>
        </p:nvGrpSpPr>
        <p:grpSpPr>
          <a:xfrm>
            <a:off x="11691619" y="2407894"/>
            <a:ext cx="500380" cy="959485"/>
            <a:chOff x="11691619" y="2407894"/>
            <a:chExt cx="500380" cy="959485"/>
          </a:xfrm>
        </p:grpSpPr>
        <p:pic>
          <p:nvPicPr>
            <p:cNvPr id="19" name="object 19"/>
            <p:cNvPicPr/>
            <p:nvPr/>
          </p:nvPicPr>
          <p:blipFill>
            <a:blip r:embed="rId2" cstate="print"/>
            <a:stretch>
              <a:fillRect/>
            </a:stretch>
          </p:blipFill>
          <p:spPr>
            <a:xfrm>
              <a:off x="11691619" y="2407894"/>
              <a:ext cx="500379" cy="959383"/>
            </a:xfrm>
            <a:prstGeom prst="rect">
              <a:avLst/>
            </a:prstGeom>
          </p:spPr>
        </p:pic>
        <p:sp>
          <p:nvSpPr>
            <p:cNvPr id="20" name="object 20"/>
            <p:cNvSpPr/>
            <p:nvPr/>
          </p:nvSpPr>
          <p:spPr>
            <a:xfrm>
              <a:off x="11750039" y="2447290"/>
              <a:ext cx="441959" cy="847090"/>
            </a:xfrm>
            <a:custGeom>
              <a:avLst/>
              <a:gdLst/>
              <a:ahLst/>
              <a:cxnLst/>
              <a:rect l="l" t="t" r="r" b="b"/>
              <a:pathLst>
                <a:path w="441959" h="847089">
                  <a:moveTo>
                    <a:pt x="423544" y="0"/>
                  </a:moveTo>
                  <a:lnTo>
                    <a:pt x="374147" y="2849"/>
                  </a:lnTo>
                  <a:lnTo>
                    <a:pt x="326424" y="11185"/>
                  </a:lnTo>
                  <a:lnTo>
                    <a:pt x="280694" y="24690"/>
                  </a:lnTo>
                  <a:lnTo>
                    <a:pt x="237273" y="43046"/>
                  </a:lnTo>
                  <a:lnTo>
                    <a:pt x="196480" y="65936"/>
                  </a:lnTo>
                  <a:lnTo>
                    <a:pt x="158632" y="93042"/>
                  </a:lnTo>
                  <a:lnTo>
                    <a:pt x="124047" y="124047"/>
                  </a:lnTo>
                  <a:lnTo>
                    <a:pt x="93042" y="158632"/>
                  </a:lnTo>
                  <a:lnTo>
                    <a:pt x="65936" y="196480"/>
                  </a:lnTo>
                  <a:lnTo>
                    <a:pt x="43046" y="237273"/>
                  </a:lnTo>
                  <a:lnTo>
                    <a:pt x="24690" y="280694"/>
                  </a:lnTo>
                  <a:lnTo>
                    <a:pt x="11185" y="326424"/>
                  </a:lnTo>
                  <a:lnTo>
                    <a:pt x="2849" y="374147"/>
                  </a:lnTo>
                  <a:lnTo>
                    <a:pt x="0" y="423545"/>
                  </a:lnTo>
                  <a:lnTo>
                    <a:pt x="2849" y="472942"/>
                  </a:lnTo>
                  <a:lnTo>
                    <a:pt x="11185" y="520665"/>
                  </a:lnTo>
                  <a:lnTo>
                    <a:pt x="24690" y="566395"/>
                  </a:lnTo>
                  <a:lnTo>
                    <a:pt x="43046" y="609816"/>
                  </a:lnTo>
                  <a:lnTo>
                    <a:pt x="65936" y="650609"/>
                  </a:lnTo>
                  <a:lnTo>
                    <a:pt x="93042" y="688457"/>
                  </a:lnTo>
                  <a:lnTo>
                    <a:pt x="124047" y="723042"/>
                  </a:lnTo>
                  <a:lnTo>
                    <a:pt x="158632" y="754047"/>
                  </a:lnTo>
                  <a:lnTo>
                    <a:pt x="196480" y="781153"/>
                  </a:lnTo>
                  <a:lnTo>
                    <a:pt x="237273" y="804043"/>
                  </a:lnTo>
                  <a:lnTo>
                    <a:pt x="280694" y="822399"/>
                  </a:lnTo>
                  <a:lnTo>
                    <a:pt x="326424" y="835904"/>
                  </a:lnTo>
                  <a:lnTo>
                    <a:pt x="374147" y="844240"/>
                  </a:lnTo>
                  <a:lnTo>
                    <a:pt x="423544" y="847089"/>
                  </a:lnTo>
                  <a:lnTo>
                    <a:pt x="441959" y="846027"/>
                  </a:lnTo>
                  <a:lnTo>
                    <a:pt x="441959" y="1062"/>
                  </a:lnTo>
                  <a:lnTo>
                    <a:pt x="423544" y="0"/>
                  </a:lnTo>
                  <a:close/>
                </a:path>
              </a:pathLst>
            </a:custGeom>
            <a:solidFill>
              <a:srgbClr val="E10364"/>
            </a:solidFill>
          </p:spPr>
          <p:txBody>
            <a:bodyPr wrap="square" lIns="0" tIns="0" rIns="0" bIns="0" rtlCol="0"/>
            <a:lstStyle/>
            <a:p>
              <a:endParaRPr/>
            </a:p>
          </p:txBody>
        </p:sp>
      </p:grpSp>
      <p:sp>
        <p:nvSpPr>
          <p:cNvPr id="2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ounded Rectangle 21"/>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p:cNvSpPr/>
          <p:nvPr/>
        </p:nvSpPr>
        <p:spPr>
          <a:xfrm>
            <a:off x="1350401" y="999835"/>
            <a:ext cx="2213106"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SKOR PERINGKAT</a:t>
            </a:r>
            <a:endParaRPr lang="en-US" dirty="0">
              <a:solidFill>
                <a:schemeClr val="bg1"/>
              </a:solidFill>
              <a:latin typeface="Segoe UI Black" panose="020B0A02040204020203" pitchFamily="34" charset="0"/>
              <a:ea typeface="Segoe UI Black" panose="020B0A02040204020203" pitchFamily="34" charset="0"/>
            </a:endParaRPr>
          </a:p>
        </p:txBody>
      </p:sp>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002" y="1981200"/>
            <a:ext cx="5639104" cy="3556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828800"/>
            <a:ext cx="5747248" cy="408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826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2" name="Rounded Rectangle 21"/>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p:cNvSpPr/>
          <p:nvPr/>
        </p:nvSpPr>
        <p:spPr>
          <a:xfrm>
            <a:off x="1350401" y="999835"/>
            <a:ext cx="2213106"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SKOR PERINGKAT</a:t>
            </a:r>
            <a:endParaRPr lang="en-US" dirty="0">
              <a:solidFill>
                <a:schemeClr val="bg1"/>
              </a:solidFill>
              <a:latin typeface="Segoe UI Black" panose="020B0A02040204020203" pitchFamily="34" charset="0"/>
              <a:ea typeface="Segoe UI Black" panose="020B0A02040204020203" pitchFamily="34" charset="0"/>
            </a:endParaRPr>
          </a:p>
        </p:txBody>
      </p:sp>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94" y="1981200"/>
            <a:ext cx="601027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17383"/>
          <a:stretch/>
        </p:blipFill>
        <p:spPr bwMode="auto">
          <a:xfrm>
            <a:off x="6781800" y="2057400"/>
            <a:ext cx="5167993" cy="1781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Minus 16"/>
          <p:cNvSpPr/>
          <p:nvPr/>
        </p:nvSpPr>
        <p:spPr>
          <a:xfrm rot="16200000" flipH="1">
            <a:off x="4217271" y="3475242"/>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489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2" name="Rounded Rectangle 21"/>
          <p:cNvSpPr/>
          <p:nvPr/>
        </p:nvSpPr>
        <p:spPr>
          <a:xfrm>
            <a:off x="625410" y="228600"/>
            <a:ext cx="5089589"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spc="-5" dirty="0" smtClean="0">
                <a:solidFill>
                  <a:schemeClr val="tx1"/>
                </a:solidFill>
                <a:latin typeface="Segoe UI Black" panose="020B0A02040204020203" pitchFamily="34" charset="0"/>
                <a:ea typeface="Segoe UI Black" panose="020B0A02040204020203" pitchFamily="34" charset="0"/>
              </a:rPr>
              <a:t>JALUR PRESTASI</a:t>
            </a:r>
            <a:endParaRPr lang="en-US" sz="2800" dirty="0">
              <a:solidFill>
                <a:schemeClr val="tx1"/>
              </a:solidFill>
              <a:latin typeface="Segoe UI Black" panose="020B0A02040204020203" pitchFamily="34" charset="0"/>
              <a:ea typeface="Segoe UI Black" panose="020B0A02040204020203" pitchFamily="34" charset="0"/>
            </a:endParaRPr>
          </a:p>
        </p:txBody>
      </p:sp>
      <p:sp>
        <p:nvSpPr>
          <p:cNvPr id="23" name="Rectangle 22"/>
          <p:cNvSpPr/>
          <p:nvPr/>
        </p:nvSpPr>
        <p:spPr>
          <a:xfrm>
            <a:off x="761999" y="999834"/>
            <a:ext cx="4952999" cy="523220"/>
          </a:xfrm>
          <a:prstGeom prst="rect">
            <a:avLst/>
          </a:prstGeom>
        </p:spPr>
        <p:txBody>
          <a:bodyPr wrap="square">
            <a:spAutoFit/>
          </a:bodyPr>
          <a:lstStyle/>
          <a:p>
            <a:pPr algn="ctr"/>
            <a:r>
              <a:rPr lang="en-US" sz="2800" spc="-5" dirty="0" smtClean="0">
                <a:solidFill>
                  <a:srgbClr val="FF0000"/>
                </a:solidFill>
                <a:latin typeface="Segoe UI Black" panose="020B0A02040204020203" pitchFamily="34" charset="0"/>
                <a:ea typeface="Segoe UI Black" panose="020B0A02040204020203" pitchFamily="34" charset="0"/>
              </a:rPr>
              <a:t>A. PRESTASI AKADEMIK</a:t>
            </a:r>
            <a:endParaRPr lang="en-US" sz="2800" dirty="0">
              <a:solidFill>
                <a:srgbClr val="FF0000"/>
              </a:solidFill>
              <a:latin typeface="Segoe UI Black" panose="020B0A02040204020203" pitchFamily="34" charset="0"/>
              <a:ea typeface="Segoe UI Black" panose="020B0A02040204020203" pitchFamily="34" charset="0"/>
            </a:endParaRPr>
          </a:p>
        </p:txBody>
      </p:sp>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2" name="Rectangle 1"/>
          <p:cNvSpPr/>
          <p:nvPr/>
        </p:nvSpPr>
        <p:spPr>
          <a:xfrm>
            <a:off x="228600" y="1905000"/>
            <a:ext cx="5636941" cy="2669385"/>
          </a:xfrm>
          <a:prstGeom prst="rect">
            <a:avLst/>
          </a:prstGeom>
        </p:spPr>
        <p:txBody>
          <a:bodyPr wrap="square">
            <a:spAutoFit/>
          </a:bodyPr>
          <a:lstStyle/>
          <a:p>
            <a:pPr marL="457200" marR="3810" indent="-457200" algn="just">
              <a:lnSpc>
                <a:spcPct val="115000"/>
              </a:lnSpc>
              <a:buFont typeface="+mj-lt"/>
              <a:buAutoNum type="arabicPeriod"/>
            </a:pPr>
            <a:r>
              <a:rPr lang="en-US" sz="3600" b="1" dirty="0" smtClean="0"/>
              <a:t>AKADEMIK;</a:t>
            </a:r>
            <a:r>
              <a:rPr lang="en-US" sz="3600" dirty="0" smtClean="0"/>
              <a:t> </a:t>
            </a:r>
            <a:r>
              <a:rPr lang="en-US" sz="2800" dirty="0" err="1" smtClean="0"/>
              <a:t>Peringkat</a:t>
            </a:r>
            <a:r>
              <a:rPr lang="en-US" sz="2800" dirty="0" smtClean="0"/>
              <a:t> </a:t>
            </a:r>
            <a:r>
              <a:rPr lang="en-US" sz="2800" dirty="0" err="1" smtClean="0"/>
              <a:t>berdasar</a:t>
            </a:r>
            <a:r>
              <a:rPr lang="en-US" sz="2800" dirty="0" smtClean="0"/>
              <a:t> rata-rata </a:t>
            </a:r>
            <a:r>
              <a:rPr lang="en-US" sz="2800" dirty="0" err="1" smtClean="0"/>
              <a:t>nilai</a:t>
            </a:r>
            <a:r>
              <a:rPr lang="en-US" sz="2800" dirty="0" smtClean="0"/>
              <a:t> </a:t>
            </a:r>
            <a:r>
              <a:rPr lang="en-US" sz="2800" dirty="0" err="1" smtClean="0"/>
              <a:t>Rapor</a:t>
            </a:r>
            <a:r>
              <a:rPr lang="en-US" sz="2800" dirty="0" smtClean="0"/>
              <a:t> 5 (lima) semester </a:t>
            </a:r>
            <a:r>
              <a:rPr lang="en-US" sz="2800" dirty="0" err="1" smtClean="0"/>
              <a:t>terakhir</a:t>
            </a:r>
            <a:r>
              <a:rPr lang="en-US" sz="2800" dirty="0" smtClean="0"/>
              <a:t> </a:t>
            </a:r>
            <a:r>
              <a:rPr lang="en-US" sz="2800" dirty="0" err="1" smtClean="0"/>
              <a:t>dibuktikan</a:t>
            </a:r>
            <a:r>
              <a:rPr lang="en-US" sz="2800" dirty="0" smtClean="0"/>
              <a:t> </a:t>
            </a:r>
            <a:r>
              <a:rPr lang="en-US" sz="2800" dirty="0" err="1" smtClean="0"/>
              <a:t>dengan</a:t>
            </a:r>
            <a:r>
              <a:rPr lang="en-US" sz="2800" dirty="0" smtClean="0"/>
              <a:t> Surat </a:t>
            </a:r>
            <a:r>
              <a:rPr lang="en-US" sz="2800" dirty="0" err="1" smtClean="0"/>
              <a:t>Keterangan</a:t>
            </a:r>
            <a:r>
              <a:rPr lang="en-US" sz="2800" dirty="0" smtClean="0"/>
              <a:t> </a:t>
            </a:r>
            <a:r>
              <a:rPr lang="en-US" sz="2800" dirty="0" err="1" smtClean="0"/>
              <a:t>Kepala</a:t>
            </a:r>
            <a:r>
              <a:rPr lang="en-US" sz="2800" dirty="0" smtClean="0"/>
              <a:t> </a:t>
            </a:r>
            <a:r>
              <a:rPr lang="en-US" sz="2800" dirty="0" err="1" smtClean="0"/>
              <a:t>Sekolah</a:t>
            </a:r>
            <a:r>
              <a:rPr lang="en-US" sz="2800" dirty="0" smtClean="0"/>
              <a:t>;</a:t>
            </a:r>
            <a:endParaRPr lang="en-US" sz="2800" dirty="0"/>
          </a:p>
        </p:txBody>
      </p:sp>
      <p:sp>
        <p:nvSpPr>
          <p:cNvPr id="15" name="Minus 14"/>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Rectangle 2"/>
          <p:cNvSpPr/>
          <p:nvPr/>
        </p:nvSpPr>
        <p:spPr>
          <a:xfrm>
            <a:off x="6324600" y="1895538"/>
            <a:ext cx="5713170" cy="4268861"/>
          </a:xfrm>
          <a:prstGeom prst="rect">
            <a:avLst/>
          </a:prstGeom>
        </p:spPr>
        <p:txBody>
          <a:bodyPr wrap="square">
            <a:spAutoFit/>
          </a:bodyPr>
          <a:lstStyle/>
          <a:p>
            <a:pPr marL="457200" marR="3810" lvl="0" indent="-457200" algn="just">
              <a:lnSpc>
                <a:spcPct val="115000"/>
              </a:lnSpc>
              <a:spcAft>
                <a:spcPts val="0"/>
              </a:spcAft>
              <a:buFont typeface="+mj-lt"/>
              <a:buAutoNum type="arabicPeriod" startAt="2"/>
              <a:tabLst>
                <a:tab pos="927100" algn="l"/>
              </a:tabLst>
            </a:pPr>
            <a:r>
              <a:rPr lang="en-US" sz="3600" b="1" dirty="0" smtClean="0"/>
              <a:t>AKADEMIK LAINNYA</a:t>
            </a:r>
            <a:r>
              <a:rPr lang="en-US" sz="3600" dirty="0" smtClean="0"/>
              <a:t>: </a:t>
            </a:r>
          </a:p>
          <a:p>
            <a:pPr marR="3810" lvl="0" algn="just">
              <a:lnSpc>
                <a:spcPct val="115000"/>
              </a:lnSpc>
              <a:spcAft>
                <a:spcPts val="0"/>
              </a:spcAft>
              <a:tabLst>
                <a:tab pos="396875" algn="l"/>
              </a:tabLst>
            </a:pPr>
            <a:r>
              <a:rPr lang="en-US" sz="3200" dirty="0"/>
              <a:t>	</a:t>
            </a:r>
            <a:r>
              <a:rPr lang="en-US" sz="2800" dirty="0" smtClean="0"/>
              <a:t>a. </a:t>
            </a:r>
            <a:r>
              <a:rPr lang="id-ID" sz="2800" dirty="0" smtClean="0"/>
              <a:t>Ol</a:t>
            </a:r>
            <a:r>
              <a:rPr lang="en-US" sz="2800" dirty="0" err="1" smtClean="0"/>
              <a:t>impiade</a:t>
            </a:r>
            <a:r>
              <a:rPr lang="en-US" sz="2800" dirty="0" smtClean="0"/>
              <a:t> </a:t>
            </a:r>
            <a:r>
              <a:rPr lang="en-US" sz="2800" dirty="0" err="1" smtClean="0"/>
              <a:t>Sains</a:t>
            </a:r>
            <a:r>
              <a:rPr lang="en-US" sz="2800" dirty="0" smtClean="0"/>
              <a:t> Nasional 		(OSN); </a:t>
            </a:r>
            <a:r>
              <a:rPr lang="en-US" sz="2800" dirty="0" err="1" smtClean="0"/>
              <a:t>atau</a:t>
            </a:r>
            <a:endParaRPr lang="en-US" sz="2800" dirty="0"/>
          </a:p>
          <a:p>
            <a:pPr marR="3810" lvl="0" algn="just">
              <a:lnSpc>
                <a:spcPct val="115000"/>
              </a:lnSpc>
              <a:spcAft>
                <a:spcPts val="0"/>
              </a:spcAft>
              <a:tabLst>
                <a:tab pos="396875" algn="l"/>
              </a:tabLst>
            </a:pPr>
            <a:r>
              <a:rPr lang="en-US" sz="2800" dirty="0" smtClean="0"/>
              <a:t>	b. </a:t>
            </a:r>
            <a:r>
              <a:rPr lang="en-US" sz="2800" dirty="0" err="1" smtClean="0"/>
              <a:t>Olimpiade</a:t>
            </a:r>
            <a:r>
              <a:rPr lang="en-US" sz="2800" dirty="0" smtClean="0"/>
              <a:t> </a:t>
            </a:r>
            <a:r>
              <a:rPr lang="en-US" sz="2800" dirty="0" err="1" smtClean="0"/>
              <a:t>Penelitian</a:t>
            </a:r>
            <a:r>
              <a:rPr lang="en-US" sz="2800" dirty="0" smtClean="0"/>
              <a:t> 			</a:t>
            </a:r>
            <a:r>
              <a:rPr lang="en-US" sz="2800" dirty="0" err="1" smtClean="0"/>
              <a:t>Siswa</a:t>
            </a:r>
            <a:r>
              <a:rPr lang="en-US" sz="2800" dirty="0" smtClean="0"/>
              <a:t> Indonesia (OPSI)</a:t>
            </a:r>
          </a:p>
          <a:p>
            <a:pPr marR="3810" lvl="0" algn="just">
              <a:lnSpc>
                <a:spcPct val="115000"/>
              </a:lnSpc>
              <a:spcAft>
                <a:spcPts val="0"/>
              </a:spcAft>
              <a:tabLst>
                <a:tab pos="396875" algn="l"/>
              </a:tabLst>
            </a:pPr>
            <a:r>
              <a:rPr lang="en-US" sz="2800" b="1" dirty="0" smtClean="0">
                <a:solidFill>
                  <a:srgbClr val="FF0000"/>
                </a:solidFill>
              </a:rPr>
              <a:t>CALON MURID BARU MEMILIH SALAH SATU PRESTASI  BERDASAR  SKOR  TERTINGGI.</a:t>
            </a:r>
            <a:endParaRPr lang="en-US" sz="2800" b="1" dirty="0">
              <a:solidFill>
                <a:srgbClr val="FF0000"/>
              </a:solidFill>
            </a:endParaRPr>
          </a:p>
        </p:txBody>
      </p:sp>
    </p:spTree>
    <p:extLst>
      <p:ext uri="{BB962C8B-B14F-4D97-AF65-F5344CB8AC3E}">
        <p14:creationId xmlns:p14="http://schemas.microsoft.com/office/powerpoint/2010/main" val="92283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3" name="Rectangle 22"/>
          <p:cNvSpPr/>
          <p:nvPr/>
        </p:nvSpPr>
        <p:spPr>
          <a:xfrm>
            <a:off x="762000" y="685800"/>
            <a:ext cx="5333986" cy="523220"/>
          </a:xfrm>
          <a:prstGeom prst="rect">
            <a:avLst/>
          </a:prstGeom>
        </p:spPr>
        <p:txBody>
          <a:bodyPr wrap="square">
            <a:spAutoFit/>
          </a:bodyPr>
          <a:lstStyle/>
          <a:p>
            <a:pPr algn="ctr"/>
            <a:r>
              <a:rPr lang="en-US" sz="2800" spc="-5" dirty="0" smtClean="0">
                <a:solidFill>
                  <a:srgbClr val="FF0000"/>
                </a:solidFill>
                <a:latin typeface="Segoe UI Black" panose="020B0A02040204020203" pitchFamily="34" charset="0"/>
                <a:ea typeface="Segoe UI Black" panose="020B0A02040204020203" pitchFamily="34" charset="0"/>
              </a:rPr>
              <a:t>B. PRESTASI  NON  AKDEMIK</a:t>
            </a:r>
            <a:r>
              <a:rPr lang="en-US" spc="-5" dirty="0" smtClean="0">
                <a:solidFill>
                  <a:srgbClr val="FF0000"/>
                </a:solidFill>
                <a:latin typeface="Segoe UI Black" panose="020B0A02040204020203" pitchFamily="34" charset="0"/>
                <a:ea typeface="Segoe UI Black" panose="020B0A02040204020203" pitchFamily="34" charset="0"/>
              </a:rPr>
              <a:t> </a:t>
            </a:r>
            <a:endParaRPr lang="en-US" dirty="0">
              <a:solidFill>
                <a:srgbClr val="FF0000"/>
              </a:solidFill>
              <a:latin typeface="Segoe UI Black" panose="020B0A02040204020203" pitchFamily="34" charset="0"/>
              <a:ea typeface="Segoe UI Black" panose="020B0A02040204020203" pitchFamily="34" charset="0"/>
            </a:endParaRPr>
          </a:p>
        </p:txBody>
      </p:sp>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4" name="Rectangle 3"/>
          <p:cNvSpPr/>
          <p:nvPr/>
        </p:nvSpPr>
        <p:spPr>
          <a:xfrm>
            <a:off x="158736" y="1752600"/>
            <a:ext cx="11811028" cy="3419398"/>
          </a:xfrm>
          <a:prstGeom prst="rect">
            <a:avLst/>
          </a:prstGeom>
        </p:spPr>
        <p:txBody>
          <a:bodyPr wrap="square">
            <a:spAutoFit/>
          </a:bodyPr>
          <a:lstStyle/>
          <a:p>
            <a:pPr marL="457200" marR="3810" indent="-457200" algn="just">
              <a:lnSpc>
                <a:spcPct val="115000"/>
              </a:lnSpc>
              <a:buAutoNum type="arabicPeriod"/>
              <a:tabLst>
                <a:tab pos="927100" algn="l"/>
              </a:tabLst>
            </a:pPr>
            <a:r>
              <a:rPr lang="en-US" sz="2800" dirty="0" smtClean="0"/>
              <a:t>Festival </a:t>
            </a:r>
            <a:r>
              <a:rPr lang="en-US" sz="2800" dirty="0" err="1" smtClean="0"/>
              <a:t>Lomba</a:t>
            </a:r>
            <a:r>
              <a:rPr lang="en-US" sz="2800" dirty="0" smtClean="0"/>
              <a:t> </a:t>
            </a:r>
            <a:r>
              <a:rPr lang="en-US" sz="2800" dirty="0" err="1" smtClean="0"/>
              <a:t>Seni</a:t>
            </a:r>
            <a:r>
              <a:rPr lang="en-US" sz="2800" dirty="0" smtClean="0"/>
              <a:t> </a:t>
            </a:r>
            <a:r>
              <a:rPr lang="en-US" sz="2800" dirty="0" err="1" smtClean="0"/>
              <a:t>Siswa</a:t>
            </a:r>
            <a:r>
              <a:rPr lang="en-US" sz="2800" dirty="0" smtClean="0"/>
              <a:t> Nasional (FLS2N);</a:t>
            </a:r>
          </a:p>
          <a:p>
            <a:pPr marL="457200" marR="3810" indent="-457200" algn="just">
              <a:lnSpc>
                <a:spcPct val="115000"/>
              </a:lnSpc>
              <a:buAutoNum type="arabicPeriod"/>
              <a:tabLst>
                <a:tab pos="927100" algn="l"/>
              </a:tabLst>
            </a:pPr>
            <a:r>
              <a:rPr lang="en-US" sz="2800" dirty="0" err="1" smtClean="0"/>
              <a:t>Pekan</a:t>
            </a:r>
            <a:r>
              <a:rPr lang="en-US" sz="2800" dirty="0" smtClean="0"/>
              <a:t> </a:t>
            </a:r>
            <a:r>
              <a:rPr lang="en-US" sz="2800" dirty="0" err="1" smtClean="0"/>
              <a:t>Olahraga</a:t>
            </a:r>
            <a:r>
              <a:rPr lang="en-US" sz="2800" dirty="0" smtClean="0"/>
              <a:t> </a:t>
            </a:r>
            <a:r>
              <a:rPr lang="en-US" sz="2800" dirty="0" err="1" smtClean="0"/>
              <a:t>Pelajar</a:t>
            </a:r>
            <a:r>
              <a:rPr lang="en-US" sz="2800" dirty="0" smtClean="0"/>
              <a:t> Daerah/Nasional (POPDA/POPNAS);</a:t>
            </a:r>
          </a:p>
          <a:p>
            <a:pPr marL="457200" marR="3810" indent="-457200" algn="just">
              <a:lnSpc>
                <a:spcPct val="115000"/>
              </a:lnSpc>
              <a:buAutoNum type="arabicPeriod"/>
              <a:tabLst>
                <a:tab pos="927100" algn="l"/>
              </a:tabLst>
            </a:pPr>
            <a:r>
              <a:rPr lang="en-US" sz="2800" dirty="0" smtClean="0"/>
              <a:t>Festival Tunas </a:t>
            </a:r>
            <a:r>
              <a:rPr lang="en-US" sz="2800" dirty="0"/>
              <a:t>B</a:t>
            </a:r>
            <a:r>
              <a:rPr lang="en-US" sz="2800" dirty="0" smtClean="0"/>
              <a:t>ahasa </a:t>
            </a:r>
            <a:r>
              <a:rPr lang="en-US" sz="2800" dirty="0" err="1" smtClean="0"/>
              <a:t>Ibu</a:t>
            </a:r>
            <a:r>
              <a:rPr lang="en-US" sz="2800" dirty="0" smtClean="0"/>
              <a:t> (FTBI);</a:t>
            </a:r>
          </a:p>
          <a:p>
            <a:pPr marL="457200" marR="3810" indent="-457200" algn="just">
              <a:lnSpc>
                <a:spcPct val="115000"/>
              </a:lnSpc>
              <a:buAutoNum type="arabicPeriod"/>
              <a:tabLst>
                <a:tab pos="927100" algn="l"/>
              </a:tabLst>
            </a:pPr>
            <a:r>
              <a:rPr lang="en-US" sz="2800" dirty="0" err="1" smtClean="0"/>
              <a:t>Lomba</a:t>
            </a:r>
            <a:r>
              <a:rPr lang="en-US" sz="2800" dirty="0" smtClean="0"/>
              <a:t> Mata </a:t>
            </a:r>
            <a:r>
              <a:rPr lang="en-US" sz="2800" dirty="0" err="1" smtClean="0"/>
              <a:t>Pelajaran</a:t>
            </a:r>
            <a:r>
              <a:rPr lang="en-US" sz="2800" dirty="0" smtClean="0"/>
              <a:t> </a:t>
            </a:r>
            <a:r>
              <a:rPr lang="en-US" sz="2800" dirty="0" err="1" smtClean="0"/>
              <a:t>Seni</a:t>
            </a:r>
            <a:r>
              <a:rPr lang="en-US" sz="2800" dirty="0" smtClean="0"/>
              <a:t> Islam (MAPSI);</a:t>
            </a:r>
          </a:p>
          <a:p>
            <a:pPr marL="457200" marR="3810" indent="-457200" algn="just">
              <a:lnSpc>
                <a:spcPct val="115000"/>
              </a:lnSpc>
              <a:buAutoNum type="arabicPeriod"/>
              <a:tabLst>
                <a:tab pos="927100" algn="l"/>
              </a:tabLst>
            </a:pPr>
            <a:r>
              <a:rPr lang="en-US" sz="2800" dirty="0" err="1" smtClean="0"/>
              <a:t>Pesta</a:t>
            </a:r>
            <a:r>
              <a:rPr lang="en-US" sz="2800" dirty="0" smtClean="0"/>
              <a:t> </a:t>
            </a:r>
            <a:r>
              <a:rPr lang="en-US" sz="2800" dirty="0" err="1" smtClean="0"/>
              <a:t>Siaga</a:t>
            </a:r>
            <a:r>
              <a:rPr lang="en-US" sz="2800" dirty="0" smtClean="0"/>
              <a:t> Tingkat </a:t>
            </a:r>
            <a:r>
              <a:rPr lang="en-US" sz="2800" dirty="0" err="1" smtClean="0"/>
              <a:t>Kwarcab</a:t>
            </a:r>
            <a:r>
              <a:rPr lang="en-US" sz="2800" dirty="0" smtClean="0"/>
              <a:t>;</a:t>
            </a:r>
          </a:p>
          <a:p>
            <a:pPr marR="3810" algn="just">
              <a:lnSpc>
                <a:spcPct val="115000"/>
              </a:lnSpc>
              <a:tabLst>
                <a:tab pos="927100" algn="l"/>
              </a:tabLst>
            </a:pPr>
            <a:endParaRPr lang="en-US" sz="2400" dirty="0" smtClean="0"/>
          </a:p>
          <a:p>
            <a:pPr marR="3810" algn="just">
              <a:lnSpc>
                <a:spcPct val="115000"/>
              </a:lnSpc>
              <a:tabLst>
                <a:tab pos="927100" algn="l"/>
              </a:tabLst>
            </a:pPr>
            <a:r>
              <a:rPr lang="en-US" sz="2400" b="1" dirty="0" smtClean="0"/>
              <a:t>CALON MURID BARU MEMILIH SALAH SATU BERDASAR SKOR TERTINGGI.</a:t>
            </a:r>
            <a:endParaRPr lang="en-US" sz="2400" b="1" dirty="0"/>
          </a:p>
        </p:txBody>
      </p:sp>
    </p:spTree>
    <p:extLst>
      <p:ext uri="{BB962C8B-B14F-4D97-AF65-F5344CB8AC3E}">
        <p14:creationId xmlns:p14="http://schemas.microsoft.com/office/powerpoint/2010/main" val="6374160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3" name="Rectangle 22"/>
          <p:cNvSpPr/>
          <p:nvPr/>
        </p:nvSpPr>
        <p:spPr>
          <a:xfrm>
            <a:off x="762000" y="685800"/>
            <a:ext cx="5333986" cy="523220"/>
          </a:xfrm>
          <a:prstGeom prst="rect">
            <a:avLst/>
          </a:prstGeom>
        </p:spPr>
        <p:txBody>
          <a:bodyPr wrap="square">
            <a:spAutoFit/>
          </a:bodyPr>
          <a:lstStyle/>
          <a:p>
            <a:pPr algn="ctr"/>
            <a:r>
              <a:rPr lang="en-US" sz="2800" spc="-5" dirty="0" smtClean="0">
                <a:solidFill>
                  <a:srgbClr val="FF0000"/>
                </a:solidFill>
                <a:latin typeface="Segoe UI Black" panose="020B0A02040204020203" pitchFamily="34" charset="0"/>
                <a:ea typeface="Segoe UI Black" panose="020B0A02040204020203" pitchFamily="34" charset="0"/>
              </a:rPr>
              <a:t>B. PRESTASI  NON  AKDEMIK</a:t>
            </a:r>
            <a:r>
              <a:rPr lang="en-US" spc="-5" dirty="0" smtClean="0">
                <a:solidFill>
                  <a:srgbClr val="FF0000"/>
                </a:solidFill>
                <a:latin typeface="Segoe UI Black" panose="020B0A02040204020203" pitchFamily="34" charset="0"/>
                <a:ea typeface="Segoe UI Black" panose="020B0A02040204020203" pitchFamily="34" charset="0"/>
              </a:rPr>
              <a:t> </a:t>
            </a:r>
            <a:endParaRPr lang="en-US" dirty="0">
              <a:solidFill>
                <a:srgbClr val="FF0000"/>
              </a:solidFill>
              <a:latin typeface="Segoe UI Black" panose="020B0A02040204020203" pitchFamily="34" charset="0"/>
              <a:ea typeface="Segoe UI Black" panose="020B0A02040204020203" pitchFamily="34" charset="0"/>
            </a:endParaRPr>
          </a:p>
        </p:txBody>
      </p:sp>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4" name="Rectangle 3"/>
          <p:cNvSpPr/>
          <p:nvPr/>
        </p:nvSpPr>
        <p:spPr>
          <a:xfrm>
            <a:off x="190472" y="1600200"/>
            <a:ext cx="11811028" cy="4410438"/>
          </a:xfrm>
          <a:prstGeom prst="rect">
            <a:avLst/>
          </a:prstGeom>
        </p:spPr>
        <p:txBody>
          <a:bodyPr wrap="square">
            <a:spAutoFit/>
          </a:bodyPr>
          <a:lstStyle/>
          <a:p>
            <a:pPr marL="457200" marR="3810" indent="-457200" algn="just">
              <a:lnSpc>
                <a:spcPct val="115000"/>
              </a:lnSpc>
              <a:buFont typeface="+mj-lt"/>
              <a:buAutoNum type="arabicPeriod" startAt="6"/>
              <a:tabLst>
                <a:tab pos="927100" algn="l"/>
              </a:tabLst>
            </a:pPr>
            <a:r>
              <a:rPr lang="en-US" sz="2800" dirty="0" err="1" smtClean="0"/>
              <a:t>Pramuka</a:t>
            </a:r>
            <a:r>
              <a:rPr lang="en-US" sz="2800" dirty="0" smtClean="0"/>
              <a:t> Garuda </a:t>
            </a:r>
            <a:r>
              <a:rPr lang="en-US" sz="2800" dirty="0" err="1" smtClean="0"/>
              <a:t>Berprestasi</a:t>
            </a:r>
            <a:r>
              <a:rPr lang="en-US" sz="2800" dirty="0" smtClean="0"/>
              <a:t>;</a:t>
            </a:r>
          </a:p>
          <a:p>
            <a:pPr marL="457200" marR="3810" indent="-457200" algn="just">
              <a:lnSpc>
                <a:spcPct val="115000"/>
              </a:lnSpc>
              <a:buAutoNum type="arabicPeriod" startAt="6"/>
              <a:tabLst>
                <a:tab pos="927100" algn="l"/>
              </a:tabLst>
            </a:pPr>
            <a:r>
              <a:rPr lang="en-US" sz="2800" dirty="0" err="1" smtClean="0"/>
              <a:t>Olimpiade</a:t>
            </a:r>
            <a:r>
              <a:rPr lang="en-US" sz="2800" dirty="0" smtClean="0"/>
              <a:t> </a:t>
            </a:r>
            <a:r>
              <a:rPr lang="en-US" sz="2800" dirty="0" err="1" smtClean="0"/>
              <a:t>Olahraga</a:t>
            </a:r>
            <a:r>
              <a:rPr lang="en-US" sz="2800" dirty="0" smtClean="0"/>
              <a:t> </a:t>
            </a:r>
            <a:r>
              <a:rPr lang="en-US" sz="2800" dirty="0" err="1" smtClean="0"/>
              <a:t>Siswa</a:t>
            </a:r>
            <a:r>
              <a:rPr lang="en-US" sz="2800" dirty="0" smtClean="0"/>
              <a:t> Nasional (O2SN);</a:t>
            </a:r>
          </a:p>
          <a:p>
            <a:pPr marL="457200" marR="3810" indent="-457200" algn="just">
              <a:lnSpc>
                <a:spcPct val="115000"/>
              </a:lnSpc>
              <a:buAutoNum type="arabicPeriod" startAt="6"/>
              <a:tabLst>
                <a:tab pos="927100" algn="l"/>
              </a:tabLst>
            </a:pPr>
            <a:r>
              <a:rPr lang="en-US" sz="2800" dirty="0" err="1" smtClean="0"/>
              <a:t>Lomba</a:t>
            </a:r>
            <a:r>
              <a:rPr lang="en-US" sz="2800" dirty="0" smtClean="0"/>
              <a:t> yang </a:t>
            </a:r>
            <a:r>
              <a:rPr lang="en-US" sz="2800" dirty="0" err="1" smtClean="0"/>
              <a:t>diadakan</a:t>
            </a:r>
            <a:r>
              <a:rPr lang="en-US" sz="2800" dirty="0" smtClean="0"/>
              <a:t> </a:t>
            </a:r>
            <a:r>
              <a:rPr lang="en-US" sz="2800" dirty="0" err="1" smtClean="0"/>
              <a:t>Cabang</a:t>
            </a:r>
            <a:r>
              <a:rPr lang="en-US" sz="2800" dirty="0" smtClean="0"/>
              <a:t> </a:t>
            </a:r>
            <a:r>
              <a:rPr lang="en-US" sz="2800" dirty="0" err="1" smtClean="0"/>
              <a:t>Olahraga</a:t>
            </a:r>
            <a:r>
              <a:rPr lang="en-US" sz="2800" dirty="0" smtClean="0"/>
              <a:t> </a:t>
            </a:r>
            <a:r>
              <a:rPr lang="en-US" sz="2800" dirty="0" err="1" smtClean="0"/>
              <a:t>tetapi</a:t>
            </a:r>
            <a:r>
              <a:rPr lang="en-US" sz="2800" dirty="0" smtClean="0"/>
              <a:t> </a:t>
            </a:r>
            <a:r>
              <a:rPr lang="en-US" sz="2800" dirty="0" err="1" smtClean="0"/>
              <a:t>tidak</a:t>
            </a:r>
            <a:r>
              <a:rPr lang="en-US" sz="2800" dirty="0" smtClean="0"/>
              <a:t> </a:t>
            </a:r>
            <a:r>
              <a:rPr lang="en-US" sz="2800" dirty="0" err="1" smtClean="0"/>
              <a:t>berjenjang</a:t>
            </a:r>
            <a:r>
              <a:rPr lang="en-US" sz="2800" dirty="0" smtClean="0"/>
              <a:t>;</a:t>
            </a:r>
          </a:p>
          <a:p>
            <a:pPr marL="457200" marR="3810" indent="-457200" algn="just">
              <a:lnSpc>
                <a:spcPct val="115000"/>
              </a:lnSpc>
              <a:buAutoNum type="arabicPeriod" startAt="6"/>
              <a:tabLst>
                <a:tab pos="927100" algn="l"/>
              </a:tabLst>
            </a:pPr>
            <a:r>
              <a:rPr lang="en-US" sz="2800" dirty="0" err="1" smtClean="0"/>
              <a:t>Musabaqoh</a:t>
            </a:r>
            <a:r>
              <a:rPr lang="en-US" sz="2800" dirty="0" smtClean="0"/>
              <a:t> </a:t>
            </a:r>
            <a:r>
              <a:rPr lang="en-US" sz="2800" dirty="0" err="1" smtClean="0"/>
              <a:t>Tilawatil</a:t>
            </a:r>
            <a:r>
              <a:rPr lang="en-US" sz="2800" dirty="0" smtClean="0"/>
              <a:t> Qur’an (MTQ);</a:t>
            </a:r>
          </a:p>
          <a:p>
            <a:pPr marL="457200" marR="3810" indent="-457200" algn="just">
              <a:lnSpc>
                <a:spcPct val="115000"/>
              </a:lnSpc>
              <a:buAutoNum type="arabicPeriod" startAt="6"/>
              <a:tabLst>
                <a:tab pos="927100" algn="l"/>
              </a:tabLst>
            </a:pPr>
            <a:r>
              <a:rPr lang="en-US" sz="2800" dirty="0" err="1" smtClean="0"/>
              <a:t>Prestasi</a:t>
            </a:r>
            <a:r>
              <a:rPr lang="en-US" sz="2800" dirty="0" smtClean="0"/>
              <a:t> </a:t>
            </a:r>
            <a:r>
              <a:rPr lang="en-US" sz="2800" dirty="0" err="1" smtClean="0"/>
              <a:t>Keagamaan</a:t>
            </a:r>
            <a:r>
              <a:rPr lang="en-US" sz="2800" dirty="0" smtClean="0"/>
              <a:t>;</a:t>
            </a:r>
          </a:p>
          <a:p>
            <a:pPr marL="457200" marR="3810" indent="-457200" algn="just">
              <a:lnSpc>
                <a:spcPct val="115000"/>
              </a:lnSpc>
              <a:buAutoNum type="arabicPeriod" startAt="6"/>
              <a:tabLst>
                <a:tab pos="927100" algn="l"/>
              </a:tabLst>
            </a:pPr>
            <a:r>
              <a:rPr lang="en-US" sz="2800" dirty="0" err="1" smtClean="0"/>
              <a:t>Pekan</a:t>
            </a:r>
            <a:r>
              <a:rPr lang="en-US" sz="2800" dirty="0" smtClean="0"/>
              <a:t> </a:t>
            </a:r>
            <a:r>
              <a:rPr lang="en-US" sz="2800" dirty="0" err="1" smtClean="0"/>
              <a:t>Olahraga</a:t>
            </a:r>
            <a:r>
              <a:rPr lang="en-US" sz="2800" dirty="0" smtClean="0"/>
              <a:t> </a:t>
            </a:r>
            <a:r>
              <a:rPr lang="en-US" sz="2800" dirty="0" err="1" smtClean="0"/>
              <a:t>Kabupaten</a:t>
            </a:r>
            <a:r>
              <a:rPr lang="en-US" sz="2800" dirty="0" smtClean="0"/>
              <a:t>/Kota/</a:t>
            </a:r>
            <a:r>
              <a:rPr lang="en-US" sz="2800" dirty="0" err="1" smtClean="0"/>
              <a:t>Provinsi</a:t>
            </a:r>
            <a:r>
              <a:rPr lang="en-US" sz="2800" dirty="0" smtClean="0"/>
              <a:t>, </a:t>
            </a:r>
            <a:r>
              <a:rPr lang="en-US" sz="2800" dirty="0" err="1" smtClean="0"/>
              <a:t>Pekan</a:t>
            </a:r>
            <a:r>
              <a:rPr lang="en-US" sz="2800" dirty="0" smtClean="0"/>
              <a:t> </a:t>
            </a:r>
            <a:r>
              <a:rPr lang="en-US" sz="2800" dirty="0" err="1" smtClean="0"/>
              <a:t>Olahraga</a:t>
            </a:r>
            <a:r>
              <a:rPr lang="en-US" sz="2800" dirty="0" smtClean="0"/>
              <a:t> </a:t>
            </a:r>
            <a:r>
              <a:rPr lang="en-US" sz="2800" dirty="0" err="1" smtClean="0"/>
              <a:t>Penyandang</a:t>
            </a:r>
            <a:r>
              <a:rPr lang="en-US" sz="2800" dirty="0" smtClean="0"/>
              <a:t> </a:t>
            </a:r>
            <a:r>
              <a:rPr lang="en-US" sz="2800" dirty="0" err="1" smtClean="0"/>
              <a:t>Disabilitas</a:t>
            </a:r>
            <a:r>
              <a:rPr lang="en-US" sz="2800" dirty="0" smtClean="0"/>
              <a:t> </a:t>
            </a:r>
            <a:r>
              <a:rPr lang="en-US" sz="2800" dirty="0" err="1" smtClean="0"/>
              <a:t>Provinsi</a:t>
            </a:r>
            <a:r>
              <a:rPr lang="en-US" sz="2800" dirty="0" smtClean="0"/>
              <a:t>/Nasional/</a:t>
            </a:r>
            <a:r>
              <a:rPr lang="en-US" sz="2800" dirty="0" err="1" smtClean="0"/>
              <a:t>Internasional</a:t>
            </a:r>
            <a:r>
              <a:rPr lang="en-US" sz="2800" dirty="0" smtClean="0"/>
              <a:t>.</a:t>
            </a:r>
          </a:p>
          <a:p>
            <a:pPr marL="457200" marR="3810" indent="-457200" algn="just">
              <a:lnSpc>
                <a:spcPct val="115000"/>
              </a:lnSpc>
              <a:buAutoNum type="arabicPeriod" startAt="6"/>
              <a:tabLst>
                <a:tab pos="927100" algn="l"/>
              </a:tabLst>
            </a:pPr>
            <a:endParaRPr lang="en-US" sz="2400" dirty="0" smtClean="0"/>
          </a:p>
          <a:p>
            <a:pPr marR="3810" algn="just">
              <a:lnSpc>
                <a:spcPct val="115000"/>
              </a:lnSpc>
              <a:tabLst>
                <a:tab pos="927100" algn="l"/>
              </a:tabLst>
            </a:pPr>
            <a:r>
              <a:rPr lang="en-US" sz="2400" b="1" dirty="0" smtClean="0"/>
              <a:t>CALON MURID BARU MEMILIH SALAH SATU BERDASAR SKOR TERTINGGI.</a:t>
            </a:r>
            <a:endParaRPr lang="en-US" sz="2400" b="1" dirty="0"/>
          </a:p>
        </p:txBody>
      </p:sp>
    </p:spTree>
    <p:extLst>
      <p:ext uri="{BB962C8B-B14F-4D97-AF65-F5344CB8AC3E}">
        <p14:creationId xmlns:p14="http://schemas.microsoft.com/office/powerpoint/2010/main" val="2303406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22" name="Rounded Rectangle 21"/>
          <p:cNvSpPr/>
          <p:nvPr/>
        </p:nvSpPr>
        <p:spPr>
          <a:xfrm>
            <a:off x="625410" y="76200"/>
            <a:ext cx="4860989"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p:cNvSpPr/>
          <p:nvPr/>
        </p:nvSpPr>
        <p:spPr>
          <a:xfrm>
            <a:off x="762000" y="152400"/>
            <a:ext cx="4724400" cy="461665"/>
          </a:xfrm>
          <a:prstGeom prst="rect">
            <a:avLst/>
          </a:prstGeom>
        </p:spPr>
        <p:txBody>
          <a:bodyPr wrap="square">
            <a:spAutoFit/>
          </a:bodyPr>
          <a:lstStyle/>
          <a:p>
            <a:pPr algn="ctr"/>
            <a:r>
              <a:rPr lang="en-US" sz="2400" dirty="0" smtClean="0">
                <a:solidFill>
                  <a:schemeClr val="tx1"/>
                </a:solidFill>
                <a:latin typeface="Segoe UI Black" panose="020B0A02040204020203" pitchFamily="34" charset="0"/>
                <a:ea typeface="Segoe UI Black" panose="020B0A02040204020203" pitchFamily="34" charset="0"/>
              </a:rPr>
              <a:t>KETENTUAN LAINNYA</a:t>
            </a:r>
            <a:endParaRPr lang="en-US" dirty="0">
              <a:solidFill>
                <a:schemeClr val="tx1"/>
              </a:solidFill>
              <a:latin typeface="Segoe UI Black" panose="020B0A02040204020203" pitchFamily="34" charset="0"/>
              <a:ea typeface="Segoe UI Black" panose="020B0A02040204020203" pitchFamily="34" charset="0"/>
            </a:endParaRPr>
          </a:p>
        </p:txBody>
      </p:sp>
      <p:sp>
        <p:nvSpPr>
          <p:cNvPr id="2" name="Rectangle 1"/>
          <p:cNvSpPr/>
          <p:nvPr/>
        </p:nvSpPr>
        <p:spPr>
          <a:xfrm>
            <a:off x="304800" y="858185"/>
            <a:ext cx="11430000" cy="4552015"/>
          </a:xfrm>
          <a:prstGeom prst="rect">
            <a:avLst/>
          </a:prstGeom>
        </p:spPr>
        <p:txBody>
          <a:bodyPr wrap="square">
            <a:spAutoFit/>
          </a:bodyPr>
          <a:lstStyle/>
          <a:p>
            <a:pPr marL="514350" marR="3810" indent="-514350" algn="just">
              <a:lnSpc>
                <a:spcPct val="115000"/>
              </a:lnSpc>
              <a:spcAft>
                <a:spcPts val="0"/>
              </a:spcAft>
              <a:buFont typeface="+mj-lt"/>
              <a:buAutoNum type="arabicPeriod"/>
              <a:tabLst>
                <a:tab pos="990600" algn="l"/>
              </a:tabLst>
            </a:pPr>
            <a:r>
              <a:rPr lang="en-US" sz="2800" dirty="0" err="1" smtClean="0"/>
              <a:t>Prestasi</a:t>
            </a:r>
            <a:r>
              <a:rPr lang="en-US" sz="2800" dirty="0" smtClean="0"/>
              <a:t> </a:t>
            </a:r>
            <a:r>
              <a:rPr lang="en-US" sz="2800" dirty="0" err="1" smtClean="0"/>
              <a:t>kejuaraan</a:t>
            </a:r>
            <a:r>
              <a:rPr lang="en-US" sz="2800" dirty="0" smtClean="0"/>
              <a:t> </a:t>
            </a:r>
            <a:r>
              <a:rPr lang="en-US" sz="2800" dirty="0" err="1" smtClean="0"/>
              <a:t>berupa</a:t>
            </a:r>
            <a:r>
              <a:rPr lang="en-US" sz="2800" dirty="0" smtClean="0"/>
              <a:t> </a:t>
            </a:r>
            <a:r>
              <a:rPr lang="en-US" sz="2800" dirty="0" err="1" smtClean="0"/>
              <a:t>perseorangan</a:t>
            </a:r>
            <a:r>
              <a:rPr lang="en-US" sz="2800" dirty="0" smtClean="0"/>
              <a:t> </a:t>
            </a:r>
            <a:r>
              <a:rPr lang="en-US" sz="2800" dirty="0" err="1" smtClean="0"/>
              <a:t>atau</a:t>
            </a:r>
            <a:r>
              <a:rPr lang="en-US" sz="2800" dirty="0" smtClean="0"/>
              <a:t> </a:t>
            </a:r>
            <a:r>
              <a:rPr lang="en-US" sz="2800" dirty="0" err="1" smtClean="0"/>
              <a:t>beregu</a:t>
            </a:r>
            <a:r>
              <a:rPr lang="en-US" sz="2800" dirty="0" smtClean="0"/>
              <a:t> (</a:t>
            </a:r>
            <a:r>
              <a:rPr lang="en-US" sz="2800" dirty="0" err="1" smtClean="0"/>
              <a:t>maksimal</a:t>
            </a:r>
            <a:r>
              <a:rPr lang="en-US" sz="2800" dirty="0" smtClean="0"/>
              <a:t> 18 </a:t>
            </a:r>
            <a:r>
              <a:rPr lang="en-US" sz="2800" dirty="0" err="1" smtClean="0"/>
              <a:t>pemain</a:t>
            </a:r>
            <a:r>
              <a:rPr lang="en-US" sz="2800" dirty="0" smtClean="0"/>
              <a:t>);</a:t>
            </a:r>
          </a:p>
          <a:p>
            <a:pPr marL="514350" marR="3810" indent="-514350" algn="just">
              <a:lnSpc>
                <a:spcPct val="115000"/>
              </a:lnSpc>
              <a:spcAft>
                <a:spcPts val="0"/>
              </a:spcAft>
              <a:buFont typeface="+mj-lt"/>
              <a:buAutoNum type="arabicPeriod"/>
              <a:tabLst>
                <a:tab pos="990600" algn="l"/>
              </a:tabLst>
            </a:pPr>
            <a:r>
              <a:rPr lang="en-US" sz="2800" dirty="0" err="1" smtClean="0"/>
              <a:t>Prestasi</a:t>
            </a:r>
            <a:r>
              <a:rPr lang="en-US" sz="2800" dirty="0" smtClean="0"/>
              <a:t> </a:t>
            </a:r>
            <a:r>
              <a:rPr lang="en-US" sz="2800" dirty="0" err="1" smtClean="0"/>
              <a:t>Keagamaan</a:t>
            </a:r>
            <a:r>
              <a:rPr lang="en-US" sz="2800" dirty="0" smtClean="0"/>
              <a:t>: </a:t>
            </a:r>
            <a:r>
              <a:rPr lang="en-US" sz="2800" dirty="0" err="1" smtClean="0"/>
              <a:t>Telah</a:t>
            </a:r>
            <a:r>
              <a:rPr lang="en-US" sz="2800" dirty="0" smtClean="0"/>
              <a:t> </a:t>
            </a:r>
            <a:r>
              <a:rPr lang="en-US" sz="2800" dirty="0" err="1" smtClean="0"/>
              <a:t>menyelesaikan</a:t>
            </a:r>
            <a:r>
              <a:rPr lang="en-US" sz="2800" dirty="0" smtClean="0"/>
              <a:t> </a:t>
            </a:r>
            <a:r>
              <a:rPr lang="en-US" sz="2800" dirty="0" err="1" smtClean="0"/>
              <a:t>pendidikan</a:t>
            </a:r>
            <a:r>
              <a:rPr lang="en-US" sz="2800" dirty="0" smtClean="0"/>
              <a:t> </a:t>
            </a:r>
            <a:r>
              <a:rPr lang="en-US" sz="2800" dirty="0" err="1" smtClean="0"/>
              <a:t>keagamaan</a:t>
            </a:r>
            <a:r>
              <a:rPr lang="en-US" sz="2800" dirty="0" smtClean="0"/>
              <a:t> </a:t>
            </a:r>
            <a:r>
              <a:rPr lang="en-US" sz="2800" dirty="0" err="1" smtClean="0"/>
              <a:t>dan</a:t>
            </a:r>
            <a:r>
              <a:rPr lang="en-US" sz="2800" dirty="0" smtClean="0"/>
              <a:t> </a:t>
            </a:r>
            <a:r>
              <a:rPr lang="en-US" sz="2800" dirty="0" err="1" smtClean="0"/>
              <a:t>memperoleh</a:t>
            </a:r>
            <a:r>
              <a:rPr lang="en-US" sz="2800" dirty="0" smtClean="0"/>
              <a:t> </a:t>
            </a:r>
            <a:r>
              <a:rPr lang="en-US" sz="2800" dirty="0" err="1" smtClean="0"/>
              <a:t>Ijazah</a:t>
            </a:r>
            <a:r>
              <a:rPr lang="en-US" sz="2800" dirty="0" smtClean="0"/>
              <a:t>/</a:t>
            </a:r>
            <a:r>
              <a:rPr lang="en-US" sz="2800" dirty="0" err="1" smtClean="0"/>
              <a:t>Sertifikat</a:t>
            </a:r>
            <a:r>
              <a:rPr lang="en-US" sz="2800" dirty="0" smtClean="0"/>
              <a:t> </a:t>
            </a:r>
            <a:r>
              <a:rPr lang="en-US" sz="2800" dirty="0" err="1" smtClean="0"/>
              <a:t>dari</a:t>
            </a:r>
            <a:r>
              <a:rPr lang="en-US" sz="2800" dirty="0" smtClean="0"/>
              <a:t> </a:t>
            </a:r>
            <a:r>
              <a:rPr lang="en-US" sz="2800" dirty="0" err="1" smtClean="0"/>
              <a:t>lembaga</a:t>
            </a:r>
            <a:r>
              <a:rPr lang="en-US" sz="2800" dirty="0" smtClean="0"/>
              <a:t> </a:t>
            </a:r>
            <a:r>
              <a:rPr lang="en-US" sz="2800" dirty="0" err="1" smtClean="0"/>
              <a:t>keagamaan</a:t>
            </a:r>
            <a:r>
              <a:rPr lang="en-US" sz="2800" dirty="0" smtClean="0"/>
              <a:t>;</a:t>
            </a:r>
          </a:p>
          <a:p>
            <a:pPr marL="514350" marR="3810" indent="-514350" algn="just">
              <a:lnSpc>
                <a:spcPct val="115000"/>
              </a:lnSpc>
              <a:spcAft>
                <a:spcPts val="0"/>
              </a:spcAft>
              <a:buFont typeface="+mj-lt"/>
              <a:buAutoNum type="arabicPeriod"/>
              <a:tabLst>
                <a:tab pos="990600" algn="l"/>
              </a:tabLst>
            </a:pPr>
            <a:r>
              <a:rPr lang="en-US" sz="2800" dirty="0" err="1" smtClean="0"/>
              <a:t>Kejuaraan</a:t>
            </a:r>
            <a:r>
              <a:rPr lang="en-US" sz="2800" dirty="0" smtClean="0"/>
              <a:t> </a:t>
            </a:r>
            <a:r>
              <a:rPr lang="en-US" sz="2800" dirty="0" err="1" smtClean="0"/>
              <a:t>dari</a:t>
            </a:r>
            <a:r>
              <a:rPr lang="en-US" sz="2800" dirty="0" smtClean="0"/>
              <a:t> </a:t>
            </a:r>
            <a:r>
              <a:rPr lang="en-US" sz="2800" dirty="0" err="1" smtClean="0"/>
              <a:t>negara</a:t>
            </a:r>
            <a:r>
              <a:rPr lang="en-US" sz="2800" dirty="0" smtClean="0"/>
              <a:t> lain (</a:t>
            </a:r>
            <a:r>
              <a:rPr lang="en-US" sz="2800" dirty="0" err="1" smtClean="0"/>
              <a:t>asing</a:t>
            </a:r>
            <a:r>
              <a:rPr lang="en-US" sz="2800" dirty="0" smtClean="0"/>
              <a:t>) </a:t>
            </a:r>
            <a:r>
              <a:rPr lang="en-US" sz="2800" dirty="0" err="1" smtClean="0"/>
              <a:t>nilainya</a:t>
            </a:r>
            <a:r>
              <a:rPr lang="en-US" sz="2800" dirty="0" smtClean="0"/>
              <a:t> </a:t>
            </a:r>
            <a:r>
              <a:rPr lang="en-US" sz="2800" dirty="0" err="1" smtClean="0"/>
              <a:t>dihargai</a:t>
            </a:r>
            <a:r>
              <a:rPr lang="en-US" sz="2800" dirty="0" smtClean="0"/>
              <a:t> </a:t>
            </a:r>
            <a:r>
              <a:rPr lang="en-US" sz="2800" dirty="0" err="1" smtClean="0"/>
              <a:t>sama</a:t>
            </a:r>
            <a:r>
              <a:rPr lang="en-US" sz="2800" dirty="0" smtClean="0"/>
              <a:t> </a:t>
            </a:r>
            <a:r>
              <a:rPr lang="en-US" sz="2800" dirty="0" err="1" smtClean="0"/>
              <a:t>dengan</a:t>
            </a:r>
            <a:r>
              <a:rPr lang="en-US" sz="2800" dirty="0" smtClean="0"/>
              <a:t> </a:t>
            </a:r>
            <a:r>
              <a:rPr lang="en-US" sz="2800" dirty="0" err="1" smtClean="0"/>
              <a:t>tingkat</a:t>
            </a:r>
            <a:r>
              <a:rPr lang="en-US" sz="2800" dirty="0" smtClean="0"/>
              <a:t> </a:t>
            </a:r>
            <a:r>
              <a:rPr lang="en-US" sz="2800" dirty="0" err="1" smtClean="0"/>
              <a:t>nasional</a:t>
            </a:r>
            <a:r>
              <a:rPr lang="en-US" sz="2800" dirty="0" smtClean="0"/>
              <a:t>;</a:t>
            </a:r>
          </a:p>
          <a:p>
            <a:pPr marL="514350" marR="3810" indent="-514350" algn="just">
              <a:lnSpc>
                <a:spcPct val="115000"/>
              </a:lnSpc>
              <a:spcAft>
                <a:spcPts val="0"/>
              </a:spcAft>
              <a:buFont typeface="+mj-lt"/>
              <a:buAutoNum type="arabicPeriod"/>
              <a:tabLst>
                <a:tab pos="990600" algn="l"/>
              </a:tabLst>
            </a:pPr>
            <a:r>
              <a:rPr lang="en-US" sz="2800" dirty="0" err="1" smtClean="0"/>
              <a:t>Bukti</a:t>
            </a:r>
            <a:r>
              <a:rPr lang="en-US" sz="2800" dirty="0" smtClean="0"/>
              <a:t> </a:t>
            </a:r>
            <a:r>
              <a:rPr lang="en-US" sz="2800" dirty="0" err="1" smtClean="0"/>
              <a:t>atas</a:t>
            </a:r>
            <a:r>
              <a:rPr lang="en-US" sz="2800" dirty="0" smtClean="0"/>
              <a:t> </a:t>
            </a:r>
            <a:r>
              <a:rPr lang="en-US" sz="2800" dirty="0" err="1" smtClean="0"/>
              <a:t>prestasi</a:t>
            </a:r>
            <a:r>
              <a:rPr lang="en-US" sz="2800" dirty="0" smtClean="0"/>
              <a:t> </a:t>
            </a:r>
            <a:r>
              <a:rPr lang="en-US" sz="2800" dirty="0" err="1" smtClean="0"/>
              <a:t>diterbitkan</a:t>
            </a:r>
            <a:r>
              <a:rPr lang="en-US" sz="2800" dirty="0" smtClean="0"/>
              <a:t> paling lama 3 (</a:t>
            </a:r>
            <a:r>
              <a:rPr lang="en-US" sz="2800" dirty="0" err="1" smtClean="0"/>
              <a:t>tiga</a:t>
            </a:r>
            <a:r>
              <a:rPr lang="en-US" sz="2800" dirty="0" smtClean="0"/>
              <a:t>) </a:t>
            </a:r>
            <a:r>
              <a:rPr lang="en-US" sz="2800" dirty="0" err="1" smtClean="0"/>
              <a:t>tahun</a:t>
            </a:r>
            <a:r>
              <a:rPr lang="en-US" sz="2800" dirty="0" smtClean="0"/>
              <a:t> </a:t>
            </a:r>
            <a:r>
              <a:rPr lang="en-US" sz="2800" dirty="0" err="1" smtClean="0"/>
              <a:t>sebelum</a:t>
            </a:r>
            <a:r>
              <a:rPr lang="en-US" sz="2800" dirty="0" smtClean="0"/>
              <a:t> </a:t>
            </a:r>
            <a:r>
              <a:rPr lang="en-US" sz="2800" dirty="0" err="1" smtClean="0"/>
              <a:t>tanggal</a:t>
            </a:r>
            <a:r>
              <a:rPr lang="en-US" sz="2800" dirty="0" smtClean="0"/>
              <a:t> </a:t>
            </a:r>
            <a:r>
              <a:rPr lang="en-US" sz="2800" dirty="0" err="1" smtClean="0"/>
              <a:t>pendaftaran</a:t>
            </a:r>
            <a:r>
              <a:rPr lang="en-US" sz="2800" dirty="0" smtClean="0"/>
              <a:t>;</a:t>
            </a:r>
          </a:p>
          <a:p>
            <a:pPr marL="514350" marR="3810" indent="-514350" algn="just">
              <a:lnSpc>
                <a:spcPct val="115000"/>
              </a:lnSpc>
              <a:spcAft>
                <a:spcPts val="0"/>
              </a:spcAft>
              <a:buFont typeface="+mj-lt"/>
              <a:buAutoNum type="arabicPeriod"/>
              <a:tabLst>
                <a:tab pos="990600" algn="l"/>
              </a:tabLst>
            </a:pPr>
            <a:r>
              <a:rPr lang="en-US" sz="2800" dirty="0" err="1" smtClean="0"/>
              <a:t>Prestasi</a:t>
            </a:r>
            <a:r>
              <a:rPr lang="en-US" sz="2800" dirty="0" smtClean="0"/>
              <a:t> </a:t>
            </a:r>
            <a:r>
              <a:rPr lang="en-US" sz="2800" dirty="0" err="1" smtClean="0"/>
              <a:t>divalidasi</a:t>
            </a:r>
            <a:r>
              <a:rPr lang="en-US" sz="2800" dirty="0" smtClean="0"/>
              <a:t>/</a:t>
            </a:r>
            <a:r>
              <a:rPr lang="en-US" sz="2800" dirty="0" err="1" smtClean="0"/>
              <a:t>dikurasi</a:t>
            </a:r>
            <a:r>
              <a:rPr lang="en-US" sz="2800" dirty="0" smtClean="0"/>
              <a:t> paling </a:t>
            </a:r>
            <a:r>
              <a:rPr lang="en-US" sz="2800" dirty="0" err="1" smtClean="0"/>
              <a:t>lambat</a:t>
            </a:r>
            <a:r>
              <a:rPr lang="en-US" sz="2800" dirty="0" smtClean="0"/>
              <a:t> </a:t>
            </a:r>
            <a:r>
              <a:rPr lang="en-US" sz="2800" dirty="0" err="1" smtClean="0"/>
              <a:t>bulan</a:t>
            </a:r>
            <a:r>
              <a:rPr lang="en-US" sz="2800" dirty="0" smtClean="0"/>
              <a:t> April </a:t>
            </a:r>
            <a:r>
              <a:rPr lang="en-US" sz="2800" dirty="0" err="1" smtClean="0"/>
              <a:t>tahun</a:t>
            </a:r>
            <a:r>
              <a:rPr lang="en-US" sz="2800" dirty="0" smtClean="0"/>
              <a:t> </a:t>
            </a:r>
            <a:r>
              <a:rPr lang="en-US" sz="2800" dirty="0" err="1" smtClean="0"/>
              <a:t>berjalan</a:t>
            </a:r>
            <a:r>
              <a:rPr lang="en-US" sz="2800" dirty="0" smtClean="0"/>
              <a:t>;</a:t>
            </a:r>
          </a:p>
        </p:txBody>
      </p:sp>
    </p:spTree>
    <p:extLst>
      <p:ext uri="{BB962C8B-B14F-4D97-AF65-F5344CB8AC3E}">
        <p14:creationId xmlns:p14="http://schemas.microsoft.com/office/powerpoint/2010/main" val="4110052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22" name="Rounded Rectangle 21"/>
          <p:cNvSpPr/>
          <p:nvPr/>
        </p:nvSpPr>
        <p:spPr>
          <a:xfrm>
            <a:off x="625410" y="76200"/>
            <a:ext cx="4860989"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p:cNvSpPr/>
          <p:nvPr/>
        </p:nvSpPr>
        <p:spPr>
          <a:xfrm>
            <a:off x="762000" y="152400"/>
            <a:ext cx="4724400" cy="461665"/>
          </a:xfrm>
          <a:prstGeom prst="rect">
            <a:avLst/>
          </a:prstGeom>
        </p:spPr>
        <p:txBody>
          <a:bodyPr wrap="square">
            <a:spAutoFit/>
          </a:bodyPr>
          <a:lstStyle/>
          <a:p>
            <a:pPr algn="ctr"/>
            <a:r>
              <a:rPr lang="en-US" sz="2400" dirty="0" smtClean="0">
                <a:solidFill>
                  <a:schemeClr val="tx1"/>
                </a:solidFill>
                <a:latin typeface="Segoe UI Black" panose="020B0A02040204020203" pitchFamily="34" charset="0"/>
                <a:ea typeface="Segoe UI Black" panose="020B0A02040204020203" pitchFamily="34" charset="0"/>
              </a:rPr>
              <a:t>KETENTUAN LAINNYA</a:t>
            </a:r>
            <a:endParaRPr lang="en-US" dirty="0">
              <a:solidFill>
                <a:schemeClr val="tx1"/>
              </a:solidFill>
              <a:latin typeface="Segoe UI Black" panose="020B0A02040204020203" pitchFamily="34" charset="0"/>
              <a:ea typeface="Segoe UI Black" panose="020B0A02040204020203" pitchFamily="34" charset="0"/>
            </a:endParaRPr>
          </a:p>
        </p:txBody>
      </p:sp>
      <p:sp>
        <p:nvSpPr>
          <p:cNvPr id="2" name="Rectangle 1"/>
          <p:cNvSpPr/>
          <p:nvPr/>
        </p:nvSpPr>
        <p:spPr>
          <a:xfrm>
            <a:off x="505662" y="620807"/>
            <a:ext cx="11381537" cy="5574731"/>
          </a:xfrm>
          <a:prstGeom prst="rect">
            <a:avLst/>
          </a:prstGeom>
        </p:spPr>
        <p:txBody>
          <a:bodyPr wrap="square">
            <a:spAutoFit/>
          </a:bodyPr>
          <a:lstStyle/>
          <a:p>
            <a:pPr marL="514350" marR="3810" indent="-514350" algn="just">
              <a:lnSpc>
                <a:spcPct val="115000"/>
              </a:lnSpc>
              <a:spcAft>
                <a:spcPts val="0"/>
              </a:spcAft>
              <a:buFont typeface="+mj-lt"/>
              <a:buAutoNum type="arabicPeriod" startAt="6"/>
              <a:tabLst>
                <a:tab pos="990600" algn="l"/>
              </a:tabLst>
            </a:pPr>
            <a:r>
              <a:rPr lang="en-US" sz="2600" dirty="0" err="1" smtClean="0"/>
              <a:t>Penyelenggara</a:t>
            </a:r>
            <a:r>
              <a:rPr lang="en-US" sz="2600" dirty="0" smtClean="0"/>
              <a:t> </a:t>
            </a:r>
            <a:r>
              <a:rPr lang="en-US" sz="2600" dirty="0" err="1" smtClean="0"/>
              <a:t>kejuaraan</a:t>
            </a:r>
            <a:r>
              <a:rPr lang="en-US" sz="2600" dirty="0" smtClean="0"/>
              <a:t> </a:t>
            </a:r>
            <a:r>
              <a:rPr lang="en-US" sz="2600" dirty="0" err="1" smtClean="0"/>
              <a:t>harus</a:t>
            </a:r>
            <a:r>
              <a:rPr lang="en-US" sz="2600" dirty="0" smtClean="0"/>
              <a:t> </a:t>
            </a:r>
            <a:r>
              <a:rPr lang="en-US" sz="2600" dirty="0" err="1" smtClean="0"/>
              <a:t>Instansi</a:t>
            </a:r>
            <a:r>
              <a:rPr lang="en-US" sz="2600" dirty="0" smtClean="0"/>
              <a:t> </a:t>
            </a:r>
            <a:r>
              <a:rPr lang="en-US" sz="2600" dirty="0" err="1" smtClean="0"/>
              <a:t>atau</a:t>
            </a:r>
            <a:r>
              <a:rPr lang="en-US" sz="2600" dirty="0" smtClean="0"/>
              <a:t> </a:t>
            </a:r>
            <a:r>
              <a:rPr lang="en-US" sz="2600" dirty="0" err="1" smtClean="0"/>
              <a:t>Organisasi</a:t>
            </a:r>
            <a:r>
              <a:rPr lang="en-US" sz="2600" dirty="0" smtClean="0"/>
              <a:t> formal yang </a:t>
            </a:r>
            <a:r>
              <a:rPr lang="en-US" sz="2600" dirty="0" err="1" smtClean="0"/>
              <a:t>kompeten</a:t>
            </a:r>
            <a:r>
              <a:rPr lang="en-US" sz="2600" dirty="0" smtClean="0"/>
              <a:t> </a:t>
            </a:r>
            <a:r>
              <a:rPr lang="en-US" sz="2600" dirty="0" err="1" smtClean="0"/>
              <a:t>misalnya</a:t>
            </a:r>
            <a:r>
              <a:rPr lang="en-US" sz="2600" dirty="0"/>
              <a:t> </a:t>
            </a:r>
            <a:r>
              <a:rPr lang="en-US" sz="2600" dirty="0" err="1" smtClean="0"/>
              <a:t>Pemerintah</a:t>
            </a:r>
            <a:r>
              <a:rPr lang="en-US" sz="2600" dirty="0" smtClean="0"/>
              <a:t>, </a:t>
            </a:r>
            <a:r>
              <a:rPr lang="en-US" sz="2600" dirty="0" err="1" smtClean="0"/>
              <a:t>Organisasi</a:t>
            </a:r>
            <a:r>
              <a:rPr lang="en-US" sz="2600" dirty="0" smtClean="0"/>
              <a:t> </a:t>
            </a:r>
            <a:r>
              <a:rPr lang="en-US" sz="2600" dirty="0" err="1" smtClean="0"/>
              <a:t>profesi</a:t>
            </a:r>
            <a:r>
              <a:rPr lang="en-US" sz="2600" dirty="0" smtClean="0"/>
              <a:t> yang </a:t>
            </a:r>
            <a:r>
              <a:rPr lang="en-US" sz="2600" dirty="0" err="1" smtClean="0"/>
              <a:t>sesuai</a:t>
            </a:r>
            <a:r>
              <a:rPr lang="en-US" sz="2600" dirty="0" smtClean="0"/>
              <a:t> </a:t>
            </a:r>
            <a:r>
              <a:rPr lang="en-US" sz="2600" dirty="0" err="1" smtClean="0"/>
              <a:t>dengan</a:t>
            </a:r>
            <a:r>
              <a:rPr lang="en-US" sz="2600" dirty="0" smtClean="0"/>
              <a:t> </a:t>
            </a:r>
            <a:r>
              <a:rPr lang="en-US" sz="2600" dirty="0" err="1" smtClean="0"/>
              <a:t>bidang</a:t>
            </a:r>
            <a:r>
              <a:rPr lang="en-US" sz="2600" dirty="0" smtClean="0"/>
              <a:t> </a:t>
            </a:r>
            <a:r>
              <a:rPr lang="en-US" sz="2600" dirty="0" err="1" smtClean="0"/>
              <a:t>lomba</a:t>
            </a:r>
            <a:r>
              <a:rPr lang="en-US" sz="2600" dirty="0" smtClean="0"/>
              <a:t> </a:t>
            </a:r>
            <a:r>
              <a:rPr lang="en-US" sz="2600" dirty="0" err="1" smtClean="0"/>
              <a:t>dan</a:t>
            </a:r>
            <a:r>
              <a:rPr lang="en-US" sz="2600" dirty="0" smtClean="0"/>
              <a:t> </a:t>
            </a:r>
            <a:r>
              <a:rPr lang="en-US" sz="2600" dirty="0" err="1" smtClean="0"/>
              <a:t>Organisasi</a:t>
            </a:r>
            <a:r>
              <a:rPr lang="en-US" sz="2600" dirty="0" smtClean="0"/>
              <a:t> </a:t>
            </a:r>
            <a:r>
              <a:rPr lang="en-US" sz="2600" dirty="0" err="1" smtClean="0"/>
              <a:t>dibawah</a:t>
            </a:r>
            <a:r>
              <a:rPr lang="en-US" sz="2600" dirty="0"/>
              <a:t> </a:t>
            </a:r>
            <a:r>
              <a:rPr lang="en-US" sz="2600" dirty="0" err="1" smtClean="0"/>
              <a:t>pembinaan</a:t>
            </a:r>
            <a:r>
              <a:rPr lang="en-US" sz="2600" dirty="0" smtClean="0"/>
              <a:t> </a:t>
            </a:r>
            <a:r>
              <a:rPr lang="en-US" sz="2600" dirty="0" err="1" smtClean="0"/>
              <a:t>Instansi</a:t>
            </a:r>
            <a:r>
              <a:rPr lang="en-US" sz="2600" dirty="0" smtClean="0"/>
              <a:t> </a:t>
            </a:r>
            <a:r>
              <a:rPr lang="en-US" sz="2600" dirty="0" err="1" smtClean="0"/>
              <a:t>terkait</a:t>
            </a:r>
            <a:r>
              <a:rPr lang="en-US" sz="2600" dirty="0" smtClean="0"/>
              <a:t>;</a:t>
            </a:r>
          </a:p>
          <a:p>
            <a:pPr marL="514350" marR="3810" indent="-514350" algn="just">
              <a:lnSpc>
                <a:spcPct val="115000"/>
              </a:lnSpc>
              <a:spcAft>
                <a:spcPts val="0"/>
              </a:spcAft>
              <a:buFont typeface="+mj-lt"/>
              <a:buAutoNum type="arabicPeriod" startAt="6"/>
              <a:tabLst>
                <a:tab pos="990600" algn="l"/>
              </a:tabLst>
            </a:pPr>
            <a:r>
              <a:rPr lang="en-US" sz="2600" dirty="0" err="1" smtClean="0"/>
              <a:t>Bukti</a:t>
            </a:r>
            <a:r>
              <a:rPr lang="en-US" sz="2600" dirty="0" smtClean="0"/>
              <a:t> </a:t>
            </a:r>
            <a:r>
              <a:rPr lang="en-US" sz="2600" dirty="0" err="1" smtClean="0"/>
              <a:t>prestasi</a:t>
            </a:r>
            <a:r>
              <a:rPr lang="en-US" sz="2600" dirty="0" smtClean="0"/>
              <a:t> </a:t>
            </a:r>
            <a:r>
              <a:rPr lang="en-US" sz="2600" dirty="0" err="1" smtClean="0"/>
              <a:t>harus</a:t>
            </a:r>
            <a:r>
              <a:rPr lang="en-US" sz="2600" dirty="0" smtClean="0"/>
              <a:t> </a:t>
            </a:r>
            <a:r>
              <a:rPr lang="en-US" sz="2600" dirty="0" err="1" smtClean="0"/>
              <a:t>dilegalisasi</a:t>
            </a:r>
            <a:r>
              <a:rPr lang="en-US" sz="2600" dirty="0" smtClean="0"/>
              <a:t> </a:t>
            </a:r>
            <a:r>
              <a:rPr lang="en-US" sz="2600" dirty="0" err="1" smtClean="0"/>
              <a:t>sebelum</a:t>
            </a:r>
            <a:r>
              <a:rPr lang="en-US" sz="2600" dirty="0" smtClean="0"/>
              <a:t> </a:t>
            </a:r>
            <a:r>
              <a:rPr lang="en-US" sz="2600" dirty="0" err="1" smtClean="0"/>
              <a:t>digunakan</a:t>
            </a:r>
            <a:r>
              <a:rPr lang="en-US" sz="2600" dirty="0" smtClean="0"/>
              <a:t> </a:t>
            </a:r>
            <a:r>
              <a:rPr lang="en-US" sz="2600" dirty="0" err="1" smtClean="0"/>
              <a:t>untuk</a:t>
            </a:r>
            <a:r>
              <a:rPr lang="en-US" sz="2600" dirty="0" smtClean="0"/>
              <a:t> </a:t>
            </a:r>
            <a:r>
              <a:rPr lang="en-US" sz="2600" dirty="0" err="1" smtClean="0"/>
              <a:t>pendaftaran</a:t>
            </a:r>
            <a:r>
              <a:rPr lang="en-US" sz="2600" dirty="0" smtClean="0"/>
              <a:t>;</a:t>
            </a:r>
          </a:p>
          <a:p>
            <a:pPr marL="514350" marR="3810" indent="-514350" algn="just">
              <a:lnSpc>
                <a:spcPct val="115000"/>
              </a:lnSpc>
              <a:spcAft>
                <a:spcPts val="0"/>
              </a:spcAft>
              <a:buFont typeface="+mj-lt"/>
              <a:buAutoNum type="arabicPeriod" startAt="6"/>
              <a:tabLst>
                <a:tab pos="990600" algn="l"/>
              </a:tabLst>
            </a:pPr>
            <a:r>
              <a:rPr lang="en-US" sz="2600" dirty="0" err="1" smtClean="0"/>
              <a:t>Bukti</a:t>
            </a:r>
            <a:r>
              <a:rPr lang="en-US" sz="2600" dirty="0" smtClean="0"/>
              <a:t> </a:t>
            </a:r>
            <a:r>
              <a:rPr lang="en-US" sz="2600" dirty="0" err="1" smtClean="0"/>
              <a:t>Prestasi</a:t>
            </a:r>
            <a:r>
              <a:rPr lang="en-US" sz="2600" dirty="0" smtClean="0"/>
              <a:t> </a:t>
            </a:r>
            <a:r>
              <a:rPr lang="en-US" sz="2600" dirty="0" err="1" smtClean="0"/>
              <a:t>kejuaraan</a:t>
            </a:r>
            <a:r>
              <a:rPr lang="en-US" sz="2600" dirty="0" smtClean="0"/>
              <a:t> </a:t>
            </a:r>
            <a:r>
              <a:rPr lang="en-US" sz="2600" dirty="0" err="1" smtClean="0"/>
              <a:t>tingkat</a:t>
            </a:r>
            <a:r>
              <a:rPr lang="en-US" sz="2600" dirty="0" smtClean="0"/>
              <a:t> </a:t>
            </a:r>
            <a:r>
              <a:rPr lang="en-US" sz="2600" dirty="0" err="1" smtClean="0"/>
              <a:t>Internasional</a:t>
            </a:r>
            <a:r>
              <a:rPr lang="en-US" sz="2600" dirty="0" smtClean="0"/>
              <a:t>, Nasional </a:t>
            </a:r>
            <a:r>
              <a:rPr lang="en-US" sz="2600" dirty="0" err="1" smtClean="0"/>
              <a:t>dan</a:t>
            </a:r>
            <a:r>
              <a:rPr lang="en-US" sz="2600" dirty="0" smtClean="0"/>
              <a:t> </a:t>
            </a:r>
            <a:r>
              <a:rPr lang="en-US" sz="2600" dirty="0" err="1" smtClean="0"/>
              <a:t>Provinsi</a:t>
            </a:r>
            <a:r>
              <a:rPr lang="en-US" sz="2600" dirty="0" smtClean="0"/>
              <a:t> </a:t>
            </a:r>
            <a:r>
              <a:rPr lang="en-US" sz="2600" dirty="0" err="1" smtClean="0"/>
              <a:t>dilegalisasi</a:t>
            </a:r>
            <a:r>
              <a:rPr lang="en-US" sz="2600" dirty="0" smtClean="0"/>
              <a:t> </a:t>
            </a:r>
            <a:r>
              <a:rPr lang="en-US" sz="2600" dirty="0" err="1" smtClean="0"/>
              <a:t>sesuai</a:t>
            </a:r>
            <a:r>
              <a:rPr lang="en-US" sz="2600" dirty="0"/>
              <a:t> </a:t>
            </a:r>
            <a:r>
              <a:rPr lang="en-US" sz="2600" dirty="0" err="1" smtClean="0"/>
              <a:t>Edaran</a:t>
            </a:r>
            <a:r>
              <a:rPr lang="en-US" sz="2600" dirty="0" smtClean="0"/>
              <a:t> </a:t>
            </a:r>
            <a:r>
              <a:rPr lang="en-US" sz="2600" dirty="0" err="1" smtClean="0"/>
              <a:t>Bersama</a:t>
            </a:r>
            <a:r>
              <a:rPr lang="en-US" sz="2600" dirty="0" smtClean="0"/>
              <a:t> </a:t>
            </a:r>
            <a:r>
              <a:rPr lang="en-US" sz="2600" dirty="0" err="1" smtClean="0"/>
              <a:t>Ka</a:t>
            </a:r>
            <a:r>
              <a:rPr lang="en-US" sz="2600" dirty="0" smtClean="0"/>
              <a:t>. </a:t>
            </a:r>
            <a:r>
              <a:rPr lang="en-US" sz="2600" dirty="0" err="1" smtClean="0"/>
              <a:t>Disdikprov</a:t>
            </a:r>
            <a:r>
              <a:rPr lang="en-US" sz="2600" dirty="0" smtClean="0"/>
              <a:t>, </a:t>
            </a:r>
            <a:r>
              <a:rPr lang="en-US" sz="2600" dirty="0" err="1" smtClean="0"/>
              <a:t>Disbudparprov</a:t>
            </a:r>
            <a:r>
              <a:rPr lang="en-US" sz="2600" dirty="0"/>
              <a:t> </a:t>
            </a:r>
            <a:r>
              <a:rPr lang="en-US" sz="2600" dirty="0" err="1" smtClean="0"/>
              <a:t>dan</a:t>
            </a:r>
            <a:r>
              <a:rPr lang="en-US" sz="2600" dirty="0" smtClean="0"/>
              <a:t> </a:t>
            </a:r>
            <a:r>
              <a:rPr lang="en-US" sz="2600" dirty="0" err="1" smtClean="0"/>
              <a:t>Disporaprov</a:t>
            </a:r>
            <a:r>
              <a:rPr lang="en-US" sz="2600" dirty="0" smtClean="0"/>
              <a:t> </a:t>
            </a:r>
            <a:r>
              <a:rPr lang="en-US" sz="2600" dirty="0" err="1" smtClean="0"/>
              <a:t>Jateng</a:t>
            </a:r>
            <a:r>
              <a:rPr lang="en-US" sz="2600" dirty="0" smtClean="0"/>
              <a:t>;</a:t>
            </a:r>
          </a:p>
          <a:p>
            <a:pPr marL="514350" marR="3810" indent="-514350" algn="just">
              <a:lnSpc>
                <a:spcPct val="115000"/>
              </a:lnSpc>
              <a:spcAft>
                <a:spcPts val="0"/>
              </a:spcAft>
              <a:buFont typeface="+mj-lt"/>
              <a:buAutoNum type="arabicPeriod" startAt="6"/>
              <a:tabLst>
                <a:tab pos="990600" algn="l"/>
              </a:tabLst>
            </a:pPr>
            <a:r>
              <a:rPr lang="en-US" sz="2600" dirty="0" err="1" smtClean="0"/>
              <a:t>Bukti</a:t>
            </a:r>
            <a:r>
              <a:rPr lang="en-US" sz="2600" dirty="0" smtClean="0"/>
              <a:t> </a:t>
            </a:r>
            <a:r>
              <a:rPr lang="en-US" sz="2600" dirty="0" err="1" smtClean="0"/>
              <a:t>Prestasi</a:t>
            </a:r>
            <a:r>
              <a:rPr lang="en-US" sz="2600" dirty="0" smtClean="0"/>
              <a:t> </a:t>
            </a:r>
            <a:r>
              <a:rPr lang="en-US" sz="2600" dirty="0" err="1" smtClean="0"/>
              <a:t>kejuaraan</a:t>
            </a:r>
            <a:r>
              <a:rPr lang="en-US" sz="2600" dirty="0" smtClean="0"/>
              <a:t> </a:t>
            </a:r>
            <a:r>
              <a:rPr lang="en-US" sz="2600" dirty="0" err="1" smtClean="0"/>
              <a:t>tingkat</a:t>
            </a:r>
            <a:r>
              <a:rPr lang="en-US" sz="2600" dirty="0" smtClean="0"/>
              <a:t> </a:t>
            </a:r>
            <a:r>
              <a:rPr lang="en-US" sz="2600" dirty="0" err="1" smtClean="0"/>
              <a:t>kabupaten</a:t>
            </a:r>
            <a:r>
              <a:rPr lang="en-US" sz="2600" dirty="0" smtClean="0"/>
              <a:t> </a:t>
            </a:r>
            <a:r>
              <a:rPr lang="en-US" sz="2600" dirty="0" err="1" smtClean="0"/>
              <a:t>dilegalisasi</a:t>
            </a:r>
            <a:r>
              <a:rPr lang="en-US" sz="2600" dirty="0" smtClean="0"/>
              <a:t> </a:t>
            </a:r>
            <a:r>
              <a:rPr lang="en-US" sz="2600" dirty="0" err="1" smtClean="0"/>
              <a:t>oleh</a:t>
            </a:r>
            <a:r>
              <a:rPr lang="en-US" sz="2600" dirty="0" smtClean="0"/>
              <a:t> </a:t>
            </a:r>
            <a:r>
              <a:rPr lang="en-US" sz="2600" dirty="0" err="1" smtClean="0"/>
              <a:t>pejabat</a:t>
            </a:r>
            <a:r>
              <a:rPr lang="en-US" sz="2600" dirty="0" smtClean="0"/>
              <a:t> </a:t>
            </a:r>
            <a:r>
              <a:rPr lang="en-US" sz="2600" dirty="0" err="1" smtClean="0"/>
              <a:t>berwenang</a:t>
            </a:r>
            <a:r>
              <a:rPr lang="en-US" sz="2600" dirty="0" smtClean="0"/>
              <a:t>;</a:t>
            </a:r>
          </a:p>
          <a:p>
            <a:pPr marL="514350" marR="3810" indent="-514350" algn="just">
              <a:lnSpc>
                <a:spcPct val="115000"/>
              </a:lnSpc>
              <a:spcAft>
                <a:spcPts val="0"/>
              </a:spcAft>
              <a:buFont typeface="+mj-lt"/>
              <a:buAutoNum type="arabicPeriod" startAt="6"/>
              <a:tabLst>
                <a:tab pos="344488" algn="l"/>
                <a:tab pos="622300" algn="l"/>
              </a:tabLst>
            </a:pPr>
            <a:r>
              <a:rPr lang="en-US" sz="2600" dirty="0" err="1" smtClean="0"/>
              <a:t>Apabila</a:t>
            </a:r>
            <a:r>
              <a:rPr lang="en-US" sz="2600" dirty="0" smtClean="0"/>
              <a:t> </a:t>
            </a:r>
            <a:r>
              <a:rPr lang="en-US" sz="2600" dirty="0" err="1" smtClean="0"/>
              <a:t>bukti</a:t>
            </a:r>
            <a:r>
              <a:rPr lang="en-US" sz="2600" dirty="0" smtClean="0"/>
              <a:t> </a:t>
            </a:r>
            <a:r>
              <a:rPr lang="en-US" sz="2600" dirty="0" err="1" smtClean="0"/>
              <a:t>prestasi</a:t>
            </a:r>
            <a:r>
              <a:rPr lang="en-US" sz="2600" dirty="0" smtClean="0"/>
              <a:t> </a:t>
            </a:r>
            <a:r>
              <a:rPr lang="en-US" sz="2600" dirty="0" err="1" smtClean="0"/>
              <a:t>baik</a:t>
            </a:r>
            <a:r>
              <a:rPr lang="en-US" sz="2600" dirty="0" smtClean="0"/>
              <a:t> </a:t>
            </a:r>
            <a:r>
              <a:rPr lang="en-US" sz="2600" dirty="0" err="1" smtClean="0"/>
              <a:t>Akademik</a:t>
            </a:r>
            <a:r>
              <a:rPr lang="en-US" sz="2600" dirty="0" smtClean="0"/>
              <a:t> </a:t>
            </a:r>
            <a:r>
              <a:rPr lang="en-US" sz="2600" dirty="0" err="1" smtClean="0"/>
              <a:t>maupun</a:t>
            </a:r>
            <a:r>
              <a:rPr lang="en-US" sz="2600" dirty="0" smtClean="0"/>
              <a:t> Non </a:t>
            </a:r>
            <a:r>
              <a:rPr lang="en-US" sz="2600" dirty="0" err="1" smtClean="0"/>
              <a:t>akademik</a:t>
            </a:r>
            <a:r>
              <a:rPr lang="en-US" sz="2600" dirty="0" smtClean="0"/>
              <a:t> </a:t>
            </a:r>
            <a:r>
              <a:rPr lang="en-US" sz="2600" dirty="0" err="1" smtClean="0"/>
              <a:t>palsu</a:t>
            </a:r>
            <a:r>
              <a:rPr lang="en-US" sz="2600" dirty="0" smtClean="0"/>
              <a:t>, </a:t>
            </a:r>
            <a:r>
              <a:rPr lang="en-US" sz="2600" dirty="0" err="1" smtClean="0"/>
              <a:t>maka</a:t>
            </a:r>
            <a:r>
              <a:rPr lang="en-US" sz="2600" dirty="0" smtClean="0"/>
              <a:t> </a:t>
            </a:r>
            <a:r>
              <a:rPr lang="en-US" sz="2600" dirty="0" err="1" smtClean="0"/>
              <a:t>akan</a:t>
            </a:r>
            <a:r>
              <a:rPr lang="en-US" sz="2600" dirty="0"/>
              <a:t> </a:t>
            </a:r>
            <a:r>
              <a:rPr lang="en-US" sz="2600" dirty="0" err="1" smtClean="0"/>
              <a:t>didiskualifikasi</a:t>
            </a:r>
            <a:r>
              <a:rPr lang="en-US" sz="2600" dirty="0" smtClean="0"/>
              <a:t> </a:t>
            </a:r>
            <a:r>
              <a:rPr lang="en-US" sz="2600" dirty="0" err="1" smtClean="0"/>
              <a:t>dari</a:t>
            </a:r>
            <a:r>
              <a:rPr lang="en-US" sz="2600" dirty="0" smtClean="0"/>
              <a:t> </a:t>
            </a:r>
            <a:r>
              <a:rPr lang="en-US" sz="2600" dirty="0" err="1" smtClean="0"/>
              <a:t>pendaftaran</a:t>
            </a:r>
            <a:r>
              <a:rPr lang="en-US" sz="2600" dirty="0" smtClean="0"/>
              <a:t> </a:t>
            </a:r>
            <a:r>
              <a:rPr lang="en-US" sz="2600" dirty="0" err="1" smtClean="0"/>
              <a:t>meskipun</a:t>
            </a:r>
            <a:r>
              <a:rPr lang="en-US" sz="2600" dirty="0" smtClean="0"/>
              <a:t> </a:t>
            </a:r>
            <a:r>
              <a:rPr lang="en-US" sz="2600" dirty="0" err="1" smtClean="0"/>
              <a:t>sudah</a:t>
            </a:r>
            <a:r>
              <a:rPr lang="en-US" sz="2600" dirty="0" smtClean="0"/>
              <a:t> </a:t>
            </a:r>
            <a:r>
              <a:rPr lang="en-US" sz="2600" dirty="0" err="1" smtClean="0"/>
              <a:t>dinyatakan</a:t>
            </a:r>
            <a:r>
              <a:rPr lang="en-US" sz="2600" dirty="0" smtClean="0"/>
              <a:t> </a:t>
            </a:r>
            <a:r>
              <a:rPr lang="en-US" sz="2600" dirty="0" err="1" smtClean="0"/>
              <a:t>diterima</a:t>
            </a:r>
            <a:r>
              <a:rPr lang="en-US" sz="2600" dirty="0" smtClean="0"/>
              <a:t>. </a:t>
            </a:r>
            <a:endParaRPr lang="en-US" sz="2600" dirty="0"/>
          </a:p>
        </p:txBody>
      </p:sp>
    </p:spTree>
    <p:extLst>
      <p:ext uri="{BB962C8B-B14F-4D97-AF65-F5344CB8AC3E}">
        <p14:creationId xmlns:p14="http://schemas.microsoft.com/office/powerpoint/2010/main" val="3193505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2" name="Rounded Rectangle 21"/>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p:cNvSpPr/>
          <p:nvPr/>
        </p:nvSpPr>
        <p:spPr>
          <a:xfrm>
            <a:off x="762000" y="999835"/>
            <a:ext cx="3526497" cy="369332"/>
          </a:xfrm>
          <a:prstGeom prst="rect">
            <a:avLst/>
          </a:prstGeom>
        </p:spPr>
        <p:txBody>
          <a:bodyPr wrap="square">
            <a:spAutoFit/>
          </a:bodyPr>
          <a:lstStyle/>
          <a:p>
            <a:pPr algn="ctr"/>
            <a:r>
              <a:rPr lang="en-US" spc="-5" dirty="0" smtClean="0">
                <a:solidFill>
                  <a:schemeClr val="bg1"/>
                </a:solidFill>
                <a:latin typeface="Segoe UI Black" panose="020B0A02040204020203" pitchFamily="34" charset="0"/>
                <a:ea typeface="Segoe UI Black" panose="020B0A02040204020203" pitchFamily="34" charset="0"/>
              </a:rPr>
              <a:t>SKOR JALUR PRESTASI</a:t>
            </a:r>
            <a:endParaRPr lang="en-US" dirty="0">
              <a:solidFill>
                <a:schemeClr val="bg1"/>
              </a:solidFill>
              <a:latin typeface="Segoe UI Black" panose="020B0A02040204020203" pitchFamily="34" charset="0"/>
              <a:ea typeface="Segoe UI Black" panose="020B0A02040204020203" pitchFamily="34" charset="0"/>
            </a:endParaRPr>
          </a:p>
        </p:txBody>
      </p:sp>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2" name="Rectangle 1"/>
          <p:cNvSpPr/>
          <p:nvPr/>
        </p:nvSpPr>
        <p:spPr>
          <a:xfrm>
            <a:off x="953452" y="1855934"/>
            <a:ext cx="9409748" cy="4021101"/>
          </a:xfrm>
          <a:prstGeom prst="rect">
            <a:avLst/>
          </a:prstGeom>
        </p:spPr>
        <p:txBody>
          <a:bodyPr wrap="square">
            <a:spAutoFit/>
          </a:bodyPr>
          <a:lstStyle/>
          <a:p>
            <a:pPr marR="3810" algn="just">
              <a:lnSpc>
                <a:spcPct val="115000"/>
              </a:lnSpc>
              <a:tabLst>
                <a:tab pos="990600" algn="l"/>
              </a:tabLst>
            </a:pPr>
            <a:r>
              <a:rPr lang="id-ID" sz="2800" b="1" dirty="0"/>
              <a:t>Perhitungan Nilai Akhir Jalur </a:t>
            </a:r>
            <a:r>
              <a:rPr lang="id-ID" sz="2800" b="1" dirty="0" smtClean="0"/>
              <a:t>Prestasi</a:t>
            </a:r>
            <a:endParaRPr lang="en-US" sz="2800" b="1" dirty="0" smtClean="0"/>
          </a:p>
          <a:p>
            <a:pPr marR="3810" algn="just">
              <a:lnSpc>
                <a:spcPct val="115000"/>
              </a:lnSpc>
              <a:tabLst>
                <a:tab pos="990600" algn="l"/>
              </a:tabLst>
            </a:pPr>
            <a:endParaRPr lang="en-US" dirty="0"/>
          </a:p>
          <a:p>
            <a:pPr marR="3810" algn="just">
              <a:lnSpc>
                <a:spcPct val="115000"/>
              </a:lnSpc>
              <a:tabLst>
                <a:tab pos="990600" algn="l"/>
              </a:tabLst>
            </a:pPr>
            <a:r>
              <a:rPr lang="id-ID" sz="4400" b="1" dirty="0"/>
              <a:t>NA=∑(</a:t>
            </a:r>
            <a:r>
              <a:rPr lang="id-ID" sz="4400" b="1" dirty="0" smtClean="0"/>
              <a:t>A+B)</a:t>
            </a:r>
            <a:endParaRPr lang="en-US" sz="4400" b="1" dirty="0" smtClean="0"/>
          </a:p>
          <a:p>
            <a:pPr marR="3810" algn="just">
              <a:lnSpc>
                <a:spcPct val="115000"/>
              </a:lnSpc>
              <a:tabLst>
                <a:tab pos="990600" algn="l"/>
              </a:tabLst>
            </a:pPr>
            <a:endParaRPr lang="en-US" dirty="0"/>
          </a:p>
          <a:p>
            <a:pPr marR="3810" algn="just">
              <a:lnSpc>
                <a:spcPct val="115000"/>
              </a:lnSpc>
              <a:tabLst>
                <a:tab pos="990600" algn="l"/>
              </a:tabLst>
            </a:pPr>
            <a:r>
              <a:rPr lang="id-ID" sz="2400" b="1" dirty="0"/>
              <a:t>Keterangan :</a:t>
            </a:r>
            <a:endParaRPr lang="en-US" sz="2400" b="1" dirty="0"/>
          </a:p>
          <a:p>
            <a:pPr marR="3810" algn="just">
              <a:lnSpc>
                <a:spcPct val="115000"/>
              </a:lnSpc>
              <a:tabLst>
                <a:tab pos="990600" algn="l"/>
              </a:tabLst>
            </a:pPr>
            <a:r>
              <a:rPr lang="id-ID" sz="2400" b="1" dirty="0"/>
              <a:t>NA = Nilai Akhir</a:t>
            </a:r>
            <a:endParaRPr lang="en-US" sz="2400" b="1" dirty="0"/>
          </a:p>
          <a:p>
            <a:pPr marR="3810" algn="just">
              <a:lnSpc>
                <a:spcPct val="115000"/>
              </a:lnSpc>
              <a:tabLst>
                <a:tab pos="990600" algn="l"/>
              </a:tabLst>
            </a:pPr>
            <a:r>
              <a:rPr lang="id-ID" sz="2400" b="1" dirty="0"/>
              <a:t>A = Skor </a:t>
            </a:r>
            <a:r>
              <a:rPr lang="id-ID" sz="2400" b="1" dirty="0" smtClean="0"/>
              <a:t>P</a:t>
            </a:r>
            <a:r>
              <a:rPr lang="en-US" sz="2400" b="1" dirty="0" err="1" smtClean="0"/>
              <a:t>restasi</a:t>
            </a:r>
            <a:r>
              <a:rPr lang="en-US" sz="2400" b="1" dirty="0" smtClean="0"/>
              <a:t> </a:t>
            </a:r>
            <a:r>
              <a:rPr lang="en-US" sz="2400" b="1" dirty="0" err="1" smtClean="0"/>
              <a:t>Akademik</a:t>
            </a:r>
            <a:endParaRPr lang="en-US" sz="2400" b="1" dirty="0"/>
          </a:p>
          <a:p>
            <a:pPr marR="3810" algn="just">
              <a:lnSpc>
                <a:spcPct val="115000"/>
              </a:lnSpc>
              <a:tabLst>
                <a:tab pos="990600" algn="l"/>
              </a:tabLst>
            </a:pPr>
            <a:r>
              <a:rPr lang="id-ID" sz="2400" b="1" dirty="0"/>
              <a:t>B = Skor Prestasi </a:t>
            </a:r>
            <a:r>
              <a:rPr lang="en-US" sz="2400" b="1" dirty="0" smtClean="0"/>
              <a:t>Non Akademis </a:t>
            </a:r>
            <a:endParaRPr lang="en-US" sz="2400" b="1" dirty="0"/>
          </a:p>
          <a:p>
            <a:pPr marR="3810" algn="just">
              <a:lnSpc>
                <a:spcPct val="115000"/>
              </a:lnSpc>
              <a:tabLst>
                <a:tab pos="990600" algn="l"/>
              </a:tabLst>
            </a:pP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4745911"/>
            <a:ext cx="4955585" cy="1821512"/>
          </a:xfrm>
          <a:prstGeom prst="rect">
            <a:avLst/>
          </a:prstGeom>
        </p:spPr>
      </p:pic>
    </p:spTree>
    <p:extLst>
      <p:ext uri="{BB962C8B-B14F-4D97-AF65-F5344CB8AC3E}">
        <p14:creationId xmlns:p14="http://schemas.microsoft.com/office/powerpoint/2010/main" val="39034502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3" name="Rectangle 42"/>
          <p:cNvSpPr/>
          <p:nvPr/>
        </p:nvSpPr>
        <p:spPr>
          <a:xfrm>
            <a:off x="391364" y="1446275"/>
            <a:ext cx="4866436" cy="461665"/>
          </a:xfrm>
          <a:prstGeom prst="rect">
            <a:avLst/>
          </a:prstGeom>
          <a:noFill/>
        </p:spPr>
        <p:txBody>
          <a:bodyPr wrap="square" lIns="91440" tIns="45720" rIns="91440" bIns="45720">
            <a:spAutoFit/>
          </a:bodyPr>
          <a:lstStyle/>
          <a:p>
            <a:pPr lvl="0" algn="ctr"/>
            <a:r>
              <a:rPr lang="en-US" sz="2400" dirty="0" smtClean="0">
                <a:ln w="0"/>
                <a:solidFill>
                  <a:schemeClr val="tx1"/>
                </a:solidFill>
                <a:effectLst>
                  <a:outerShdw blurRad="38100" dist="19050" dir="2700000" algn="tl" rotWithShape="0">
                    <a:schemeClr val="dk1">
                      <a:alpha val="40000"/>
                    </a:schemeClr>
                  </a:outerShdw>
                </a:effectLst>
              </a:rPr>
              <a:t>JALUR MUTASI</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4" name="Straight Connector 3"/>
          <p:cNvCxnSpPr/>
          <p:nvPr/>
        </p:nvCxnSpPr>
        <p:spPr>
          <a:xfrm flipV="1">
            <a:off x="1050000" y="1907940"/>
            <a:ext cx="3636000" cy="0"/>
          </a:xfrm>
          <a:prstGeom prst="line">
            <a:avLst/>
          </a:prstGeom>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p:cNvSpPr/>
          <p:nvPr/>
        </p:nvSpPr>
        <p:spPr>
          <a:xfrm>
            <a:off x="1067223" y="985635"/>
            <a:ext cx="2946319"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SYARAT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5" name="Rectangle 4"/>
          <p:cNvSpPr/>
          <p:nvPr/>
        </p:nvSpPr>
        <p:spPr>
          <a:xfrm>
            <a:off x="556420" y="2207380"/>
            <a:ext cx="5309122" cy="3846374"/>
          </a:xfrm>
          <a:prstGeom prst="rect">
            <a:avLst/>
          </a:prstGeom>
        </p:spPr>
        <p:txBody>
          <a:bodyPr wrap="square">
            <a:spAutoFit/>
          </a:bodyPr>
          <a:lstStyle/>
          <a:p>
            <a:pPr marR="3810" algn="just">
              <a:lnSpc>
                <a:spcPct val="115000"/>
              </a:lnSpc>
            </a:pPr>
            <a:r>
              <a:rPr lang="en-US" sz="2400" dirty="0" err="1" smtClean="0"/>
              <a:t>Jalur</a:t>
            </a:r>
            <a:r>
              <a:rPr lang="en-US" sz="2400" dirty="0" smtClean="0"/>
              <a:t> </a:t>
            </a:r>
            <a:r>
              <a:rPr lang="en-US" sz="2400" dirty="0" err="1" smtClean="0"/>
              <a:t>Mutasi</a:t>
            </a:r>
            <a:r>
              <a:rPr lang="en-US" sz="2400" dirty="0" smtClean="0"/>
              <a:t> </a:t>
            </a:r>
            <a:r>
              <a:rPr lang="id-ID" sz="2400" dirty="0" smtClean="0"/>
              <a:t>  menyertakan   surat penugasan dari instansi/lembaga/</a:t>
            </a:r>
            <a:r>
              <a:rPr lang="en-US" sz="2400" dirty="0" smtClean="0"/>
              <a:t> </a:t>
            </a:r>
            <a:r>
              <a:rPr lang="id-ID" sz="2400" dirty="0" smtClean="0"/>
              <a:t>kantor/perusahaan yang mempekerjakan  </a:t>
            </a:r>
            <a:r>
              <a:rPr lang="en-US" sz="2400" dirty="0" smtClean="0"/>
              <a:t>orang </a:t>
            </a:r>
            <a:r>
              <a:rPr lang="en-US" sz="2400" dirty="0" err="1" smtClean="0"/>
              <a:t>tua</a:t>
            </a:r>
            <a:r>
              <a:rPr lang="en-US" sz="2400" dirty="0" smtClean="0"/>
              <a:t>/</a:t>
            </a:r>
            <a:r>
              <a:rPr lang="en-US" sz="2400" dirty="0" err="1" smtClean="0"/>
              <a:t>wali</a:t>
            </a:r>
            <a:r>
              <a:rPr lang="en-US" sz="2400" dirty="0" smtClean="0"/>
              <a:t> </a:t>
            </a:r>
            <a:r>
              <a:rPr lang="en-US" sz="2400" dirty="0" err="1" smtClean="0"/>
              <a:t>calon</a:t>
            </a:r>
            <a:r>
              <a:rPr lang="en-US" sz="2400" dirty="0" smtClean="0"/>
              <a:t> Murid </a:t>
            </a:r>
            <a:r>
              <a:rPr lang="en-US" sz="2400" dirty="0" err="1" smtClean="0"/>
              <a:t>Baru</a:t>
            </a:r>
            <a:r>
              <a:rPr lang="en-US" sz="2400" dirty="0" smtClean="0"/>
              <a:t> </a:t>
            </a:r>
            <a:r>
              <a:rPr lang="en-US" sz="2400" dirty="0" err="1" smtClean="0"/>
              <a:t>dan</a:t>
            </a:r>
            <a:r>
              <a:rPr lang="en-US" sz="2400" dirty="0" smtClean="0"/>
              <a:t> Surat </a:t>
            </a:r>
            <a:r>
              <a:rPr lang="en-US" sz="2400" dirty="0" err="1" smtClean="0"/>
              <a:t>Ket</a:t>
            </a:r>
            <a:r>
              <a:rPr lang="en-US" sz="2400" dirty="0" smtClean="0"/>
              <a:t>. </a:t>
            </a:r>
            <a:r>
              <a:rPr lang="en-US" sz="2400" dirty="0" err="1" smtClean="0"/>
              <a:t>Pindah</a:t>
            </a:r>
            <a:r>
              <a:rPr lang="en-US" sz="2400" dirty="0" smtClean="0"/>
              <a:t> </a:t>
            </a:r>
            <a:r>
              <a:rPr lang="en-US" sz="2400" dirty="0" err="1" smtClean="0"/>
              <a:t>Domisili</a:t>
            </a:r>
            <a:r>
              <a:rPr lang="en-US" sz="2400" dirty="0" smtClean="0"/>
              <a:t> orang </a:t>
            </a:r>
            <a:r>
              <a:rPr lang="en-US" sz="2400" dirty="0" err="1" smtClean="0"/>
              <a:t>tua</a:t>
            </a:r>
            <a:r>
              <a:rPr lang="en-US" sz="2400" dirty="0" smtClean="0"/>
              <a:t>/</a:t>
            </a:r>
            <a:r>
              <a:rPr lang="en-US" sz="2400" dirty="0" err="1" smtClean="0"/>
              <a:t>wali</a:t>
            </a:r>
            <a:r>
              <a:rPr lang="en-US" sz="2400" dirty="0" smtClean="0"/>
              <a:t> </a:t>
            </a:r>
            <a:r>
              <a:rPr lang="en-US" sz="2400" dirty="0" err="1" smtClean="0"/>
              <a:t>calon</a:t>
            </a:r>
            <a:r>
              <a:rPr lang="en-US" sz="2400" dirty="0" smtClean="0"/>
              <a:t> Murid </a:t>
            </a:r>
            <a:r>
              <a:rPr lang="en-US" sz="2400" dirty="0" err="1" smtClean="0"/>
              <a:t>Baru</a:t>
            </a:r>
            <a:r>
              <a:rPr lang="en-US" sz="2400" dirty="0" smtClean="0"/>
              <a:t> yang </a:t>
            </a:r>
            <a:r>
              <a:rPr lang="en-US" sz="2400" dirty="0" err="1" smtClean="0"/>
              <a:t>diterbitkan</a:t>
            </a:r>
            <a:r>
              <a:rPr lang="en-US" sz="2400" dirty="0" smtClean="0"/>
              <a:t> </a:t>
            </a:r>
            <a:r>
              <a:rPr lang="en-US" sz="2400" dirty="0" err="1" smtClean="0"/>
              <a:t>oleh</a:t>
            </a:r>
            <a:r>
              <a:rPr lang="en-US" sz="2400" dirty="0" smtClean="0"/>
              <a:t> </a:t>
            </a:r>
            <a:r>
              <a:rPr lang="en-US" sz="2400" dirty="0" err="1" smtClean="0"/>
              <a:t>pejabat</a:t>
            </a:r>
            <a:r>
              <a:rPr lang="en-US" sz="2400" dirty="0" smtClean="0"/>
              <a:t> yang </a:t>
            </a:r>
            <a:r>
              <a:rPr lang="en-US" sz="2400" dirty="0" err="1" smtClean="0"/>
              <a:t>berwenang</a:t>
            </a:r>
            <a:r>
              <a:rPr lang="en-US" sz="2400" dirty="0" smtClean="0"/>
              <a:t>;</a:t>
            </a:r>
          </a:p>
          <a:p>
            <a:pPr marR="3810" algn="just">
              <a:lnSpc>
                <a:spcPct val="115000"/>
              </a:lnSpc>
            </a:pPr>
            <a:endParaRPr lang="en-US" sz="2200" dirty="0"/>
          </a:p>
        </p:txBody>
      </p:sp>
      <p:sp>
        <p:nvSpPr>
          <p:cNvPr id="6" name="Rectangle 5"/>
          <p:cNvSpPr/>
          <p:nvPr/>
        </p:nvSpPr>
        <p:spPr>
          <a:xfrm>
            <a:off x="6326430" y="2018775"/>
            <a:ext cx="5309122" cy="4303486"/>
          </a:xfrm>
          <a:prstGeom prst="rect">
            <a:avLst/>
          </a:prstGeom>
        </p:spPr>
        <p:txBody>
          <a:bodyPr wrap="square">
            <a:spAutoFit/>
          </a:bodyPr>
          <a:lstStyle/>
          <a:p>
            <a:pPr marL="457200" marR="3810" lvl="0" indent="-457200" algn="just">
              <a:lnSpc>
                <a:spcPct val="115000"/>
              </a:lnSpc>
              <a:spcAft>
                <a:spcPts val="0"/>
              </a:spcAft>
              <a:buFont typeface="+mj-lt"/>
              <a:buAutoNum type="arabicPeriod"/>
            </a:pPr>
            <a:r>
              <a:rPr lang="en-US" sz="2400" dirty="0" err="1" smtClean="0"/>
              <a:t>Mutasi</a:t>
            </a:r>
            <a:r>
              <a:rPr lang="en-US" sz="2400" dirty="0" smtClean="0"/>
              <a:t> orang </a:t>
            </a:r>
            <a:r>
              <a:rPr lang="en-US" sz="2400" dirty="0" err="1" smtClean="0"/>
              <a:t>tua</a:t>
            </a:r>
            <a:r>
              <a:rPr lang="en-US" sz="2400" dirty="0" smtClean="0"/>
              <a:t>/</a:t>
            </a:r>
            <a:r>
              <a:rPr lang="en-US" sz="2400" dirty="0" err="1" smtClean="0"/>
              <a:t>wali</a:t>
            </a:r>
            <a:r>
              <a:rPr lang="en-US" sz="2400" dirty="0" smtClean="0"/>
              <a:t> yang </a:t>
            </a:r>
            <a:r>
              <a:rPr lang="en-US" sz="2400" dirty="0" err="1" smtClean="0"/>
              <a:t>digunakan</a:t>
            </a:r>
            <a:r>
              <a:rPr lang="en-US" sz="2400" dirty="0" smtClean="0"/>
              <a:t> </a:t>
            </a:r>
            <a:r>
              <a:rPr lang="en-US" sz="2400" dirty="0" err="1" smtClean="0"/>
              <a:t>sebagai</a:t>
            </a:r>
            <a:r>
              <a:rPr lang="en-US" sz="2400" dirty="0" smtClean="0"/>
              <a:t> </a:t>
            </a:r>
            <a:r>
              <a:rPr lang="en-US" sz="2400" dirty="0" err="1" smtClean="0"/>
              <a:t>dasar</a:t>
            </a:r>
            <a:r>
              <a:rPr lang="en-US" sz="2400" dirty="0" smtClean="0"/>
              <a:t> </a:t>
            </a:r>
            <a:r>
              <a:rPr lang="en-US" sz="2400" dirty="0" err="1" smtClean="0"/>
              <a:t>seleksi</a:t>
            </a:r>
            <a:r>
              <a:rPr lang="en-US" sz="2400" dirty="0" smtClean="0"/>
              <a:t> </a:t>
            </a:r>
            <a:r>
              <a:rPr lang="en-US" sz="2400" dirty="0" err="1" smtClean="0"/>
              <a:t>dalam</a:t>
            </a:r>
            <a:r>
              <a:rPr lang="en-US" sz="2400" dirty="0" smtClean="0"/>
              <a:t> </a:t>
            </a:r>
            <a:r>
              <a:rPr lang="en-US" sz="2400" dirty="0" err="1" smtClean="0"/>
              <a:t>jalur</a:t>
            </a:r>
            <a:r>
              <a:rPr lang="en-US" sz="2400" dirty="0" smtClean="0"/>
              <a:t> </a:t>
            </a:r>
            <a:r>
              <a:rPr lang="en-US" sz="2400" dirty="0" err="1" smtClean="0"/>
              <a:t>Mutasi</a:t>
            </a:r>
            <a:r>
              <a:rPr lang="en-US" sz="2400" dirty="0" smtClean="0"/>
              <a:t> orang </a:t>
            </a:r>
            <a:r>
              <a:rPr lang="en-US" sz="2400" dirty="0" err="1" smtClean="0"/>
              <a:t>tua</a:t>
            </a:r>
            <a:r>
              <a:rPr lang="en-US" sz="2400" dirty="0" smtClean="0"/>
              <a:t>/</a:t>
            </a:r>
            <a:r>
              <a:rPr lang="en-US" sz="2400" dirty="0" err="1" smtClean="0"/>
              <a:t>wali</a:t>
            </a:r>
            <a:r>
              <a:rPr lang="en-US" sz="2400" dirty="0" smtClean="0"/>
              <a:t> </a:t>
            </a:r>
            <a:r>
              <a:rPr lang="en-US" sz="2400" dirty="0" smtClean="0">
                <a:solidFill>
                  <a:srgbClr val="FF0000"/>
                </a:solidFill>
              </a:rPr>
              <a:t>paling lama 1 (</a:t>
            </a:r>
            <a:r>
              <a:rPr lang="en-US" sz="2400" dirty="0" err="1" smtClean="0">
                <a:solidFill>
                  <a:srgbClr val="FF0000"/>
                </a:solidFill>
              </a:rPr>
              <a:t>satu</a:t>
            </a:r>
            <a:r>
              <a:rPr lang="en-US" sz="2400" dirty="0" smtClean="0">
                <a:solidFill>
                  <a:srgbClr val="FF0000"/>
                </a:solidFill>
              </a:rPr>
              <a:t>) </a:t>
            </a:r>
            <a:r>
              <a:rPr lang="en-US" sz="2400" dirty="0" err="1" smtClean="0">
                <a:solidFill>
                  <a:srgbClr val="FF0000"/>
                </a:solidFill>
              </a:rPr>
              <a:t>tahun</a:t>
            </a:r>
            <a:r>
              <a:rPr lang="en-US" sz="2400" dirty="0" smtClean="0"/>
              <a:t> </a:t>
            </a:r>
            <a:r>
              <a:rPr lang="en-US" sz="2400" dirty="0" err="1" smtClean="0"/>
              <a:t>sebelum</a:t>
            </a:r>
            <a:r>
              <a:rPr lang="en-US" sz="2400" dirty="0" smtClean="0"/>
              <a:t> </a:t>
            </a:r>
            <a:r>
              <a:rPr lang="en-US" sz="2400" dirty="0" err="1" smtClean="0"/>
              <a:t>tanggal</a:t>
            </a:r>
            <a:r>
              <a:rPr lang="en-US" sz="2400" dirty="0" smtClean="0"/>
              <a:t> </a:t>
            </a:r>
            <a:r>
              <a:rPr lang="en-US" sz="2400" dirty="0" err="1" smtClean="0"/>
              <a:t>pendaftaran</a:t>
            </a:r>
            <a:r>
              <a:rPr lang="en-US" sz="2400" dirty="0" smtClean="0"/>
              <a:t> SPMB;</a:t>
            </a:r>
          </a:p>
          <a:p>
            <a:pPr marL="457200" marR="3810" lvl="0" indent="-457200" algn="just">
              <a:lnSpc>
                <a:spcPct val="115000"/>
              </a:lnSpc>
              <a:spcAft>
                <a:spcPts val="0"/>
              </a:spcAft>
              <a:buFont typeface="+mj-lt"/>
              <a:buAutoNum type="arabicPeriod"/>
            </a:pPr>
            <a:r>
              <a:rPr lang="en-US" sz="2400" dirty="0" err="1" smtClean="0"/>
              <a:t>Khusus</a:t>
            </a:r>
            <a:r>
              <a:rPr lang="en-US" sz="2400" dirty="0" smtClean="0"/>
              <a:t> </a:t>
            </a:r>
            <a:r>
              <a:rPr lang="en-US" sz="2400" dirty="0" err="1" smtClean="0"/>
              <a:t>utuk</a:t>
            </a:r>
            <a:r>
              <a:rPr lang="en-US" sz="2400" dirty="0" smtClean="0"/>
              <a:t> </a:t>
            </a:r>
            <a:r>
              <a:rPr lang="en-US" sz="2400" dirty="0" err="1" smtClean="0"/>
              <a:t>anak</a:t>
            </a:r>
            <a:r>
              <a:rPr lang="en-US" sz="2400" dirty="0" smtClean="0"/>
              <a:t> guru </a:t>
            </a:r>
            <a:r>
              <a:rPr lang="en-US" sz="2400" dirty="0" err="1" smtClean="0"/>
              <a:t>harus</a:t>
            </a:r>
            <a:r>
              <a:rPr lang="en-US" sz="2400" dirty="0" smtClean="0"/>
              <a:t> </a:t>
            </a:r>
            <a:r>
              <a:rPr lang="en-US" sz="2400" dirty="0" err="1" smtClean="0"/>
              <a:t>memiliki</a:t>
            </a:r>
            <a:r>
              <a:rPr lang="en-US" sz="2400" dirty="0" smtClean="0"/>
              <a:t> Surat </a:t>
            </a:r>
            <a:r>
              <a:rPr lang="en-US" sz="2400" dirty="0" err="1" smtClean="0"/>
              <a:t>penugasan</a:t>
            </a:r>
            <a:r>
              <a:rPr lang="en-US" sz="2400" dirty="0" smtClean="0"/>
              <a:t> orang </a:t>
            </a:r>
            <a:r>
              <a:rPr lang="en-US" sz="2400" dirty="0" err="1" smtClean="0"/>
              <a:t>tua</a:t>
            </a:r>
            <a:r>
              <a:rPr lang="en-US" sz="2400" dirty="0" smtClean="0"/>
              <a:t> </a:t>
            </a:r>
            <a:r>
              <a:rPr lang="en-US" sz="2400" dirty="0" err="1" smtClean="0"/>
              <a:t>sebagai</a:t>
            </a:r>
            <a:r>
              <a:rPr lang="en-US" sz="2400" dirty="0" smtClean="0"/>
              <a:t> guru </a:t>
            </a:r>
            <a:r>
              <a:rPr lang="en-US" sz="2400" dirty="0" err="1" smtClean="0"/>
              <a:t>dan</a:t>
            </a:r>
            <a:r>
              <a:rPr lang="en-US" sz="2400" dirty="0" smtClean="0"/>
              <a:t> </a:t>
            </a:r>
            <a:r>
              <a:rPr lang="en-US" sz="2400" dirty="0" err="1" smtClean="0"/>
              <a:t>Kartu</a:t>
            </a:r>
            <a:r>
              <a:rPr lang="en-US" sz="2400" dirty="0" smtClean="0"/>
              <a:t> </a:t>
            </a:r>
            <a:r>
              <a:rPr lang="en-US" sz="2400" dirty="0" err="1" smtClean="0"/>
              <a:t>Keluarga</a:t>
            </a:r>
            <a:r>
              <a:rPr lang="en-US" sz="2400" dirty="0" smtClean="0"/>
              <a:t> (KK).</a:t>
            </a:r>
            <a:endParaRPr lang="en-US" sz="2400" dirty="0"/>
          </a:p>
        </p:txBody>
      </p:sp>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extLst>
      <p:ext uri="{BB962C8B-B14F-4D97-AF65-F5344CB8AC3E}">
        <p14:creationId xmlns:p14="http://schemas.microsoft.com/office/powerpoint/2010/main" val="7753133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4" name="object 14"/>
          <p:cNvSpPr txBox="1"/>
          <p:nvPr/>
        </p:nvSpPr>
        <p:spPr>
          <a:xfrm>
            <a:off x="76201" y="1905000"/>
            <a:ext cx="5674408" cy="3439339"/>
          </a:xfrm>
          <a:prstGeom prst="rect">
            <a:avLst/>
          </a:prstGeom>
        </p:spPr>
        <p:txBody>
          <a:bodyPr vert="horz" wrap="square" lIns="0" tIns="12700" rIns="0" bIns="0" rtlCol="0">
            <a:spAutoFit/>
          </a:bodyPr>
          <a:lstStyle/>
          <a:p>
            <a:pPr marL="457200" marR="3810" lvl="0" indent="-457200" algn="just">
              <a:lnSpc>
                <a:spcPct val="115000"/>
              </a:lnSpc>
              <a:buFont typeface="+mj-lt"/>
              <a:buAutoNum type="arabicPeriod"/>
              <a:tabLst>
                <a:tab pos="990600" algn="l"/>
              </a:tabLst>
            </a:pPr>
            <a:r>
              <a:rPr lang="id-ID" sz="2800" dirty="0"/>
              <a:t>Seleksi calon </a:t>
            </a:r>
            <a:r>
              <a:rPr lang="id-ID" sz="2800" dirty="0" smtClean="0"/>
              <a:t>murid </a:t>
            </a:r>
            <a:r>
              <a:rPr lang="id-ID" sz="2800" dirty="0"/>
              <a:t>baru kelas VII (tujuh) SMP dari jalur </a:t>
            </a:r>
            <a:r>
              <a:rPr lang="id-ID" sz="2800" dirty="0" smtClean="0"/>
              <a:t>Domisili </a:t>
            </a:r>
            <a:r>
              <a:rPr lang="id-ID" sz="2800" dirty="0"/>
              <a:t>mendasarkan pada   jarak tempat tinggal  ke sekolah tujuan. Jika dalam satu </a:t>
            </a:r>
            <a:r>
              <a:rPr lang="id-ID" sz="2800" dirty="0" smtClean="0"/>
              <a:t>Domisili   </a:t>
            </a:r>
            <a:r>
              <a:rPr lang="id-ID" sz="2800" dirty="0"/>
              <a:t>jaraknya sama, maka penentuan dengan usia yang lebih tua</a:t>
            </a:r>
            <a:r>
              <a:rPr lang="en-US" sz="2800" dirty="0" smtClean="0"/>
              <a:t>.</a:t>
            </a: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1067223" y="985635"/>
            <a:ext cx="2892780"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SELEKSI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ectangle 18"/>
          <p:cNvSpPr/>
          <p:nvPr/>
        </p:nvSpPr>
        <p:spPr>
          <a:xfrm>
            <a:off x="6602303" y="1841930"/>
            <a:ext cx="5177523" cy="400110"/>
          </a:xfrm>
          <a:prstGeom prst="rect">
            <a:avLst/>
          </a:prstGeom>
          <a:noFill/>
        </p:spPr>
        <p:txBody>
          <a:bodyPr wrap="square" lIns="91440" tIns="45720" rIns="91440" bIns="45720">
            <a:spAutoFit/>
          </a:bodyPr>
          <a:lstStyle/>
          <a:p>
            <a:pPr marL="342900" lvl="0" indent="-342900" algn="just">
              <a:buFont typeface="+mj-lt"/>
              <a:buAutoNum type="alphaLcPeriod"/>
            </a:pPr>
            <a:endParaRPr lang="en-US" sz="2000" dirty="0"/>
          </a:p>
        </p:txBody>
      </p:sp>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3" name="Rectangle 2"/>
          <p:cNvSpPr/>
          <p:nvPr/>
        </p:nvSpPr>
        <p:spPr>
          <a:xfrm>
            <a:off x="6336666" y="1841930"/>
            <a:ext cx="5443160" cy="3999556"/>
          </a:xfrm>
          <a:prstGeom prst="rect">
            <a:avLst/>
          </a:prstGeom>
        </p:spPr>
        <p:txBody>
          <a:bodyPr wrap="square">
            <a:spAutoFit/>
          </a:bodyPr>
          <a:lstStyle/>
          <a:p>
            <a:pPr marL="457200" marR="3810" indent="-457200" algn="just">
              <a:lnSpc>
                <a:spcPct val="115000"/>
              </a:lnSpc>
              <a:buFont typeface="+mj-lt"/>
              <a:buAutoNum type="arabicPeriod" startAt="2"/>
              <a:tabLst>
                <a:tab pos="990600" algn="l"/>
              </a:tabLst>
            </a:pPr>
            <a:r>
              <a:rPr lang="id-ID" sz="2800" dirty="0"/>
              <a:t>Seleksi jalur afirmasi dan perpindahan tugas orang tua/wali sesuai dengan kuota sekolah. Jika melebihi kuota diprioritaskan jarak terdekat tempat tinggal calon </a:t>
            </a:r>
            <a:r>
              <a:rPr lang="id-ID" sz="2800" dirty="0" smtClean="0"/>
              <a:t>murid </a:t>
            </a:r>
            <a:r>
              <a:rPr lang="id-ID" sz="2800" dirty="0"/>
              <a:t>dengan sekolah.</a:t>
            </a:r>
          </a:p>
          <a:p>
            <a:pPr marR="29845" algn="ctr">
              <a:lnSpc>
                <a:spcPct val="100000"/>
              </a:lnSpc>
              <a:spcBef>
                <a:spcPts val="1545"/>
              </a:spcBef>
            </a:pPr>
            <a:r>
              <a:rPr lang="id-ID" sz="1600" b="1" spc="-270" dirty="0" smtClean="0">
                <a:solidFill>
                  <a:srgbClr val="FFFFFF"/>
                </a:solidFill>
                <a:latin typeface="Arial"/>
                <a:cs typeface="Arial"/>
              </a:rPr>
              <a:t>PERPINDAHAN</a:t>
            </a:r>
            <a:endParaRPr lang="id-ID" sz="1600" dirty="0">
              <a:latin typeface="Arial"/>
              <a:cs typeface="Arial"/>
            </a:endParaRPr>
          </a:p>
        </p:txBody>
      </p:sp>
    </p:spTree>
    <p:extLst>
      <p:ext uri="{BB962C8B-B14F-4D97-AF65-F5344CB8AC3E}">
        <p14:creationId xmlns:p14="http://schemas.microsoft.com/office/powerpoint/2010/main" val="328992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1">
                <a:shade val="45000"/>
                <a:satMod val="135000"/>
              </a:schemeClr>
              <a:prstClr val="white"/>
            </a:duotone>
          </a:blip>
          <a:srcRect t="23243" r="30342" b="15614"/>
          <a:stretch/>
        </p:blipFill>
        <p:spPr>
          <a:xfrm rot="20694648">
            <a:off x="149214" y="2437141"/>
            <a:ext cx="4073499" cy="34600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 name="object 2"/>
          <p:cNvGrpSpPr/>
          <p:nvPr/>
        </p:nvGrpSpPr>
        <p:grpSpPr>
          <a:xfrm>
            <a:off x="0" y="0"/>
            <a:ext cx="12191669" cy="6858246"/>
            <a:chOff x="0" y="0"/>
            <a:chExt cx="12191669" cy="6858246"/>
          </a:xfrm>
        </p:grpSpPr>
        <p:sp>
          <p:nvSpPr>
            <p:cNvPr id="5" name="object 5"/>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6" name="object 6"/>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7" name="object 7"/>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8" name="object 8"/>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pic>
          <p:nvPicPr>
            <p:cNvPr id="11" name="object 11"/>
            <p:cNvPicPr/>
            <p:nvPr/>
          </p:nvPicPr>
          <p:blipFill>
            <a:blip r:embed="rId3" cstate="print"/>
            <a:stretch>
              <a:fillRect/>
            </a:stretch>
          </p:blipFill>
          <p:spPr>
            <a:xfrm>
              <a:off x="4821690" y="4309525"/>
              <a:ext cx="3254239" cy="1858517"/>
            </a:xfrm>
            <a:prstGeom prst="rect">
              <a:avLst/>
            </a:prstGeom>
          </p:spPr>
        </p:pic>
        <p:sp>
          <p:nvSpPr>
            <p:cNvPr id="12" name="object 12"/>
            <p:cNvSpPr/>
            <p:nvPr/>
          </p:nvSpPr>
          <p:spPr>
            <a:xfrm>
              <a:off x="4945123" y="4208442"/>
              <a:ext cx="3106421" cy="1824008"/>
            </a:xfrm>
            <a:custGeom>
              <a:avLst/>
              <a:gdLst/>
              <a:ahLst/>
              <a:cxnLst/>
              <a:rect l="l" t="t" r="r" b="b"/>
              <a:pathLst>
                <a:path w="4039870" h="1758950">
                  <a:moveTo>
                    <a:pt x="3746754" y="0"/>
                  </a:moveTo>
                  <a:lnTo>
                    <a:pt x="293115" y="0"/>
                  </a:lnTo>
                  <a:lnTo>
                    <a:pt x="245560" y="3835"/>
                  </a:lnTo>
                  <a:lnTo>
                    <a:pt x="200452" y="14939"/>
                  </a:lnTo>
                  <a:lnTo>
                    <a:pt x="158394" y="32709"/>
                  </a:lnTo>
                  <a:lnTo>
                    <a:pt x="119987" y="56542"/>
                  </a:lnTo>
                  <a:lnTo>
                    <a:pt x="85836" y="85836"/>
                  </a:lnTo>
                  <a:lnTo>
                    <a:pt x="56542" y="119987"/>
                  </a:lnTo>
                  <a:lnTo>
                    <a:pt x="32709" y="158394"/>
                  </a:lnTo>
                  <a:lnTo>
                    <a:pt x="14939" y="200452"/>
                  </a:lnTo>
                  <a:lnTo>
                    <a:pt x="3835" y="245560"/>
                  </a:lnTo>
                  <a:lnTo>
                    <a:pt x="0" y="293115"/>
                  </a:lnTo>
                  <a:lnTo>
                    <a:pt x="0" y="1465783"/>
                  </a:lnTo>
                  <a:lnTo>
                    <a:pt x="3835" y="1513336"/>
                  </a:lnTo>
                  <a:lnTo>
                    <a:pt x="14939" y="1558446"/>
                  </a:lnTo>
                  <a:lnTo>
                    <a:pt x="32709" y="1600510"/>
                  </a:lnTo>
                  <a:lnTo>
                    <a:pt x="56542" y="1638924"/>
                  </a:lnTo>
                  <a:lnTo>
                    <a:pt x="85836" y="1673083"/>
                  </a:lnTo>
                  <a:lnTo>
                    <a:pt x="119987" y="1702386"/>
                  </a:lnTo>
                  <a:lnTo>
                    <a:pt x="158394" y="1726227"/>
                  </a:lnTo>
                  <a:lnTo>
                    <a:pt x="200452" y="1744004"/>
                  </a:lnTo>
                  <a:lnTo>
                    <a:pt x="245560" y="1755112"/>
                  </a:lnTo>
                  <a:lnTo>
                    <a:pt x="293115" y="1758950"/>
                  </a:lnTo>
                  <a:lnTo>
                    <a:pt x="3746754" y="1758950"/>
                  </a:lnTo>
                  <a:lnTo>
                    <a:pt x="3794309" y="1755112"/>
                  </a:lnTo>
                  <a:lnTo>
                    <a:pt x="3839417" y="1744004"/>
                  </a:lnTo>
                  <a:lnTo>
                    <a:pt x="3881475" y="1726227"/>
                  </a:lnTo>
                  <a:lnTo>
                    <a:pt x="3919882" y="1702386"/>
                  </a:lnTo>
                  <a:lnTo>
                    <a:pt x="3954033" y="1673083"/>
                  </a:lnTo>
                  <a:lnTo>
                    <a:pt x="3983327" y="1638924"/>
                  </a:lnTo>
                  <a:lnTo>
                    <a:pt x="4007160" y="1600510"/>
                  </a:lnTo>
                  <a:lnTo>
                    <a:pt x="4024930" y="1558446"/>
                  </a:lnTo>
                  <a:lnTo>
                    <a:pt x="4036034" y="1513336"/>
                  </a:lnTo>
                  <a:lnTo>
                    <a:pt x="4039870" y="1465783"/>
                  </a:lnTo>
                  <a:lnTo>
                    <a:pt x="4039870" y="293115"/>
                  </a:lnTo>
                  <a:lnTo>
                    <a:pt x="4036034" y="245560"/>
                  </a:lnTo>
                  <a:lnTo>
                    <a:pt x="4024930" y="200452"/>
                  </a:lnTo>
                  <a:lnTo>
                    <a:pt x="4007160" y="158394"/>
                  </a:lnTo>
                  <a:lnTo>
                    <a:pt x="3983327" y="119987"/>
                  </a:lnTo>
                  <a:lnTo>
                    <a:pt x="3954033" y="85836"/>
                  </a:lnTo>
                  <a:lnTo>
                    <a:pt x="3919882" y="56542"/>
                  </a:lnTo>
                  <a:lnTo>
                    <a:pt x="3881475" y="32709"/>
                  </a:lnTo>
                  <a:lnTo>
                    <a:pt x="3839417" y="14939"/>
                  </a:lnTo>
                  <a:lnTo>
                    <a:pt x="3794309" y="3835"/>
                  </a:lnTo>
                  <a:lnTo>
                    <a:pt x="3746754" y="0"/>
                  </a:lnTo>
                  <a:close/>
                </a:path>
              </a:pathLst>
            </a:custGeom>
            <a:solidFill>
              <a:srgbClr val="D22C41"/>
            </a:solidFill>
          </p:spPr>
          <p:txBody>
            <a:bodyPr wrap="square" lIns="0" tIns="0" rIns="0" bIns="0" rtlCol="0"/>
            <a:lstStyle/>
            <a:p>
              <a:endParaRPr/>
            </a:p>
          </p:txBody>
        </p:sp>
        <p:pic>
          <p:nvPicPr>
            <p:cNvPr id="13" name="object 13"/>
            <p:cNvPicPr/>
            <p:nvPr/>
          </p:nvPicPr>
          <p:blipFill>
            <a:blip r:embed="rId4" cstate="print"/>
            <a:stretch>
              <a:fillRect/>
            </a:stretch>
          </p:blipFill>
          <p:spPr>
            <a:xfrm>
              <a:off x="8331200" y="4250275"/>
              <a:ext cx="3305111" cy="1845725"/>
            </a:xfrm>
            <a:prstGeom prst="rect">
              <a:avLst/>
            </a:prstGeom>
          </p:spPr>
        </p:pic>
        <p:sp>
          <p:nvSpPr>
            <p:cNvPr id="14" name="object 14"/>
            <p:cNvSpPr/>
            <p:nvPr/>
          </p:nvSpPr>
          <p:spPr>
            <a:xfrm>
              <a:off x="8447341" y="4171533"/>
              <a:ext cx="3188970" cy="1758950"/>
            </a:xfrm>
            <a:custGeom>
              <a:avLst/>
              <a:gdLst/>
              <a:ahLst/>
              <a:cxnLst/>
              <a:rect l="l" t="t" r="r" b="b"/>
              <a:pathLst>
                <a:path w="4039870" h="1758950">
                  <a:moveTo>
                    <a:pt x="3746754" y="0"/>
                  </a:moveTo>
                  <a:lnTo>
                    <a:pt x="293116" y="0"/>
                  </a:lnTo>
                  <a:lnTo>
                    <a:pt x="245560" y="3835"/>
                  </a:lnTo>
                  <a:lnTo>
                    <a:pt x="200452" y="14939"/>
                  </a:lnTo>
                  <a:lnTo>
                    <a:pt x="158394" y="32709"/>
                  </a:lnTo>
                  <a:lnTo>
                    <a:pt x="119987" y="56542"/>
                  </a:lnTo>
                  <a:lnTo>
                    <a:pt x="85836" y="85836"/>
                  </a:lnTo>
                  <a:lnTo>
                    <a:pt x="56542" y="119987"/>
                  </a:lnTo>
                  <a:lnTo>
                    <a:pt x="32709" y="158394"/>
                  </a:lnTo>
                  <a:lnTo>
                    <a:pt x="14939" y="200452"/>
                  </a:lnTo>
                  <a:lnTo>
                    <a:pt x="3835" y="245560"/>
                  </a:lnTo>
                  <a:lnTo>
                    <a:pt x="0" y="293115"/>
                  </a:lnTo>
                  <a:lnTo>
                    <a:pt x="0" y="1465783"/>
                  </a:lnTo>
                  <a:lnTo>
                    <a:pt x="3835" y="1513336"/>
                  </a:lnTo>
                  <a:lnTo>
                    <a:pt x="14939" y="1558446"/>
                  </a:lnTo>
                  <a:lnTo>
                    <a:pt x="32709" y="1600510"/>
                  </a:lnTo>
                  <a:lnTo>
                    <a:pt x="56542" y="1638924"/>
                  </a:lnTo>
                  <a:lnTo>
                    <a:pt x="85836" y="1673083"/>
                  </a:lnTo>
                  <a:lnTo>
                    <a:pt x="119987" y="1702386"/>
                  </a:lnTo>
                  <a:lnTo>
                    <a:pt x="158394" y="1726227"/>
                  </a:lnTo>
                  <a:lnTo>
                    <a:pt x="200452" y="1744004"/>
                  </a:lnTo>
                  <a:lnTo>
                    <a:pt x="245560" y="1755112"/>
                  </a:lnTo>
                  <a:lnTo>
                    <a:pt x="293116" y="1758950"/>
                  </a:lnTo>
                  <a:lnTo>
                    <a:pt x="3746754" y="1758950"/>
                  </a:lnTo>
                  <a:lnTo>
                    <a:pt x="3794278" y="1755112"/>
                  </a:lnTo>
                  <a:lnTo>
                    <a:pt x="3839368" y="1744004"/>
                  </a:lnTo>
                  <a:lnTo>
                    <a:pt x="3881419" y="1726227"/>
                  </a:lnTo>
                  <a:lnTo>
                    <a:pt x="3919827" y="1702386"/>
                  </a:lnTo>
                  <a:lnTo>
                    <a:pt x="3953986" y="1673083"/>
                  </a:lnTo>
                  <a:lnTo>
                    <a:pt x="3983290" y="1638924"/>
                  </a:lnTo>
                  <a:lnTo>
                    <a:pt x="4007136" y="1600510"/>
                  </a:lnTo>
                  <a:lnTo>
                    <a:pt x="4024918" y="1558446"/>
                  </a:lnTo>
                  <a:lnTo>
                    <a:pt x="4036031" y="1513336"/>
                  </a:lnTo>
                  <a:lnTo>
                    <a:pt x="4039870" y="1465783"/>
                  </a:lnTo>
                  <a:lnTo>
                    <a:pt x="4039870" y="293115"/>
                  </a:lnTo>
                  <a:lnTo>
                    <a:pt x="4036031" y="245560"/>
                  </a:lnTo>
                  <a:lnTo>
                    <a:pt x="4024918" y="200452"/>
                  </a:lnTo>
                  <a:lnTo>
                    <a:pt x="4007136" y="158394"/>
                  </a:lnTo>
                  <a:lnTo>
                    <a:pt x="3983290" y="119987"/>
                  </a:lnTo>
                  <a:lnTo>
                    <a:pt x="3953986" y="85836"/>
                  </a:lnTo>
                  <a:lnTo>
                    <a:pt x="3919827" y="56542"/>
                  </a:lnTo>
                  <a:lnTo>
                    <a:pt x="3881419" y="32709"/>
                  </a:lnTo>
                  <a:lnTo>
                    <a:pt x="3839368" y="14939"/>
                  </a:lnTo>
                  <a:lnTo>
                    <a:pt x="3794278" y="3835"/>
                  </a:lnTo>
                  <a:lnTo>
                    <a:pt x="3746754" y="0"/>
                  </a:lnTo>
                  <a:close/>
                </a:path>
              </a:pathLst>
            </a:custGeom>
            <a:solidFill>
              <a:srgbClr val="B3C100"/>
            </a:solidFill>
          </p:spPr>
          <p:txBody>
            <a:bodyPr wrap="square" lIns="0" tIns="0" rIns="0" bIns="0" rtlCol="0"/>
            <a:lstStyle/>
            <a:p>
              <a:endParaRPr/>
            </a:p>
          </p:txBody>
        </p:sp>
      </p:grpSp>
      <p:sp>
        <p:nvSpPr>
          <p:cNvPr id="15" name="object 15"/>
          <p:cNvSpPr txBox="1">
            <a:spLocks noGrp="1"/>
          </p:cNvSpPr>
          <p:nvPr>
            <p:ph type="title"/>
          </p:nvPr>
        </p:nvSpPr>
        <p:spPr>
          <a:xfrm>
            <a:off x="5288026" y="395604"/>
            <a:ext cx="3372485" cy="574040"/>
          </a:xfrm>
          <a:prstGeom prst="rect">
            <a:avLst/>
          </a:prstGeom>
        </p:spPr>
        <p:txBody>
          <a:bodyPr vert="horz" wrap="square" lIns="0" tIns="12700" rIns="0" bIns="0" rtlCol="0">
            <a:spAutoFit/>
          </a:bodyPr>
          <a:lstStyle/>
          <a:p>
            <a:pPr marL="12700">
              <a:lnSpc>
                <a:spcPct val="100000"/>
              </a:lnSpc>
              <a:spcBef>
                <a:spcPts val="100"/>
              </a:spcBef>
            </a:pPr>
            <a:r>
              <a:rPr sz="3600" spc="-65" dirty="0">
                <a:solidFill>
                  <a:srgbClr val="EF463D"/>
                </a:solidFill>
              </a:rPr>
              <a:t>PEMBIAYAAN</a:t>
            </a:r>
            <a:endParaRPr sz="3600"/>
          </a:p>
        </p:txBody>
      </p:sp>
      <p:sp>
        <p:nvSpPr>
          <p:cNvPr id="16" name="object 16"/>
          <p:cNvSpPr txBox="1"/>
          <p:nvPr/>
        </p:nvSpPr>
        <p:spPr>
          <a:xfrm>
            <a:off x="3505200" y="1181353"/>
            <a:ext cx="8265159" cy="2158411"/>
          </a:xfrm>
          <a:prstGeom prst="rect">
            <a:avLst/>
          </a:prstGeom>
        </p:spPr>
        <p:txBody>
          <a:bodyPr vert="horz" wrap="square" lIns="0" tIns="67945" rIns="0" bIns="0" rtlCol="0">
            <a:spAutoFit/>
          </a:bodyPr>
          <a:lstStyle/>
          <a:p>
            <a:pPr marL="12700" marR="257810" algn="just">
              <a:lnSpc>
                <a:spcPct val="84900"/>
              </a:lnSpc>
              <a:spcBef>
                <a:spcPts val="535"/>
              </a:spcBef>
            </a:pPr>
            <a:r>
              <a:rPr sz="2400" b="1" dirty="0">
                <a:latin typeface="Arial Black" panose="020B0A04020102020204" pitchFamily="34" charset="0"/>
                <a:cs typeface="Arial MT"/>
              </a:rPr>
              <a:t>Dalam</a:t>
            </a:r>
            <a:r>
              <a:rPr sz="2400" b="1" spc="-95" dirty="0">
                <a:latin typeface="Arial Black" panose="020B0A04020102020204" pitchFamily="34" charset="0"/>
                <a:cs typeface="Arial MT"/>
              </a:rPr>
              <a:t> </a:t>
            </a:r>
            <a:r>
              <a:rPr sz="2400" b="1" spc="-10" dirty="0" err="1">
                <a:latin typeface="Arial Black" panose="020B0A04020102020204" pitchFamily="34" charset="0"/>
                <a:cs typeface="Arial MT"/>
              </a:rPr>
              <a:t>penyelenggaraan</a:t>
            </a:r>
            <a:r>
              <a:rPr sz="2400" b="1" spc="-30" dirty="0">
                <a:latin typeface="Arial Black" panose="020B0A04020102020204" pitchFamily="34" charset="0"/>
                <a:cs typeface="Arial MT"/>
              </a:rPr>
              <a:t> </a:t>
            </a:r>
            <a:r>
              <a:rPr lang="en-US" sz="2400" b="1" dirty="0">
                <a:latin typeface="Arial Black" panose="020B0A04020102020204" pitchFamily="34" charset="0"/>
                <a:cs typeface="Arial MT"/>
              </a:rPr>
              <a:t>S</a:t>
            </a:r>
            <a:r>
              <a:rPr sz="2400" b="1" dirty="0" smtClean="0">
                <a:latin typeface="Arial Black" panose="020B0A04020102020204" pitchFamily="34" charset="0"/>
                <a:cs typeface="Arial MT"/>
              </a:rPr>
              <a:t>P</a:t>
            </a:r>
            <a:r>
              <a:rPr lang="en-US" sz="2400" b="1" dirty="0" smtClean="0">
                <a:latin typeface="Arial Black" panose="020B0A04020102020204" pitchFamily="34" charset="0"/>
                <a:cs typeface="Arial MT"/>
              </a:rPr>
              <a:t>M</a:t>
            </a:r>
            <a:r>
              <a:rPr sz="2400" b="1" dirty="0" smtClean="0">
                <a:latin typeface="Arial Black" panose="020B0A04020102020204" pitchFamily="34" charset="0"/>
                <a:cs typeface="Arial MT"/>
              </a:rPr>
              <a:t>B</a:t>
            </a:r>
            <a:r>
              <a:rPr sz="2400" b="1" spc="-100" dirty="0" smtClean="0">
                <a:latin typeface="Arial Black" panose="020B0A04020102020204" pitchFamily="34" charset="0"/>
                <a:cs typeface="Arial MT"/>
              </a:rPr>
              <a:t> </a:t>
            </a:r>
            <a:r>
              <a:rPr sz="2400" b="1" spc="-75" dirty="0">
                <a:latin typeface="Arial Black" panose="020B0A04020102020204" pitchFamily="34" charset="0"/>
                <a:cs typeface="Arial MT"/>
              </a:rPr>
              <a:t>Tahun</a:t>
            </a:r>
            <a:r>
              <a:rPr sz="2400" b="1" spc="-120" dirty="0">
                <a:latin typeface="Arial Black" panose="020B0A04020102020204" pitchFamily="34" charset="0"/>
                <a:cs typeface="Arial MT"/>
              </a:rPr>
              <a:t> </a:t>
            </a:r>
            <a:r>
              <a:rPr sz="2400" b="1" spc="-10" dirty="0" err="1">
                <a:latin typeface="Arial Black" panose="020B0A04020102020204" pitchFamily="34" charset="0"/>
                <a:cs typeface="Arial MT"/>
              </a:rPr>
              <a:t>Ajaran</a:t>
            </a:r>
            <a:r>
              <a:rPr sz="2400" b="1" spc="-10" dirty="0">
                <a:latin typeface="Arial Black" panose="020B0A04020102020204" pitchFamily="34" charset="0"/>
                <a:cs typeface="Arial MT"/>
              </a:rPr>
              <a:t> </a:t>
            </a:r>
            <a:r>
              <a:rPr sz="2400" b="1" dirty="0" smtClean="0">
                <a:latin typeface="Arial Black" panose="020B0A04020102020204" pitchFamily="34" charset="0"/>
                <a:cs typeface="Arial MT"/>
              </a:rPr>
              <a:t>202</a:t>
            </a:r>
            <a:r>
              <a:rPr lang="en-US" sz="2400" b="1" dirty="0">
                <a:latin typeface="Arial Black" panose="020B0A04020102020204" pitchFamily="34" charset="0"/>
                <a:cs typeface="Arial MT"/>
              </a:rPr>
              <a:t>5</a:t>
            </a:r>
            <a:r>
              <a:rPr sz="2400" b="1" dirty="0" smtClean="0">
                <a:latin typeface="Arial Black" panose="020B0A04020102020204" pitchFamily="34" charset="0"/>
                <a:cs typeface="Arial MT"/>
              </a:rPr>
              <a:t>/202</a:t>
            </a:r>
            <a:r>
              <a:rPr lang="en-US" sz="2400" b="1" dirty="0" smtClean="0">
                <a:latin typeface="Arial Black" panose="020B0A04020102020204" pitchFamily="34" charset="0"/>
                <a:cs typeface="Arial MT"/>
              </a:rPr>
              <a:t>6</a:t>
            </a:r>
            <a:r>
              <a:rPr sz="2400" b="1" dirty="0" smtClean="0">
                <a:latin typeface="Arial Black" panose="020B0A04020102020204" pitchFamily="34" charset="0"/>
                <a:cs typeface="Arial MT"/>
              </a:rPr>
              <a:t>,</a:t>
            </a:r>
            <a:r>
              <a:rPr sz="2400" b="1" spc="-60" dirty="0" smtClean="0">
                <a:latin typeface="Arial Black" panose="020B0A04020102020204" pitchFamily="34" charset="0"/>
                <a:cs typeface="Arial MT"/>
              </a:rPr>
              <a:t> </a:t>
            </a:r>
            <a:r>
              <a:rPr sz="2400" b="1" dirty="0" err="1">
                <a:latin typeface="Arial Black" panose="020B0A04020102020204" pitchFamily="34" charset="0"/>
                <a:cs typeface="Arial MT"/>
              </a:rPr>
              <a:t>Calon</a:t>
            </a:r>
            <a:r>
              <a:rPr sz="2400" b="1" spc="-70" dirty="0">
                <a:latin typeface="Arial Black" panose="020B0A04020102020204" pitchFamily="34" charset="0"/>
                <a:cs typeface="Arial MT"/>
              </a:rPr>
              <a:t> </a:t>
            </a:r>
            <a:r>
              <a:rPr lang="en-US" sz="2400" b="1" spc="-70" dirty="0" smtClean="0">
                <a:latin typeface="Arial Black" panose="020B0A04020102020204" pitchFamily="34" charset="0"/>
                <a:cs typeface="Arial MT"/>
              </a:rPr>
              <a:t>Murid </a:t>
            </a:r>
            <a:r>
              <a:rPr lang="en-US" sz="2400" b="1" spc="-70" dirty="0" err="1" smtClean="0">
                <a:latin typeface="Arial Black" panose="020B0A04020102020204" pitchFamily="34" charset="0"/>
                <a:cs typeface="Arial MT"/>
              </a:rPr>
              <a:t>Baru</a:t>
            </a:r>
            <a:r>
              <a:rPr sz="2400" b="1" spc="-75" dirty="0" smtClean="0">
                <a:latin typeface="Arial Black" panose="020B0A04020102020204" pitchFamily="34" charset="0"/>
                <a:cs typeface="Arial MT"/>
              </a:rPr>
              <a:t> </a:t>
            </a:r>
            <a:r>
              <a:rPr sz="2400" b="1" dirty="0">
                <a:latin typeface="Arial Black" panose="020B0A04020102020204" pitchFamily="34" charset="0"/>
                <a:cs typeface="Arial MT"/>
              </a:rPr>
              <a:t>yang</a:t>
            </a:r>
            <a:r>
              <a:rPr sz="2400" b="1" spc="-90" dirty="0">
                <a:latin typeface="Arial Black" panose="020B0A04020102020204" pitchFamily="34" charset="0"/>
                <a:cs typeface="Arial MT"/>
              </a:rPr>
              <a:t> </a:t>
            </a:r>
            <a:r>
              <a:rPr sz="2400" b="1" spc="-10" dirty="0">
                <a:latin typeface="Arial Black" panose="020B0A04020102020204" pitchFamily="34" charset="0"/>
                <a:cs typeface="Arial MT"/>
              </a:rPr>
              <a:t>mendaftar </a:t>
            </a:r>
            <a:r>
              <a:rPr sz="2400" b="1" dirty="0">
                <a:latin typeface="Arial Black" panose="020B0A04020102020204" pitchFamily="34" charset="0"/>
                <a:cs typeface="Arial MT"/>
              </a:rPr>
              <a:t>pada</a:t>
            </a:r>
            <a:r>
              <a:rPr sz="2400" b="1" spc="-125" dirty="0">
                <a:latin typeface="Arial Black" panose="020B0A04020102020204" pitchFamily="34" charset="0"/>
                <a:cs typeface="Arial MT"/>
              </a:rPr>
              <a:t> </a:t>
            </a:r>
            <a:r>
              <a:rPr sz="2400" b="1" dirty="0">
                <a:latin typeface="Arial Black" panose="020B0A04020102020204" pitchFamily="34" charset="0"/>
                <a:cs typeface="Arial MT"/>
              </a:rPr>
              <a:t>Satuan</a:t>
            </a:r>
            <a:r>
              <a:rPr sz="2400" b="1" spc="-75" dirty="0">
                <a:latin typeface="Arial Black" panose="020B0A04020102020204" pitchFamily="34" charset="0"/>
                <a:cs typeface="Arial MT"/>
              </a:rPr>
              <a:t> </a:t>
            </a:r>
            <a:r>
              <a:rPr sz="2400" b="1" dirty="0">
                <a:latin typeface="Arial Black" panose="020B0A04020102020204" pitchFamily="34" charset="0"/>
                <a:cs typeface="Arial MT"/>
              </a:rPr>
              <a:t>Pendidikan</a:t>
            </a:r>
            <a:r>
              <a:rPr sz="2400" b="1" spc="-55" dirty="0">
                <a:latin typeface="Arial Black" panose="020B0A04020102020204" pitchFamily="34" charset="0"/>
                <a:cs typeface="Arial MT"/>
              </a:rPr>
              <a:t> </a:t>
            </a:r>
            <a:r>
              <a:rPr lang="en-US" sz="2400" b="1" dirty="0" smtClean="0">
                <a:latin typeface="Arial Black" panose="020B0A04020102020204" pitchFamily="34" charset="0"/>
                <a:cs typeface="Arial MT"/>
              </a:rPr>
              <a:t>TK, SD dan SMP</a:t>
            </a:r>
            <a:r>
              <a:rPr sz="2400" b="1" spc="-165" dirty="0" smtClean="0">
                <a:latin typeface="Arial Black" panose="020B0A04020102020204" pitchFamily="34" charset="0"/>
                <a:cs typeface="Arial MT"/>
              </a:rPr>
              <a:t> </a:t>
            </a:r>
            <a:r>
              <a:rPr sz="2400" b="1" dirty="0">
                <a:latin typeface="Arial Black" panose="020B0A04020102020204" pitchFamily="34" charset="0"/>
                <a:cs typeface="Arial MT"/>
              </a:rPr>
              <a:t>Negeri</a:t>
            </a:r>
            <a:r>
              <a:rPr sz="2400" b="1" spc="-70" dirty="0">
                <a:latin typeface="Arial Black" panose="020B0A04020102020204" pitchFamily="34" charset="0"/>
                <a:cs typeface="Arial MT"/>
              </a:rPr>
              <a:t> </a:t>
            </a:r>
            <a:r>
              <a:rPr sz="2800" b="1" spc="-10" dirty="0" smtClean="0">
                <a:solidFill>
                  <a:srgbClr val="FF0000"/>
                </a:solidFill>
                <a:latin typeface="Arial Black" panose="020B0A04020102020204" pitchFamily="34" charset="0"/>
                <a:cs typeface="Arial"/>
              </a:rPr>
              <a:t>tidak </a:t>
            </a:r>
            <a:r>
              <a:rPr sz="2800" b="1" dirty="0">
                <a:solidFill>
                  <a:srgbClr val="FF0000"/>
                </a:solidFill>
                <a:latin typeface="Arial Black" panose="020B0A04020102020204" pitchFamily="34" charset="0"/>
                <a:cs typeface="Arial"/>
              </a:rPr>
              <a:t>dipungut</a:t>
            </a:r>
            <a:r>
              <a:rPr sz="2800" b="1" spc="-105" dirty="0">
                <a:solidFill>
                  <a:srgbClr val="FF0000"/>
                </a:solidFill>
                <a:latin typeface="Arial Black" panose="020B0A04020102020204" pitchFamily="34" charset="0"/>
                <a:cs typeface="Arial"/>
              </a:rPr>
              <a:t> </a:t>
            </a:r>
            <a:r>
              <a:rPr sz="2800" b="1" dirty="0">
                <a:solidFill>
                  <a:srgbClr val="FF0000"/>
                </a:solidFill>
                <a:latin typeface="Arial Black" panose="020B0A04020102020204" pitchFamily="34" charset="0"/>
                <a:cs typeface="Arial"/>
              </a:rPr>
              <a:t>biaya</a:t>
            </a:r>
            <a:r>
              <a:rPr sz="2800" b="1" spc="-100" dirty="0">
                <a:solidFill>
                  <a:srgbClr val="FF0000"/>
                </a:solidFill>
                <a:latin typeface="Arial Black" panose="020B0A04020102020204" pitchFamily="34" charset="0"/>
                <a:cs typeface="Arial"/>
              </a:rPr>
              <a:t> </a:t>
            </a:r>
            <a:r>
              <a:rPr sz="2800" b="1" spc="-10" dirty="0">
                <a:solidFill>
                  <a:srgbClr val="FF0000"/>
                </a:solidFill>
                <a:latin typeface="Arial Black" panose="020B0A04020102020204" pitchFamily="34" charset="0"/>
                <a:cs typeface="Arial"/>
              </a:rPr>
              <a:t>pendaftaran;</a:t>
            </a:r>
            <a:endParaRPr sz="2800" b="1" dirty="0">
              <a:latin typeface="Arial Black" panose="020B0A04020102020204" pitchFamily="34" charset="0"/>
              <a:cs typeface="Arial"/>
            </a:endParaRPr>
          </a:p>
          <a:p>
            <a:pPr marL="12700" marR="5080">
              <a:lnSpc>
                <a:spcPct val="84900"/>
              </a:lnSpc>
              <a:spcBef>
                <a:spcPts val="1215"/>
              </a:spcBef>
              <a:tabLst>
                <a:tab pos="2465070" algn="l"/>
                <a:tab pos="3716654" algn="l"/>
                <a:tab pos="5463540" algn="l"/>
                <a:tab pos="5876925" algn="l"/>
              </a:tabLst>
            </a:pPr>
            <a:r>
              <a:rPr sz="2400" b="1" dirty="0">
                <a:latin typeface="Arial Black" panose="020B0A04020102020204" pitchFamily="34" charset="0"/>
                <a:cs typeface="Arial MT"/>
              </a:rPr>
              <a:t>Pembiayaan</a:t>
            </a:r>
            <a:r>
              <a:rPr sz="2400" b="1" spc="-75" dirty="0">
                <a:latin typeface="Arial Black" panose="020B0A04020102020204" pitchFamily="34" charset="0"/>
                <a:cs typeface="Arial MT"/>
              </a:rPr>
              <a:t> </a:t>
            </a:r>
            <a:r>
              <a:rPr sz="2400" b="1" spc="-10" dirty="0" err="1">
                <a:latin typeface="Arial Black" panose="020B0A04020102020204" pitchFamily="34" charset="0"/>
                <a:cs typeface="Arial MT"/>
              </a:rPr>
              <a:t>penyelenggaraan</a:t>
            </a:r>
            <a:r>
              <a:rPr sz="2400" b="1" spc="-70" dirty="0">
                <a:latin typeface="Arial Black" panose="020B0A04020102020204" pitchFamily="34" charset="0"/>
                <a:cs typeface="Arial MT"/>
              </a:rPr>
              <a:t> </a:t>
            </a:r>
            <a:r>
              <a:rPr lang="en-US" sz="2400" b="1" dirty="0">
                <a:latin typeface="Arial Black" panose="020B0A04020102020204" pitchFamily="34" charset="0"/>
                <a:cs typeface="Arial MT"/>
              </a:rPr>
              <a:t>S</a:t>
            </a:r>
            <a:r>
              <a:rPr sz="2400" b="1" dirty="0" smtClean="0">
                <a:latin typeface="Arial Black" panose="020B0A04020102020204" pitchFamily="34" charset="0"/>
                <a:cs typeface="Arial MT"/>
              </a:rPr>
              <a:t>P</a:t>
            </a:r>
            <a:r>
              <a:rPr lang="en-US" sz="2400" b="1" dirty="0" smtClean="0">
                <a:latin typeface="Arial Black" panose="020B0A04020102020204" pitchFamily="34" charset="0"/>
                <a:cs typeface="Arial MT"/>
              </a:rPr>
              <a:t>M</a:t>
            </a:r>
            <a:r>
              <a:rPr sz="2400" b="1" dirty="0" smtClean="0">
                <a:latin typeface="Arial Black" panose="020B0A04020102020204" pitchFamily="34" charset="0"/>
                <a:cs typeface="Arial MT"/>
              </a:rPr>
              <a:t>B</a:t>
            </a:r>
            <a:r>
              <a:rPr lang="en-US" sz="2400" b="1" dirty="0" smtClean="0">
                <a:latin typeface="Arial Black" panose="020B0A04020102020204" pitchFamily="34" charset="0"/>
                <a:cs typeface="Arial MT"/>
              </a:rPr>
              <a:t> </a:t>
            </a:r>
            <a:r>
              <a:rPr sz="2400" b="1" spc="-10" dirty="0" smtClean="0">
                <a:latin typeface="Arial Black" panose="020B0A04020102020204" pitchFamily="34" charset="0"/>
                <a:cs typeface="Arial MT"/>
              </a:rPr>
              <a:t>dibebankan</a:t>
            </a:r>
            <a:r>
              <a:rPr lang="en-US" sz="2400" b="1" spc="-10" dirty="0" smtClean="0">
                <a:latin typeface="Arial Black" panose="020B0A04020102020204" pitchFamily="34" charset="0"/>
                <a:cs typeface="Arial MT"/>
              </a:rPr>
              <a:t> </a:t>
            </a:r>
            <a:r>
              <a:rPr sz="2400" b="1" dirty="0" smtClean="0">
                <a:latin typeface="Arial Black" panose="020B0A04020102020204" pitchFamily="34" charset="0"/>
                <a:cs typeface="Arial MT"/>
              </a:rPr>
              <a:t>pada</a:t>
            </a:r>
            <a:r>
              <a:rPr sz="2400" b="1" spc="-70" dirty="0" smtClean="0">
                <a:latin typeface="Arial Black" panose="020B0A04020102020204" pitchFamily="34" charset="0"/>
                <a:cs typeface="Arial MT"/>
              </a:rPr>
              <a:t> </a:t>
            </a:r>
            <a:r>
              <a:rPr sz="2400" b="1" spc="-50" dirty="0">
                <a:latin typeface="Arial Black" panose="020B0A04020102020204" pitchFamily="34" charset="0"/>
                <a:cs typeface="Arial MT"/>
              </a:rPr>
              <a:t>:</a:t>
            </a:r>
            <a:endParaRPr sz="2400" b="1" dirty="0">
              <a:latin typeface="Arial Black" panose="020B0A04020102020204" pitchFamily="34" charset="0"/>
              <a:cs typeface="Arial MT"/>
            </a:endParaRPr>
          </a:p>
        </p:txBody>
      </p:sp>
      <p:sp>
        <p:nvSpPr>
          <p:cNvPr id="18" name="object 18"/>
          <p:cNvSpPr txBox="1"/>
          <p:nvPr/>
        </p:nvSpPr>
        <p:spPr>
          <a:xfrm>
            <a:off x="5231522" y="4436926"/>
            <a:ext cx="2620125" cy="1367040"/>
          </a:xfrm>
          <a:prstGeom prst="rect">
            <a:avLst/>
          </a:prstGeom>
        </p:spPr>
        <p:txBody>
          <a:bodyPr vert="horz" wrap="square" lIns="0" tIns="58419" rIns="0" bIns="0" rtlCol="0">
            <a:spAutoFit/>
          </a:bodyPr>
          <a:lstStyle/>
          <a:p>
            <a:pPr marL="12700" marR="5080" algn="ctr">
              <a:lnSpc>
                <a:spcPct val="85000"/>
              </a:lnSpc>
              <a:spcBef>
                <a:spcPts val="459"/>
              </a:spcBef>
            </a:pPr>
            <a:r>
              <a:rPr sz="2000" dirty="0">
                <a:solidFill>
                  <a:srgbClr val="FFFFFF"/>
                </a:solidFill>
                <a:latin typeface="Arial MT"/>
                <a:cs typeface="Arial MT"/>
              </a:rPr>
              <a:t>APBD</a:t>
            </a:r>
            <a:r>
              <a:rPr sz="2000" spc="-55" dirty="0">
                <a:solidFill>
                  <a:srgbClr val="FFFFFF"/>
                </a:solidFill>
                <a:latin typeface="Arial MT"/>
                <a:cs typeface="Arial MT"/>
              </a:rPr>
              <a:t> </a:t>
            </a:r>
            <a:r>
              <a:rPr lang="en-US" sz="2000" dirty="0" smtClean="0">
                <a:solidFill>
                  <a:srgbClr val="FFFFFF"/>
                </a:solidFill>
                <a:latin typeface="Arial MT"/>
                <a:cs typeface="Arial MT"/>
              </a:rPr>
              <a:t>Kab. Pemalang</a:t>
            </a:r>
            <a:r>
              <a:rPr sz="2000" spc="-70" dirty="0" smtClean="0">
                <a:solidFill>
                  <a:srgbClr val="FFFFFF"/>
                </a:solidFill>
                <a:latin typeface="Arial MT"/>
                <a:cs typeface="Arial MT"/>
              </a:rPr>
              <a:t>Tahun</a:t>
            </a:r>
            <a:r>
              <a:rPr sz="2000" spc="-110" dirty="0" smtClean="0">
                <a:solidFill>
                  <a:srgbClr val="FFFFFF"/>
                </a:solidFill>
                <a:latin typeface="Arial MT"/>
                <a:cs typeface="Arial MT"/>
              </a:rPr>
              <a:t> </a:t>
            </a:r>
            <a:r>
              <a:rPr sz="2000" dirty="0" err="1">
                <a:solidFill>
                  <a:srgbClr val="FFFFFF"/>
                </a:solidFill>
                <a:latin typeface="Arial MT"/>
                <a:cs typeface="Arial MT"/>
              </a:rPr>
              <a:t>Anggaran</a:t>
            </a:r>
            <a:r>
              <a:rPr sz="2000" spc="-65" dirty="0">
                <a:solidFill>
                  <a:srgbClr val="FFFFFF"/>
                </a:solidFill>
                <a:latin typeface="Arial MT"/>
                <a:cs typeface="Arial MT"/>
              </a:rPr>
              <a:t> </a:t>
            </a:r>
            <a:r>
              <a:rPr sz="2000" dirty="0" smtClean="0">
                <a:solidFill>
                  <a:srgbClr val="FFFFFF"/>
                </a:solidFill>
                <a:latin typeface="Arial MT"/>
                <a:cs typeface="Arial MT"/>
              </a:rPr>
              <a:t>202</a:t>
            </a:r>
            <a:r>
              <a:rPr lang="en-US" sz="2000" dirty="0" smtClean="0">
                <a:solidFill>
                  <a:srgbClr val="FFFFFF"/>
                </a:solidFill>
                <a:latin typeface="Arial MT"/>
                <a:cs typeface="Arial MT"/>
              </a:rPr>
              <a:t>5</a:t>
            </a:r>
            <a:r>
              <a:rPr sz="2000" spc="-35" dirty="0" smtClean="0">
                <a:solidFill>
                  <a:srgbClr val="FFFFFF"/>
                </a:solidFill>
                <a:latin typeface="Arial MT"/>
                <a:cs typeface="Arial MT"/>
              </a:rPr>
              <a:t> </a:t>
            </a:r>
            <a:r>
              <a:rPr sz="2000" spc="-20" dirty="0">
                <a:solidFill>
                  <a:srgbClr val="FFFFFF"/>
                </a:solidFill>
                <a:latin typeface="Arial MT"/>
                <a:cs typeface="Arial MT"/>
              </a:rPr>
              <a:t>pada </a:t>
            </a:r>
            <a:r>
              <a:rPr sz="2000" dirty="0">
                <a:solidFill>
                  <a:srgbClr val="FFFFFF"/>
                </a:solidFill>
                <a:latin typeface="Arial MT"/>
                <a:cs typeface="Arial MT"/>
              </a:rPr>
              <a:t>Dinas</a:t>
            </a:r>
            <a:r>
              <a:rPr sz="2000" spc="-100" dirty="0">
                <a:solidFill>
                  <a:srgbClr val="FFFFFF"/>
                </a:solidFill>
                <a:latin typeface="Arial MT"/>
                <a:cs typeface="Arial MT"/>
              </a:rPr>
              <a:t> </a:t>
            </a:r>
            <a:r>
              <a:rPr sz="2000" dirty="0">
                <a:solidFill>
                  <a:srgbClr val="FFFFFF"/>
                </a:solidFill>
                <a:latin typeface="Arial MT"/>
                <a:cs typeface="Arial MT"/>
              </a:rPr>
              <a:t>Pendidikan</a:t>
            </a:r>
            <a:r>
              <a:rPr sz="2000" spc="-90" dirty="0">
                <a:solidFill>
                  <a:srgbClr val="FFFFFF"/>
                </a:solidFill>
                <a:latin typeface="Arial MT"/>
                <a:cs typeface="Arial MT"/>
              </a:rPr>
              <a:t> </a:t>
            </a:r>
            <a:r>
              <a:rPr lang="en-US" sz="2000" spc="-25" dirty="0" smtClean="0">
                <a:solidFill>
                  <a:srgbClr val="FFFFFF"/>
                </a:solidFill>
                <a:latin typeface="Arial MT"/>
                <a:cs typeface="Arial MT"/>
              </a:rPr>
              <a:t>dan</a:t>
            </a:r>
            <a:r>
              <a:rPr sz="2000" spc="-25" dirty="0" smtClean="0">
                <a:solidFill>
                  <a:srgbClr val="FFFFFF"/>
                </a:solidFill>
                <a:latin typeface="Arial MT"/>
                <a:cs typeface="Arial MT"/>
              </a:rPr>
              <a:t> </a:t>
            </a:r>
            <a:r>
              <a:rPr sz="2000" spc="-10" dirty="0" smtClean="0">
                <a:solidFill>
                  <a:srgbClr val="FFFFFF"/>
                </a:solidFill>
                <a:latin typeface="Arial MT"/>
                <a:cs typeface="Arial MT"/>
              </a:rPr>
              <a:t>Kebudayaan</a:t>
            </a:r>
            <a:endParaRPr sz="2000" dirty="0">
              <a:latin typeface="Arial MT"/>
              <a:cs typeface="Arial MT"/>
            </a:endParaRPr>
          </a:p>
        </p:txBody>
      </p:sp>
      <p:sp>
        <p:nvSpPr>
          <p:cNvPr id="21"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22" name="object 18"/>
          <p:cNvSpPr txBox="1"/>
          <p:nvPr/>
        </p:nvSpPr>
        <p:spPr>
          <a:xfrm>
            <a:off x="8794173" y="4487402"/>
            <a:ext cx="2620125" cy="843820"/>
          </a:xfrm>
          <a:prstGeom prst="rect">
            <a:avLst/>
          </a:prstGeom>
        </p:spPr>
        <p:txBody>
          <a:bodyPr vert="horz" wrap="square" lIns="0" tIns="58419" rIns="0" bIns="0" rtlCol="0">
            <a:spAutoFit/>
          </a:bodyPr>
          <a:lstStyle/>
          <a:p>
            <a:pPr marL="12700" marR="5080" algn="ctr">
              <a:lnSpc>
                <a:spcPct val="85000"/>
              </a:lnSpc>
              <a:spcBef>
                <a:spcPts val="459"/>
              </a:spcBef>
            </a:pPr>
            <a:r>
              <a:rPr lang="en-US" sz="2000" dirty="0" smtClean="0">
                <a:solidFill>
                  <a:srgbClr val="FFFFFF"/>
                </a:solidFill>
                <a:latin typeface="Arial MT"/>
                <a:cs typeface="Arial MT"/>
              </a:rPr>
              <a:t>BOSP pada Satuan Pendidikan masing - masing</a:t>
            </a:r>
            <a:endParaRPr sz="2000" dirty="0">
              <a:latin typeface="Arial MT"/>
              <a:cs typeface="Arial MT"/>
            </a:endParaRPr>
          </a:p>
        </p:txBody>
      </p:sp>
      <p:pic>
        <p:nvPicPr>
          <p:cNvPr id="20" name="Picture 19"/>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2112986" y="2141352"/>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dirty="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dirty="0">
              <a:latin typeface="Arial MT"/>
              <a:cs typeface="Arial MT"/>
            </a:endParaRPr>
          </a:p>
        </p:txBody>
      </p:sp>
      <p:sp>
        <p:nvSpPr>
          <p:cNvPr id="14" name="object 14"/>
          <p:cNvSpPr txBox="1"/>
          <p:nvPr/>
        </p:nvSpPr>
        <p:spPr>
          <a:xfrm>
            <a:off x="152400" y="1855166"/>
            <a:ext cx="5911850" cy="4485330"/>
          </a:xfrm>
          <a:prstGeom prst="rect">
            <a:avLst/>
          </a:prstGeom>
        </p:spPr>
        <p:txBody>
          <a:bodyPr vert="horz" wrap="square" lIns="0" tIns="12700" rIns="0" bIns="0" rtlCol="0">
            <a:spAutoFit/>
          </a:bodyPr>
          <a:lstStyle/>
          <a:p>
            <a:pPr marL="457200" marR="3810" indent="-457200" algn="just">
              <a:lnSpc>
                <a:spcPct val="115000"/>
              </a:lnSpc>
              <a:spcBef>
                <a:spcPts val="100"/>
              </a:spcBef>
              <a:buFont typeface="+mj-lt"/>
              <a:buAutoNum type="arabicPeriod" startAt="3"/>
              <a:tabLst>
                <a:tab pos="990600" algn="l"/>
              </a:tabLst>
            </a:pPr>
            <a:r>
              <a:rPr lang="id-ID" sz="2800" dirty="0"/>
              <a:t>Seleksi jalur prestasi berdasarkan  jumlah </a:t>
            </a:r>
            <a:r>
              <a:rPr lang="en-US" sz="2800" dirty="0"/>
              <a:t>S</a:t>
            </a:r>
            <a:r>
              <a:rPr lang="id-ID" sz="2800" dirty="0" smtClean="0"/>
              <a:t>kor</a:t>
            </a:r>
            <a:r>
              <a:rPr lang="en-US" sz="2800" dirty="0" smtClean="0"/>
              <a:t> </a:t>
            </a:r>
            <a:r>
              <a:rPr lang="en-US" sz="2800" dirty="0" err="1"/>
              <a:t>P</a:t>
            </a:r>
            <a:r>
              <a:rPr lang="en-US" sz="2800" dirty="0" err="1" smtClean="0"/>
              <a:t>restasi</a:t>
            </a:r>
            <a:r>
              <a:rPr lang="en-US" sz="2800" dirty="0" smtClean="0"/>
              <a:t> </a:t>
            </a:r>
            <a:r>
              <a:rPr lang="en-US" sz="2800" dirty="0" err="1"/>
              <a:t>A</a:t>
            </a:r>
            <a:r>
              <a:rPr lang="en-US" sz="2800" dirty="0" err="1" smtClean="0"/>
              <a:t>kademik</a:t>
            </a:r>
            <a:r>
              <a:rPr lang="en-US" sz="2800" dirty="0" smtClean="0"/>
              <a:t> </a:t>
            </a:r>
            <a:r>
              <a:rPr lang="en-US" sz="2800" dirty="0" err="1" smtClean="0"/>
              <a:t>ditambah</a:t>
            </a:r>
            <a:r>
              <a:rPr lang="en-US" sz="2800" dirty="0" smtClean="0"/>
              <a:t> </a:t>
            </a:r>
            <a:r>
              <a:rPr lang="en-US" sz="2800" dirty="0" err="1" smtClean="0"/>
              <a:t>Skor</a:t>
            </a:r>
            <a:r>
              <a:rPr lang="en-US" sz="2800" dirty="0" smtClean="0"/>
              <a:t> </a:t>
            </a:r>
            <a:r>
              <a:rPr lang="en-US" sz="2800" dirty="0" err="1" smtClean="0"/>
              <a:t>Prestasi</a:t>
            </a:r>
            <a:r>
              <a:rPr lang="en-US" sz="2800" dirty="0" smtClean="0"/>
              <a:t> Non </a:t>
            </a:r>
            <a:r>
              <a:rPr lang="en-US" sz="2800" dirty="0" err="1" smtClean="0"/>
              <a:t>Akademik</a:t>
            </a:r>
            <a:r>
              <a:rPr lang="en-US" sz="2800" dirty="0" smtClean="0"/>
              <a:t>;</a:t>
            </a:r>
          </a:p>
          <a:p>
            <a:pPr marL="457200" marR="3810" indent="-457200" algn="just">
              <a:lnSpc>
                <a:spcPct val="115000"/>
              </a:lnSpc>
              <a:spcBef>
                <a:spcPts val="100"/>
              </a:spcBef>
              <a:buFont typeface="+mj-lt"/>
              <a:buAutoNum type="arabicPeriod" startAt="3"/>
              <a:tabLst>
                <a:tab pos="990600" algn="l"/>
              </a:tabLst>
            </a:pPr>
            <a:r>
              <a:rPr lang="en-US" sz="2800" dirty="0" err="1" smtClean="0"/>
              <a:t>Apabila</a:t>
            </a:r>
            <a:r>
              <a:rPr lang="en-US" sz="2800" dirty="0" smtClean="0"/>
              <a:t> </a:t>
            </a:r>
            <a:r>
              <a:rPr lang="en-US" sz="2800" dirty="0" err="1" smtClean="0"/>
              <a:t>melampaui</a:t>
            </a:r>
            <a:r>
              <a:rPr lang="en-US" sz="2800" dirty="0" smtClean="0"/>
              <a:t> </a:t>
            </a:r>
            <a:r>
              <a:rPr lang="en-US" sz="2800" dirty="0" err="1" smtClean="0"/>
              <a:t>jumlah</a:t>
            </a:r>
            <a:r>
              <a:rPr lang="en-US" sz="2800" dirty="0" smtClean="0"/>
              <a:t> </a:t>
            </a:r>
            <a:r>
              <a:rPr lang="en-US" sz="2800" dirty="0" err="1" smtClean="0"/>
              <a:t>kuota</a:t>
            </a:r>
            <a:r>
              <a:rPr lang="en-US" sz="2800" dirty="0" smtClean="0"/>
              <a:t>, </a:t>
            </a:r>
            <a:r>
              <a:rPr lang="en-US" sz="2800" dirty="0" err="1" smtClean="0"/>
              <a:t>maka</a:t>
            </a:r>
            <a:r>
              <a:rPr lang="en-US" sz="2800" dirty="0" smtClean="0"/>
              <a:t> </a:t>
            </a:r>
            <a:r>
              <a:rPr lang="en-US" sz="2800" dirty="0" err="1" smtClean="0"/>
              <a:t>penentuan</a:t>
            </a:r>
            <a:r>
              <a:rPr lang="en-US" sz="2800" dirty="0" smtClean="0"/>
              <a:t> </a:t>
            </a:r>
            <a:r>
              <a:rPr lang="en-US" sz="2800" dirty="0" err="1" smtClean="0"/>
              <a:t>penerimaan</a:t>
            </a:r>
            <a:r>
              <a:rPr lang="en-US" sz="2800" dirty="0" smtClean="0"/>
              <a:t> </a:t>
            </a:r>
            <a:r>
              <a:rPr lang="en-US" sz="2800" dirty="0" err="1" smtClean="0"/>
              <a:t>dengan</a:t>
            </a:r>
            <a:r>
              <a:rPr lang="en-US" sz="2800" dirty="0" smtClean="0"/>
              <a:t> </a:t>
            </a:r>
            <a:r>
              <a:rPr lang="en-US" sz="2800" dirty="0" err="1" smtClean="0"/>
              <a:t>menghitung</a:t>
            </a:r>
            <a:r>
              <a:rPr lang="en-US" sz="2800" dirty="0" smtClean="0"/>
              <a:t> </a:t>
            </a:r>
            <a:r>
              <a:rPr lang="en-US" sz="2800" dirty="0" err="1" smtClean="0"/>
              <a:t>jumlah</a:t>
            </a:r>
            <a:r>
              <a:rPr lang="en-US" sz="2800" dirty="0" smtClean="0"/>
              <a:t> </a:t>
            </a:r>
            <a:r>
              <a:rPr lang="en-US" sz="2800" dirty="0" err="1" smtClean="0"/>
              <a:t>Skor</a:t>
            </a:r>
            <a:r>
              <a:rPr lang="en-US" sz="2800" dirty="0" smtClean="0"/>
              <a:t> </a:t>
            </a:r>
            <a:r>
              <a:rPr lang="en-US" sz="2800" dirty="0" err="1" smtClean="0"/>
              <a:t>Prestasi</a:t>
            </a:r>
            <a:r>
              <a:rPr lang="en-US" sz="2800" dirty="0" smtClean="0"/>
              <a:t> </a:t>
            </a:r>
            <a:r>
              <a:rPr lang="en-US" sz="2800" dirty="0" err="1" smtClean="0"/>
              <a:t>dan</a:t>
            </a:r>
            <a:r>
              <a:rPr lang="en-US" sz="2800" dirty="0" smtClean="0"/>
              <a:t> </a:t>
            </a:r>
            <a:r>
              <a:rPr lang="en-US" sz="2800" dirty="0" err="1" smtClean="0"/>
              <a:t>jarak</a:t>
            </a:r>
            <a:r>
              <a:rPr lang="en-US" sz="2800" dirty="0" smtClean="0"/>
              <a:t> </a:t>
            </a:r>
            <a:r>
              <a:rPr lang="en-US" sz="2800" dirty="0" err="1" smtClean="0"/>
              <a:t>tempat</a:t>
            </a:r>
            <a:r>
              <a:rPr lang="en-US" sz="2800" dirty="0" smtClean="0"/>
              <a:t> </a:t>
            </a:r>
            <a:r>
              <a:rPr lang="en-US" sz="2800" dirty="0" err="1" smtClean="0"/>
              <a:t>tinggal</a:t>
            </a:r>
            <a:r>
              <a:rPr lang="en-US" sz="2800" dirty="0" smtClean="0"/>
              <a:t> </a:t>
            </a:r>
            <a:r>
              <a:rPr lang="en-US" sz="2800" dirty="0" err="1" smtClean="0"/>
              <a:t>terdekat</a:t>
            </a:r>
            <a:r>
              <a:rPr lang="en-US" sz="2800" dirty="0" smtClean="0"/>
              <a:t> </a:t>
            </a:r>
            <a:r>
              <a:rPr lang="en-US" sz="2800" dirty="0" err="1" smtClean="0"/>
              <a:t>ke</a:t>
            </a:r>
            <a:r>
              <a:rPr lang="en-US" sz="2800" dirty="0" smtClean="0"/>
              <a:t> </a:t>
            </a:r>
            <a:r>
              <a:rPr lang="en-US" sz="2800" dirty="0" err="1" smtClean="0"/>
              <a:t>sekolah</a:t>
            </a:r>
            <a:r>
              <a:rPr lang="en-US" sz="2800" dirty="0" smtClean="0"/>
              <a:t>.</a:t>
            </a:r>
            <a:endParaRPr sz="2800" dirty="0"/>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1067223" y="985635"/>
            <a:ext cx="2892780"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SELEKSI PENDAFTARAN</a:t>
            </a:r>
            <a:endParaRPr lang="en-US" dirty="0">
              <a:solidFill>
                <a:schemeClr val="bg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19" name="Rectangle 18"/>
          <p:cNvSpPr/>
          <p:nvPr/>
        </p:nvSpPr>
        <p:spPr>
          <a:xfrm>
            <a:off x="6602303" y="1841930"/>
            <a:ext cx="5177523" cy="400110"/>
          </a:xfrm>
          <a:prstGeom prst="rect">
            <a:avLst/>
          </a:prstGeom>
          <a:noFill/>
        </p:spPr>
        <p:txBody>
          <a:bodyPr wrap="square" lIns="91440" tIns="45720" rIns="91440" bIns="45720">
            <a:spAutoFit/>
          </a:bodyPr>
          <a:lstStyle/>
          <a:p>
            <a:pPr marL="342900" lvl="0" indent="-342900" algn="just">
              <a:buFont typeface="+mj-lt"/>
              <a:buAutoNum type="alphaLcPeriod"/>
            </a:pPr>
            <a:endParaRPr lang="en-US" sz="2000" dirty="0"/>
          </a:p>
        </p:txBody>
      </p:sp>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3" name="Rectangle 2"/>
          <p:cNvSpPr/>
          <p:nvPr/>
        </p:nvSpPr>
        <p:spPr>
          <a:xfrm>
            <a:off x="6308287" y="1860530"/>
            <a:ext cx="5410200" cy="4622804"/>
          </a:xfrm>
          <a:prstGeom prst="rect">
            <a:avLst/>
          </a:prstGeom>
        </p:spPr>
        <p:txBody>
          <a:bodyPr wrap="square">
            <a:spAutoFit/>
          </a:bodyPr>
          <a:lstStyle/>
          <a:p>
            <a:pPr marR="3810" lvl="0" algn="just">
              <a:lnSpc>
                <a:spcPct val="115000"/>
              </a:lnSpc>
              <a:spcBef>
                <a:spcPts val="100"/>
              </a:spcBef>
              <a:spcAft>
                <a:spcPts val="0"/>
              </a:spcAft>
            </a:pPr>
            <a:r>
              <a:rPr lang="en-US" sz="3200" dirty="0" smtClean="0"/>
              <a:t>5. </a:t>
            </a:r>
            <a:r>
              <a:rPr lang="en-US" sz="3200" dirty="0" err="1" smtClean="0"/>
              <a:t>Seleksi</a:t>
            </a:r>
            <a:r>
              <a:rPr lang="en-US" sz="3200" dirty="0" smtClean="0"/>
              <a:t> </a:t>
            </a:r>
            <a:r>
              <a:rPr lang="en-US" sz="3200" dirty="0" err="1" smtClean="0"/>
              <a:t>Jalur</a:t>
            </a:r>
            <a:r>
              <a:rPr lang="en-US" sz="3200" dirty="0" smtClean="0"/>
              <a:t> </a:t>
            </a:r>
            <a:r>
              <a:rPr lang="en-US" sz="3200" dirty="0" err="1" smtClean="0"/>
              <a:t>Mutasi</a:t>
            </a:r>
            <a:r>
              <a:rPr lang="en-US" sz="3200" dirty="0" smtClean="0"/>
              <a:t>: 	</a:t>
            </a:r>
            <a:r>
              <a:rPr lang="en-US" sz="3200" dirty="0" err="1" smtClean="0"/>
              <a:t>apabila</a:t>
            </a:r>
            <a:r>
              <a:rPr lang="en-US" sz="3200" dirty="0" smtClean="0"/>
              <a:t> </a:t>
            </a:r>
            <a:r>
              <a:rPr lang="en-US" sz="3200" dirty="0" err="1" smtClean="0"/>
              <a:t>melampaui</a:t>
            </a:r>
            <a:r>
              <a:rPr lang="en-US" sz="3200" dirty="0" smtClean="0"/>
              <a:t> 	</a:t>
            </a:r>
            <a:r>
              <a:rPr lang="en-US" sz="3200" dirty="0" err="1" smtClean="0"/>
              <a:t>kuota</a:t>
            </a:r>
            <a:r>
              <a:rPr lang="en-US" sz="3200" dirty="0" smtClean="0"/>
              <a:t>, </a:t>
            </a:r>
            <a:r>
              <a:rPr lang="en-US" sz="3200" dirty="0" err="1" smtClean="0"/>
              <a:t>maka</a:t>
            </a:r>
            <a:r>
              <a:rPr lang="en-US" sz="3200" dirty="0" smtClean="0"/>
              <a:t> 	</a:t>
            </a:r>
            <a:r>
              <a:rPr lang="en-US" sz="3200" dirty="0" err="1" smtClean="0"/>
              <a:t>penentuan</a:t>
            </a:r>
            <a:r>
              <a:rPr lang="en-US" sz="3200" dirty="0" smtClean="0"/>
              <a:t> </a:t>
            </a:r>
            <a:r>
              <a:rPr lang="en-US" sz="3200" dirty="0" err="1" smtClean="0"/>
              <a:t>penerimaan</a:t>
            </a:r>
            <a:r>
              <a:rPr lang="en-US" sz="3200" dirty="0" smtClean="0"/>
              <a:t>  	Murid </a:t>
            </a:r>
            <a:r>
              <a:rPr lang="en-US" sz="3200" dirty="0" err="1" smtClean="0"/>
              <a:t>dengan</a:t>
            </a:r>
            <a:r>
              <a:rPr lang="en-US" sz="3200" dirty="0" smtClean="0"/>
              <a:t> 	</a:t>
            </a:r>
            <a:r>
              <a:rPr lang="en-US" sz="3200" dirty="0" err="1" smtClean="0"/>
              <a:t>mempertimbangkan</a:t>
            </a:r>
            <a:r>
              <a:rPr lang="en-US" sz="3200" dirty="0" smtClean="0"/>
              <a:t> 	</a:t>
            </a:r>
            <a:r>
              <a:rPr lang="en-US" sz="3200" dirty="0" err="1" smtClean="0"/>
              <a:t>jarak</a:t>
            </a:r>
            <a:r>
              <a:rPr lang="en-US" sz="3200" dirty="0" smtClean="0"/>
              <a:t> </a:t>
            </a:r>
            <a:r>
              <a:rPr lang="en-US" sz="3200" dirty="0" err="1" smtClean="0"/>
              <a:t>tempat</a:t>
            </a:r>
            <a:r>
              <a:rPr lang="en-US" sz="3200" dirty="0" smtClean="0"/>
              <a:t> </a:t>
            </a:r>
            <a:r>
              <a:rPr lang="en-US" sz="3200" dirty="0" err="1" smtClean="0"/>
              <a:t>tinggal</a:t>
            </a:r>
            <a:r>
              <a:rPr lang="en-US" sz="3200" dirty="0" smtClean="0"/>
              <a:t> 	</a:t>
            </a:r>
            <a:r>
              <a:rPr lang="en-US" sz="3200" dirty="0" err="1" smtClean="0"/>
              <a:t>terdekat</a:t>
            </a:r>
            <a:r>
              <a:rPr lang="en-US" sz="3200" dirty="0" smtClean="0"/>
              <a:t> </a:t>
            </a:r>
            <a:r>
              <a:rPr lang="en-US" sz="3200" dirty="0" err="1" smtClean="0"/>
              <a:t>kesekolah</a:t>
            </a:r>
            <a:r>
              <a:rPr lang="en-US" sz="3200" dirty="0" smtClean="0"/>
              <a:t>.</a:t>
            </a:r>
            <a:endParaRPr lang="en-US" sz="2200" dirty="0"/>
          </a:p>
        </p:txBody>
      </p:sp>
    </p:spTree>
    <p:extLst>
      <p:ext uri="{BB962C8B-B14F-4D97-AF65-F5344CB8AC3E}">
        <p14:creationId xmlns:p14="http://schemas.microsoft.com/office/powerpoint/2010/main" val="975994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1387430" y="986620"/>
            <a:ext cx="2139047"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DAYA TAMPUNG</a:t>
            </a:r>
            <a:endParaRPr lang="en-US" dirty="0">
              <a:solidFill>
                <a:schemeClr val="bg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2" name="Minus 1"/>
          <p:cNvSpPr/>
          <p:nvPr/>
        </p:nvSpPr>
        <p:spPr>
          <a:xfrm rot="16200000" flipH="1">
            <a:off x="3761901" y="3799526"/>
            <a:ext cx="4668170" cy="460887"/>
          </a:xfrm>
          <a:prstGeom prst="mathMin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ectangle 18"/>
          <p:cNvSpPr/>
          <p:nvPr/>
        </p:nvSpPr>
        <p:spPr>
          <a:xfrm>
            <a:off x="6602303" y="1841930"/>
            <a:ext cx="5177523" cy="400110"/>
          </a:xfrm>
          <a:prstGeom prst="rect">
            <a:avLst/>
          </a:prstGeom>
          <a:noFill/>
        </p:spPr>
        <p:txBody>
          <a:bodyPr wrap="square" lIns="91440" tIns="45720" rIns="91440" bIns="45720">
            <a:spAutoFit/>
          </a:bodyPr>
          <a:lstStyle/>
          <a:p>
            <a:pPr marL="342900" lvl="0" indent="-342900" algn="just">
              <a:buFont typeface="+mj-lt"/>
              <a:buAutoNum type="alphaLcPeriod"/>
            </a:pPr>
            <a:endParaRPr lang="en-US" sz="2000" dirty="0"/>
          </a:p>
        </p:txBody>
      </p:sp>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3" name="Rectangle 2"/>
          <p:cNvSpPr/>
          <p:nvPr/>
        </p:nvSpPr>
        <p:spPr>
          <a:xfrm>
            <a:off x="188622" y="1676400"/>
            <a:ext cx="5538983" cy="4367542"/>
          </a:xfrm>
          <a:prstGeom prst="rect">
            <a:avLst/>
          </a:prstGeom>
        </p:spPr>
        <p:txBody>
          <a:bodyPr wrap="square">
            <a:spAutoFit/>
          </a:bodyPr>
          <a:lstStyle/>
          <a:p>
            <a:pPr marL="457200" marR="3810" lvl="0" indent="-457200" algn="just">
              <a:lnSpc>
                <a:spcPct val="115000"/>
              </a:lnSpc>
              <a:spcBef>
                <a:spcPts val="100"/>
              </a:spcBef>
              <a:spcAft>
                <a:spcPts val="0"/>
              </a:spcAft>
              <a:buFont typeface="+mj-lt"/>
              <a:buAutoNum type="arabicPeriod"/>
              <a:tabLst>
                <a:tab pos="990600" algn="l"/>
              </a:tabLst>
            </a:pPr>
            <a:r>
              <a:rPr lang="id-ID" sz="2200" dirty="0"/>
              <a:t>Daya   tampung   dihitung   berdasarkan   jumlah   peserta   didik   </a:t>
            </a:r>
            <a:r>
              <a:rPr lang="en-US" sz="2200" dirty="0"/>
              <a:t>tiap </a:t>
            </a:r>
            <a:r>
              <a:rPr lang="id-ID" sz="2200" dirty="0"/>
              <a:t>rombongan belajar dikali jumlah rombongan belajar</a:t>
            </a:r>
            <a:r>
              <a:rPr lang="en-US" sz="2200" dirty="0"/>
              <a:t>.</a:t>
            </a:r>
          </a:p>
          <a:p>
            <a:pPr marL="457200" marR="3810" lvl="0" indent="-457200" algn="just">
              <a:lnSpc>
                <a:spcPct val="115000"/>
              </a:lnSpc>
              <a:spcBef>
                <a:spcPts val="100"/>
              </a:spcBef>
              <a:spcAft>
                <a:spcPts val="0"/>
              </a:spcAft>
              <a:buFont typeface="+mj-lt"/>
              <a:buAutoNum type="arabicPeriod"/>
              <a:tabLst>
                <a:tab pos="990600" algn="l"/>
              </a:tabLst>
            </a:pPr>
            <a:r>
              <a:rPr lang="id-ID" sz="2200" dirty="0"/>
              <a:t>Ketentuan jumlah </a:t>
            </a:r>
            <a:r>
              <a:rPr lang="id-ID" sz="2200" dirty="0" smtClean="0"/>
              <a:t>murid </a:t>
            </a:r>
            <a:r>
              <a:rPr lang="id-ID" sz="2200" dirty="0"/>
              <a:t>per rombongan belajar paling sedikit </a:t>
            </a:r>
            <a:r>
              <a:rPr lang="id-ID" sz="2200" dirty="0">
                <a:solidFill>
                  <a:srgbClr val="FF0000"/>
                </a:solidFill>
              </a:rPr>
              <a:t>20 (dua puluh) dan paling banyak 32</a:t>
            </a:r>
            <a:r>
              <a:rPr lang="id-ID" sz="2200" dirty="0"/>
              <a:t> (tiga puluh dua)</a:t>
            </a:r>
            <a:r>
              <a:rPr lang="en-US" sz="2200" dirty="0"/>
              <a:t>.</a:t>
            </a:r>
          </a:p>
          <a:p>
            <a:pPr marL="457200" marR="3810" lvl="0" indent="-457200" algn="just">
              <a:lnSpc>
                <a:spcPct val="115000"/>
              </a:lnSpc>
              <a:spcBef>
                <a:spcPts val="100"/>
              </a:spcBef>
              <a:spcAft>
                <a:spcPts val="0"/>
              </a:spcAft>
              <a:buFont typeface="+mj-lt"/>
              <a:buAutoNum type="arabicPeriod"/>
              <a:tabLst>
                <a:tab pos="990600" algn="l"/>
              </a:tabLst>
            </a:pPr>
            <a:r>
              <a:rPr lang="id-ID" sz="2200" dirty="0"/>
              <a:t>Calon </a:t>
            </a:r>
            <a:r>
              <a:rPr lang="id-ID" sz="2200" dirty="0" smtClean="0"/>
              <a:t>murid </a:t>
            </a:r>
            <a:r>
              <a:rPr lang="id-ID" sz="2200" dirty="0">
                <a:solidFill>
                  <a:srgbClr val="FF0000"/>
                </a:solidFill>
              </a:rPr>
              <a:t>hanya dapat memilih 1 (satu) jalur pendaftaran </a:t>
            </a:r>
            <a:r>
              <a:rPr lang="id-ID" sz="2200" dirty="0" smtClean="0">
                <a:solidFill>
                  <a:srgbClr val="FF0000"/>
                </a:solidFill>
              </a:rPr>
              <a:t>SPMB </a:t>
            </a:r>
            <a:r>
              <a:rPr lang="id-ID" sz="2200" dirty="0">
                <a:solidFill>
                  <a:srgbClr val="FF0000"/>
                </a:solidFill>
              </a:rPr>
              <a:t>dalam 1 (satu) wilayah </a:t>
            </a:r>
            <a:r>
              <a:rPr lang="id-ID" sz="2200" dirty="0" smtClean="0">
                <a:solidFill>
                  <a:srgbClr val="FF0000"/>
                </a:solidFill>
              </a:rPr>
              <a:t>Domisili</a:t>
            </a:r>
            <a:r>
              <a:rPr lang="en-US" sz="2200" dirty="0" smtClean="0"/>
              <a:t>.</a:t>
            </a:r>
            <a:endParaRPr lang="en-US" sz="2200" dirty="0"/>
          </a:p>
        </p:txBody>
      </p:sp>
      <p:sp>
        <p:nvSpPr>
          <p:cNvPr id="4" name="Rectangle 3"/>
          <p:cNvSpPr/>
          <p:nvPr/>
        </p:nvSpPr>
        <p:spPr>
          <a:xfrm>
            <a:off x="6355774" y="1676400"/>
            <a:ext cx="5683826" cy="4777205"/>
          </a:xfrm>
          <a:prstGeom prst="rect">
            <a:avLst/>
          </a:prstGeom>
        </p:spPr>
        <p:txBody>
          <a:bodyPr wrap="square">
            <a:spAutoFit/>
          </a:bodyPr>
          <a:lstStyle/>
          <a:p>
            <a:pPr marL="457200" marR="3810" indent="-457200" algn="just">
              <a:lnSpc>
                <a:spcPct val="115000"/>
              </a:lnSpc>
              <a:spcBef>
                <a:spcPts val="100"/>
              </a:spcBef>
              <a:buFont typeface="+mj-lt"/>
              <a:buAutoNum type="arabicPeriod" startAt="4"/>
              <a:tabLst>
                <a:tab pos="990600" algn="l"/>
              </a:tabLst>
            </a:pPr>
            <a:r>
              <a:rPr lang="id-ID" sz="2200" dirty="0"/>
              <a:t>Selain  melakukan  pendaftaran  </a:t>
            </a:r>
            <a:r>
              <a:rPr lang="id-ID" sz="2200" dirty="0" smtClean="0"/>
              <a:t>SPMB </a:t>
            </a:r>
            <a:r>
              <a:rPr lang="id-ID" sz="2200" dirty="0"/>
              <a:t>melalui jalur </a:t>
            </a:r>
            <a:r>
              <a:rPr lang="id-ID" sz="2200" dirty="0" smtClean="0"/>
              <a:t>Domisili </a:t>
            </a:r>
            <a:r>
              <a:rPr lang="id-ID" sz="2200" dirty="0"/>
              <a:t>sesuai dengan domisili dalam wilayah </a:t>
            </a:r>
            <a:r>
              <a:rPr lang="id-ID" sz="2200" dirty="0" smtClean="0"/>
              <a:t>Domisili </a:t>
            </a:r>
            <a:r>
              <a:rPr lang="id-ID" sz="2200" dirty="0"/>
              <a:t>yang telah ditetapkan, jika tidak diterima jalur </a:t>
            </a:r>
            <a:r>
              <a:rPr lang="id-ID" sz="2200" dirty="0" smtClean="0"/>
              <a:t>Domisili </a:t>
            </a:r>
            <a:r>
              <a:rPr lang="id-ID" sz="2200" dirty="0"/>
              <a:t>maka calon </a:t>
            </a:r>
            <a:r>
              <a:rPr lang="id-ID" sz="2200" dirty="0" smtClean="0"/>
              <a:t>murid </a:t>
            </a:r>
            <a:r>
              <a:rPr lang="id-ID" sz="2200" dirty="0"/>
              <a:t>dapat melakukan pendaftaran </a:t>
            </a:r>
            <a:r>
              <a:rPr lang="id-ID" sz="2200" dirty="0" smtClean="0"/>
              <a:t>SPMB </a:t>
            </a:r>
            <a:r>
              <a:rPr lang="id-ID" sz="2200" dirty="0"/>
              <a:t>melalui jalur afirmasi atau jalur prestasi sepanjang memenuhi persyaratan</a:t>
            </a:r>
            <a:r>
              <a:rPr lang="en-US" sz="2200" dirty="0" smtClean="0"/>
              <a:t>.</a:t>
            </a:r>
          </a:p>
          <a:p>
            <a:pPr marL="457200" marR="3810" indent="-457200" algn="just">
              <a:lnSpc>
                <a:spcPct val="115000"/>
              </a:lnSpc>
              <a:spcBef>
                <a:spcPts val="100"/>
              </a:spcBef>
              <a:buFont typeface="+mj-lt"/>
              <a:buAutoNum type="arabicPeriod" startAt="4"/>
              <a:tabLst>
                <a:tab pos="990600" algn="l"/>
              </a:tabLst>
            </a:pPr>
            <a:r>
              <a:rPr lang="id-ID" sz="2200" dirty="0"/>
              <a:t>Dalam hal penerimaan jalur afirmasi, </a:t>
            </a:r>
            <a:r>
              <a:rPr lang="en-US" sz="2200" dirty="0" err="1" smtClean="0"/>
              <a:t>mutasi</a:t>
            </a:r>
            <a:r>
              <a:rPr lang="en-US" sz="2200" dirty="0" smtClean="0"/>
              <a:t> </a:t>
            </a:r>
            <a:r>
              <a:rPr lang="id-ID" sz="2200" dirty="0" smtClean="0"/>
              <a:t>dan </a:t>
            </a:r>
            <a:r>
              <a:rPr lang="id-ID" sz="2200" dirty="0"/>
              <a:t>prestasi tidak terpenuhi, maka sisa kuota dialihkan ke jalur </a:t>
            </a:r>
            <a:r>
              <a:rPr lang="id-ID" sz="2200" dirty="0" smtClean="0"/>
              <a:t>Domisili.</a:t>
            </a:r>
            <a:endParaRPr lang="en-US" sz="2200" dirty="0"/>
          </a:p>
        </p:txBody>
      </p:sp>
    </p:spTree>
    <p:extLst>
      <p:ext uri="{BB962C8B-B14F-4D97-AF65-F5344CB8AC3E}">
        <p14:creationId xmlns:p14="http://schemas.microsoft.com/office/powerpoint/2010/main" val="3709220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625411" y="304800"/>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625412" y="381000"/>
            <a:ext cx="3663086" cy="523220"/>
          </a:xfrm>
          <a:prstGeom prst="rect">
            <a:avLst/>
          </a:prstGeom>
        </p:spPr>
        <p:txBody>
          <a:bodyPr wrap="square">
            <a:spAutoFit/>
          </a:bodyPr>
          <a:lstStyle/>
          <a:p>
            <a:pPr algn="ctr"/>
            <a:r>
              <a:rPr lang="en-US" sz="2800" spc="-5" dirty="0" smtClean="0">
                <a:solidFill>
                  <a:schemeClr val="tx1"/>
                </a:solidFill>
                <a:latin typeface="Segoe UI Black" panose="020B0A02040204020203" pitchFamily="34" charset="0"/>
                <a:ea typeface="Segoe UI Black" panose="020B0A02040204020203" pitchFamily="34" charset="0"/>
              </a:rPr>
              <a:t>DAFTAR ULANG</a:t>
            </a:r>
            <a:endParaRPr lang="en-US" sz="2800" dirty="0">
              <a:solidFill>
                <a:schemeClr val="tx1"/>
              </a:solidFill>
              <a:latin typeface="Segoe UI Black" panose="020B0A02040204020203" pitchFamily="34" charset="0"/>
              <a:ea typeface="Segoe UI Black" panose="020B0A02040204020203" pitchFamily="34" charset="0"/>
            </a:endParaRPr>
          </a:p>
        </p:txBody>
      </p:sp>
      <p:sp>
        <p:nvSpPr>
          <p:cNvPr id="20"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1"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sp>
        <p:nvSpPr>
          <p:cNvPr id="19" name="Rectangle 18"/>
          <p:cNvSpPr/>
          <p:nvPr/>
        </p:nvSpPr>
        <p:spPr>
          <a:xfrm>
            <a:off x="6602303" y="1841930"/>
            <a:ext cx="5177523" cy="400110"/>
          </a:xfrm>
          <a:prstGeom prst="rect">
            <a:avLst/>
          </a:prstGeom>
          <a:noFill/>
        </p:spPr>
        <p:txBody>
          <a:bodyPr wrap="square" lIns="91440" tIns="45720" rIns="91440" bIns="45720">
            <a:spAutoFit/>
          </a:bodyPr>
          <a:lstStyle/>
          <a:p>
            <a:pPr marL="342900" lvl="0" indent="-342900" algn="just">
              <a:buFont typeface="+mj-lt"/>
              <a:buAutoNum type="alphaLcPeriod"/>
            </a:pPr>
            <a:endParaRPr lang="en-US" sz="2000" dirty="0"/>
          </a:p>
        </p:txBody>
      </p:sp>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3" name="Rectangle 2"/>
          <p:cNvSpPr/>
          <p:nvPr/>
        </p:nvSpPr>
        <p:spPr>
          <a:xfrm>
            <a:off x="188622" y="990600"/>
            <a:ext cx="11698578" cy="5043881"/>
          </a:xfrm>
          <a:prstGeom prst="rect">
            <a:avLst/>
          </a:prstGeom>
        </p:spPr>
        <p:txBody>
          <a:bodyPr wrap="square">
            <a:spAutoFit/>
          </a:bodyPr>
          <a:lstStyle/>
          <a:p>
            <a:pPr marL="457200" marR="3810" lvl="0" indent="-457200" algn="just">
              <a:lnSpc>
                <a:spcPct val="115000"/>
              </a:lnSpc>
              <a:spcBef>
                <a:spcPts val="100"/>
              </a:spcBef>
              <a:spcAft>
                <a:spcPts val="0"/>
              </a:spcAft>
              <a:buFont typeface="+mj-lt"/>
              <a:buAutoNum type="arabicPeriod"/>
              <a:tabLst>
                <a:tab pos="990600" algn="l"/>
              </a:tabLst>
            </a:pPr>
            <a:r>
              <a:rPr lang="id-ID" sz="2800" dirty="0" smtClean="0"/>
              <a:t>Da</a:t>
            </a:r>
            <a:r>
              <a:rPr lang="en-US" sz="2800" dirty="0" err="1" smtClean="0"/>
              <a:t>ftar</a:t>
            </a:r>
            <a:r>
              <a:rPr lang="en-US" sz="2800" dirty="0" smtClean="0"/>
              <a:t> </a:t>
            </a:r>
            <a:r>
              <a:rPr lang="en-US" sz="2800" dirty="0" err="1" smtClean="0"/>
              <a:t>ulang</a:t>
            </a:r>
            <a:r>
              <a:rPr lang="en-US" sz="2800" dirty="0" smtClean="0"/>
              <a:t> </a:t>
            </a:r>
            <a:r>
              <a:rPr lang="en-US" sz="2800" dirty="0" err="1" smtClean="0"/>
              <a:t>dilakukan</a:t>
            </a:r>
            <a:r>
              <a:rPr lang="en-US" sz="2800" dirty="0" smtClean="0"/>
              <a:t> </a:t>
            </a:r>
            <a:r>
              <a:rPr lang="en-US" sz="2800" dirty="0" err="1" smtClean="0"/>
              <a:t>oleh</a:t>
            </a:r>
            <a:r>
              <a:rPr lang="en-US" sz="2800" dirty="0" smtClean="0"/>
              <a:t> </a:t>
            </a:r>
            <a:r>
              <a:rPr lang="en-US" sz="2800" dirty="0" err="1" smtClean="0"/>
              <a:t>calon</a:t>
            </a:r>
            <a:r>
              <a:rPr lang="en-US" sz="2800" dirty="0" smtClean="0"/>
              <a:t> Murid </a:t>
            </a:r>
            <a:r>
              <a:rPr lang="en-US" sz="2800" dirty="0" err="1" smtClean="0"/>
              <a:t>Baru</a:t>
            </a:r>
            <a:r>
              <a:rPr lang="en-US" sz="2800" dirty="0" smtClean="0"/>
              <a:t> yang </a:t>
            </a:r>
            <a:r>
              <a:rPr lang="en-US" sz="2800" dirty="0" err="1" smtClean="0"/>
              <a:t>telah</a:t>
            </a:r>
            <a:r>
              <a:rPr lang="en-US" sz="2800" dirty="0" smtClean="0"/>
              <a:t> </a:t>
            </a:r>
            <a:r>
              <a:rPr lang="en-US" sz="2800" dirty="0" err="1" smtClean="0"/>
              <a:t>diterima</a:t>
            </a:r>
            <a:r>
              <a:rPr lang="en-US" sz="2800" dirty="0" smtClean="0"/>
              <a:t> </a:t>
            </a:r>
            <a:r>
              <a:rPr lang="en-US" sz="2800" dirty="0" err="1" smtClean="0"/>
              <a:t>untuk</a:t>
            </a:r>
            <a:r>
              <a:rPr lang="en-US" sz="2800" dirty="0" smtClean="0"/>
              <a:t> </a:t>
            </a:r>
            <a:r>
              <a:rPr lang="en-US" sz="2800" dirty="0" err="1" smtClean="0"/>
              <a:t>memastikan</a:t>
            </a:r>
            <a:r>
              <a:rPr lang="en-US" sz="2800" dirty="0" smtClean="0"/>
              <a:t> </a:t>
            </a:r>
            <a:r>
              <a:rPr lang="en-US" sz="2800" dirty="0" err="1" smtClean="0"/>
              <a:t>statusnya</a:t>
            </a:r>
            <a:r>
              <a:rPr lang="en-US" sz="2800" dirty="0" smtClean="0"/>
              <a:t> </a:t>
            </a:r>
            <a:r>
              <a:rPr lang="en-US" sz="2800" dirty="0" err="1" smtClean="0"/>
              <a:t>sebagai</a:t>
            </a:r>
            <a:r>
              <a:rPr lang="en-US" sz="2800" dirty="0" smtClean="0"/>
              <a:t> Murid </a:t>
            </a:r>
            <a:r>
              <a:rPr lang="en-US" sz="2800" dirty="0" err="1" smtClean="0"/>
              <a:t>Baru</a:t>
            </a:r>
            <a:r>
              <a:rPr lang="en-US" sz="2800" dirty="0" smtClean="0"/>
              <a:t> </a:t>
            </a:r>
            <a:r>
              <a:rPr lang="en-US" sz="2800" dirty="0" err="1" smtClean="0"/>
              <a:t>pada</a:t>
            </a:r>
            <a:r>
              <a:rPr lang="en-US" sz="2800" dirty="0" smtClean="0"/>
              <a:t> </a:t>
            </a:r>
            <a:r>
              <a:rPr lang="en-US" sz="2800" dirty="0" err="1" smtClean="0"/>
              <a:t>sekolah</a:t>
            </a:r>
            <a:r>
              <a:rPr lang="en-US" sz="2800" dirty="0" smtClean="0"/>
              <a:t> yang </a:t>
            </a:r>
            <a:r>
              <a:rPr lang="en-US" sz="2800" dirty="0" err="1" smtClean="0"/>
              <a:t>bersangkutan</a:t>
            </a:r>
            <a:r>
              <a:rPr lang="en-US" sz="2800" dirty="0" smtClean="0"/>
              <a:t>;</a:t>
            </a:r>
            <a:endParaRPr lang="en-US" sz="2800" dirty="0"/>
          </a:p>
          <a:p>
            <a:pPr marL="457200" marR="3810" lvl="0" indent="-457200" algn="just">
              <a:lnSpc>
                <a:spcPct val="115000"/>
              </a:lnSpc>
              <a:spcBef>
                <a:spcPts val="100"/>
              </a:spcBef>
              <a:spcAft>
                <a:spcPts val="0"/>
              </a:spcAft>
              <a:buFont typeface="+mj-lt"/>
              <a:buAutoNum type="arabicPeriod"/>
              <a:tabLst>
                <a:tab pos="990600" algn="l"/>
              </a:tabLst>
            </a:pPr>
            <a:r>
              <a:rPr lang="en-US" sz="2800" dirty="0" err="1" smtClean="0"/>
              <a:t>Calon</a:t>
            </a:r>
            <a:r>
              <a:rPr lang="en-US" sz="2800" dirty="0" smtClean="0"/>
              <a:t> Murid </a:t>
            </a:r>
            <a:r>
              <a:rPr lang="en-US" sz="2800" dirty="0" err="1" smtClean="0"/>
              <a:t>Baru</a:t>
            </a:r>
            <a:r>
              <a:rPr lang="en-US" sz="2800" dirty="0" smtClean="0"/>
              <a:t> yang </a:t>
            </a:r>
            <a:r>
              <a:rPr lang="en-US" sz="2800" dirty="0" err="1" smtClean="0"/>
              <a:t>telah</a:t>
            </a:r>
            <a:r>
              <a:rPr lang="en-US" sz="2800" dirty="0" smtClean="0"/>
              <a:t> </a:t>
            </a:r>
            <a:r>
              <a:rPr lang="en-US" sz="2800" dirty="0" err="1" smtClean="0"/>
              <a:t>dinyatakan</a:t>
            </a:r>
            <a:r>
              <a:rPr lang="en-US" sz="2800" dirty="0" smtClean="0"/>
              <a:t> </a:t>
            </a:r>
            <a:r>
              <a:rPr lang="en-US" sz="2800" dirty="0" err="1" smtClean="0"/>
              <a:t>diterima</a:t>
            </a:r>
            <a:r>
              <a:rPr lang="en-US" sz="2800" dirty="0" smtClean="0"/>
              <a:t> </a:t>
            </a:r>
            <a:r>
              <a:rPr lang="en-US" sz="2800" dirty="0" err="1" smtClean="0"/>
              <a:t>tetapi</a:t>
            </a:r>
            <a:r>
              <a:rPr lang="en-US" sz="2800" dirty="0" smtClean="0"/>
              <a:t> </a:t>
            </a:r>
            <a:r>
              <a:rPr lang="en-US" sz="2800" dirty="0" err="1" smtClean="0"/>
              <a:t>tidak</a:t>
            </a:r>
            <a:r>
              <a:rPr lang="en-US" sz="2800" dirty="0" smtClean="0"/>
              <a:t> </a:t>
            </a:r>
            <a:r>
              <a:rPr lang="en-US" sz="2800" dirty="0" err="1" smtClean="0"/>
              <a:t>melakukan</a:t>
            </a:r>
            <a:r>
              <a:rPr lang="en-US" sz="2800" dirty="0" smtClean="0"/>
              <a:t> </a:t>
            </a:r>
            <a:r>
              <a:rPr lang="en-US" sz="2800" dirty="0" err="1" smtClean="0"/>
              <a:t>daftar</a:t>
            </a:r>
            <a:r>
              <a:rPr lang="en-US" sz="2800" dirty="0" smtClean="0"/>
              <a:t> </a:t>
            </a:r>
            <a:r>
              <a:rPr lang="en-US" sz="2800" dirty="0" err="1" smtClean="0"/>
              <a:t>ulang</a:t>
            </a:r>
            <a:r>
              <a:rPr lang="en-US" sz="2800" dirty="0" smtClean="0"/>
              <a:t> </a:t>
            </a:r>
            <a:r>
              <a:rPr lang="en-US" sz="2800" dirty="0" err="1" smtClean="0"/>
              <a:t>sesuai</a:t>
            </a:r>
            <a:r>
              <a:rPr lang="en-US" sz="2800" dirty="0" smtClean="0"/>
              <a:t> </a:t>
            </a:r>
            <a:r>
              <a:rPr lang="en-US" sz="2800" dirty="0" err="1" smtClean="0"/>
              <a:t>jadwal</a:t>
            </a:r>
            <a:r>
              <a:rPr lang="en-US" sz="2800" dirty="0" smtClean="0"/>
              <a:t>, </a:t>
            </a:r>
            <a:r>
              <a:rPr lang="en-US" sz="2800" dirty="0" err="1" smtClean="0"/>
              <a:t>dinyatakan</a:t>
            </a:r>
            <a:r>
              <a:rPr lang="en-US" sz="2800" dirty="0" smtClean="0"/>
              <a:t> </a:t>
            </a:r>
            <a:r>
              <a:rPr lang="en-US" sz="2800" dirty="0" err="1" smtClean="0"/>
              <a:t>mengundurkan</a:t>
            </a:r>
            <a:r>
              <a:rPr lang="en-US" sz="2800" dirty="0" smtClean="0"/>
              <a:t> </a:t>
            </a:r>
            <a:r>
              <a:rPr lang="en-US" sz="2800" dirty="0" err="1" smtClean="0"/>
              <a:t>diri</a:t>
            </a:r>
            <a:r>
              <a:rPr lang="en-US" sz="2800" dirty="0" smtClean="0"/>
              <a:t>;</a:t>
            </a:r>
            <a:endParaRPr lang="en-US" sz="2800" dirty="0"/>
          </a:p>
          <a:p>
            <a:pPr marL="457200" marR="3810" lvl="0" indent="-457200" algn="just">
              <a:lnSpc>
                <a:spcPct val="115000"/>
              </a:lnSpc>
              <a:spcBef>
                <a:spcPts val="100"/>
              </a:spcBef>
              <a:spcAft>
                <a:spcPts val="0"/>
              </a:spcAft>
              <a:buFont typeface="+mj-lt"/>
              <a:buAutoNum type="arabicPeriod"/>
              <a:tabLst>
                <a:tab pos="990600" algn="l"/>
              </a:tabLst>
            </a:pPr>
            <a:r>
              <a:rPr lang="en-US" sz="2800" dirty="0" err="1" smtClean="0"/>
              <a:t>Dalam</a:t>
            </a:r>
            <a:r>
              <a:rPr lang="en-US" sz="2800" dirty="0" smtClean="0"/>
              <a:t> </a:t>
            </a:r>
            <a:r>
              <a:rPr lang="en-US" sz="2800" dirty="0" err="1" smtClean="0"/>
              <a:t>hal</a:t>
            </a:r>
            <a:r>
              <a:rPr lang="en-US" sz="2800" dirty="0" smtClean="0"/>
              <a:t> </a:t>
            </a:r>
            <a:r>
              <a:rPr lang="en-US" sz="2800" dirty="0" err="1" smtClean="0"/>
              <a:t>jumlah</a:t>
            </a:r>
            <a:r>
              <a:rPr lang="id-ID" sz="2800" dirty="0" smtClean="0"/>
              <a:t> murid</a:t>
            </a:r>
            <a:r>
              <a:rPr lang="en-US" sz="2800" dirty="0" smtClean="0"/>
              <a:t> yang </a:t>
            </a:r>
            <a:r>
              <a:rPr lang="en-US" sz="2800" dirty="0" err="1" smtClean="0"/>
              <a:t>mendaftar</a:t>
            </a:r>
            <a:r>
              <a:rPr lang="en-US" sz="2800" dirty="0" smtClean="0"/>
              <a:t> </a:t>
            </a:r>
            <a:r>
              <a:rPr lang="en-US" sz="2800" dirty="0" err="1" smtClean="0"/>
              <a:t>ulang</a:t>
            </a:r>
            <a:r>
              <a:rPr lang="en-US" sz="2800" dirty="0" smtClean="0"/>
              <a:t> </a:t>
            </a:r>
            <a:r>
              <a:rPr lang="en-US" sz="2800" dirty="0" err="1" smtClean="0"/>
              <a:t>belum</a:t>
            </a:r>
            <a:r>
              <a:rPr lang="en-US" sz="2800" dirty="0" smtClean="0"/>
              <a:t> </a:t>
            </a:r>
            <a:r>
              <a:rPr lang="en-US" sz="2800" dirty="0" err="1" smtClean="0"/>
              <a:t>memenuhi</a:t>
            </a:r>
            <a:r>
              <a:rPr lang="en-US" sz="2800" dirty="0" smtClean="0"/>
              <a:t> </a:t>
            </a:r>
            <a:r>
              <a:rPr lang="en-US" sz="2800" dirty="0" err="1" smtClean="0"/>
              <a:t>kuota</a:t>
            </a:r>
            <a:r>
              <a:rPr lang="en-US" sz="2800" dirty="0" smtClean="0"/>
              <a:t> yang </a:t>
            </a:r>
            <a:r>
              <a:rPr lang="en-US" sz="2800" dirty="0" err="1" smtClean="0"/>
              <a:t>ditentukan</a:t>
            </a:r>
            <a:r>
              <a:rPr lang="en-US" sz="2800" dirty="0" smtClean="0"/>
              <a:t>, </a:t>
            </a:r>
            <a:r>
              <a:rPr lang="en-US" sz="2800" dirty="0" err="1" smtClean="0"/>
              <a:t>maka</a:t>
            </a:r>
            <a:r>
              <a:rPr lang="en-US" sz="2800" dirty="0" smtClean="0"/>
              <a:t> </a:t>
            </a:r>
            <a:r>
              <a:rPr lang="en-US" sz="2800" dirty="0" err="1" smtClean="0"/>
              <a:t>Sekolah</a:t>
            </a:r>
            <a:r>
              <a:rPr lang="en-US" sz="2800" dirty="0" smtClean="0"/>
              <a:t> </a:t>
            </a:r>
            <a:r>
              <a:rPr lang="en-US" sz="2800" dirty="0" err="1" smtClean="0"/>
              <a:t>dapat</a:t>
            </a:r>
            <a:r>
              <a:rPr lang="en-US" sz="2800" dirty="0" smtClean="0"/>
              <a:t> </a:t>
            </a:r>
            <a:r>
              <a:rPr lang="en-US" sz="2800" dirty="0" err="1" smtClean="0"/>
              <a:t>memenuhinya</a:t>
            </a:r>
            <a:r>
              <a:rPr lang="en-US" sz="2800" dirty="0" smtClean="0"/>
              <a:t> </a:t>
            </a:r>
            <a:r>
              <a:rPr lang="en-US" sz="2800" dirty="0" err="1" smtClean="0"/>
              <a:t>dari</a:t>
            </a:r>
            <a:r>
              <a:rPr lang="en-US" sz="2800" dirty="0" smtClean="0"/>
              <a:t> </a:t>
            </a:r>
            <a:r>
              <a:rPr lang="en-US" sz="2800" dirty="0" err="1" smtClean="0"/>
              <a:t>pendaftar</a:t>
            </a:r>
            <a:r>
              <a:rPr lang="en-US" sz="2800" dirty="0" smtClean="0"/>
              <a:t> </a:t>
            </a:r>
            <a:r>
              <a:rPr lang="en-US" sz="2800" dirty="0" err="1" smtClean="0"/>
              <a:t>dengan</a:t>
            </a:r>
            <a:r>
              <a:rPr lang="en-US" sz="2800" dirty="0" smtClean="0"/>
              <a:t> </a:t>
            </a:r>
            <a:r>
              <a:rPr lang="en-US" sz="2800" dirty="0" err="1" smtClean="0"/>
              <a:t>pertimbangan</a:t>
            </a:r>
            <a:r>
              <a:rPr lang="en-US" sz="2800" dirty="0" smtClean="0"/>
              <a:t> </a:t>
            </a:r>
            <a:r>
              <a:rPr lang="en-US" sz="2800" dirty="0" err="1" smtClean="0"/>
              <a:t>jarak</a:t>
            </a:r>
            <a:r>
              <a:rPr lang="en-US" sz="2800" dirty="0" smtClean="0"/>
              <a:t> </a:t>
            </a:r>
            <a:r>
              <a:rPr lang="en-US" sz="2800" dirty="0" err="1" smtClean="0"/>
              <a:t>tempat</a:t>
            </a:r>
            <a:r>
              <a:rPr lang="en-US" sz="2800" dirty="0" smtClean="0"/>
              <a:t> </a:t>
            </a:r>
            <a:r>
              <a:rPr lang="en-US" sz="2800" dirty="0" err="1" smtClean="0"/>
              <a:t>tinggal</a:t>
            </a:r>
            <a:r>
              <a:rPr lang="en-US" sz="2800" dirty="0" smtClean="0"/>
              <a:t> </a:t>
            </a:r>
            <a:r>
              <a:rPr lang="en-US" sz="2800" dirty="0" err="1" smtClean="0"/>
              <a:t>calon</a:t>
            </a:r>
            <a:r>
              <a:rPr lang="en-US" sz="2800" dirty="0" smtClean="0"/>
              <a:t> Murid </a:t>
            </a:r>
            <a:r>
              <a:rPr lang="en-US" sz="2800" dirty="0" err="1" smtClean="0"/>
              <a:t>dengan</a:t>
            </a:r>
            <a:r>
              <a:rPr lang="en-US" sz="2800" dirty="0" smtClean="0"/>
              <a:t> </a:t>
            </a:r>
            <a:r>
              <a:rPr lang="en-US" sz="2800" dirty="0" err="1" smtClean="0"/>
              <a:t>Sekolahdan</a:t>
            </a:r>
            <a:r>
              <a:rPr lang="en-US" sz="2800" dirty="0" smtClean="0"/>
              <a:t> </a:t>
            </a:r>
            <a:r>
              <a:rPr lang="en-US" sz="2800" dirty="0" err="1" smtClean="0"/>
              <a:t>belum</a:t>
            </a:r>
            <a:r>
              <a:rPr lang="en-US" sz="2800" dirty="0" smtClean="0"/>
              <a:t> </a:t>
            </a:r>
            <a:r>
              <a:rPr lang="en-US" sz="2800" dirty="0" err="1" smtClean="0"/>
              <a:t>mengundurkan</a:t>
            </a:r>
            <a:r>
              <a:rPr lang="en-US" sz="2800" dirty="0" smtClean="0"/>
              <a:t> </a:t>
            </a:r>
            <a:r>
              <a:rPr lang="en-US" sz="2800" dirty="0" err="1" smtClean="0"/>
              <a:t>diri</a:t>
            </a:r>
            <a:r>
              <a:rPr lang="en-US" sz="2800" dirty="0" smtClean="0"/>
              <a:t>;</a:t>
            </a:r>
          </a:p>
          <a:p>
            <a:pPr marL="457200" marR="3810" lvl="0" indent="-457200" algn="just">
              <a:lnSpc>
                <a:spcPct val="115000"/>
              </a:lnSpc>
              <a:spcBef>
                <a:spcPts val="100"/>
              </a:spcBef>
              <a:spcAft>
                <a:spcPts val="0"/>
              </a:spcAft>
              <a:buFont typeface="+mj-lt"/>
              <a:buAutoNum type="arabicPeriod"/>
              <a:tabLst>
                <a:tab pos="990600" algn="l"/>
              </a:tabLst>
            </a:pPr>
            <a:r>
              <a:rPr lang="en-US" sz="2800" dirty="0" err="1" smtClean="0"/>
              <a:t>Daftar</a:t>
            </a:r>
            <a:r>
              <a:rPr lang="en-US" sz="2800" dirty="0" smtClean="0"/>
              <a:t> </a:t>
            </a:r>
            <a:r>
              <a:rPr lang="en-US" sz="2800" dirty="0" err="1" smtClean="0"/>
              <a:t>ulang</a:t>
            </a:r>
            <a:r>
              <a:rPr lang="en-US" sz="2800" dirty="0" smtClean="0"/>
              <a:t> </a:t>
            </a:r>
            <a:r>
              <a:rPr lang="en-US" sz="2800" dirty="0" err="1" smtClean="0"/>
              <a:t>tidak</a:t>
            </a:r>
            <a:r>
              <a:rPr lang="en-US" sz="2800" dirty="0" smtClean="0"/>
              <a:t> </a:t>
            </a:r>
            <a:r>
              <a:rPr lang="en-US" sz="2800" dirty="0" err="1" smtClean="0"/>
              <a:t>dipungut</a:t>
            </a:r>
            <a:r>
              <a:rPr lang="en-US" sz="2800" dirty="0" smtClean="0"/>
              <a:t> </a:t>
            </a:r>
            <a:r>
              <a:rPr lang="en-US" sz="2800" dirty="0" err="1" smtClean="0"/>
              <a:t>biaya</a:t>
            </a:r>
            <a:r>
              <a:rPr lang="en-US" sz="2800" dirty="0" smtClean="0"/>
              <a:t>. </a:t>
            </a:r>
            <a:endParaRPr lang="en-US" sz="2800" dirty="0"/>
          </a:p>
        </p:txBody>
      </p:sp>
    </p:spTree>
    <p:extLst>
      <p:ext uri="{BB962C8B-B14F-4D97-AF65-F5344CB8AC3E}">
        <p14:creationId xmlns:p14="http://schemas.microsoft.com/office/powerpoint/2010/main" val="4074636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13" name="object 13"/>
          <p:cNvSpPr txBox="1"/>
          <p:nvPr/>
        </p:nvSpPr>
        <p:spPr>
          <a:xfrm>
            <a:off x="1958339" y="2667380"/>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8" name="TextBox 7"/>
          <p:cNvSpPr txBox="1"/>
          <p:nvPr/>
        </p:nvSpPr>
        <p:spPr>
          <a:xfrm>
            <a:off x="1009043" y="2822819"/>
            <a:ext cx="3943957" cy="1569660"/>
          </a:xfrm>
          <a:prstGeom prst="rect">
            <a:avLst/>
          </a:prstGeom>
          <a:noFill/>
          <a:ln>
            <a:solidFill>
              <a:schemeClr val="accent1">
                <a:lumMod val="75000"/>
              </a:schemeClr>
            </a:solidFill>
          </a:ln>
        </p:spPr>
        <p:txBody>
          <a:bodyPr wrap="square" rtlCol="0">
            <a:spAutoFit/>
          </a:bodyPr>
          <a:lstStyle/>
          <a:p>
            <a:r>
              <a:rPr lang="en-US" sz="2400" dirty="0" smtClean="0"/>
              <a:t>Satuan Pendidikan mengirimkan laporan </a:t>
            </a:r>
            <a:r>
              <a:rPr lang="en-US" sz="2400" dirty="0" err="1" smtClean="0"/>
              <a:t>kilat</a:t>
            </a:r>
            <a:r>
              <a:rPr lang="en-US" sz="2400" dirty="0" smtClean="0"/>
              <a:t> SPMB ke Dindikbud tanggal 3 </a:t>
            </a:r>
            <a:r>
              <a:rPr lang="en-US" sz="2400" dirty="0" err="1" smtClean="0"/>
              <a:t>Juli</a:t>
            </a:r>
            <a:r>
              <a:rPr lang="en-US" sz="2400" dirty="0" smtClean="0"/>
              <a:t> 2025</a:t>
            </a:r>
            <a:endParaRPr lang="en-US" sz="2400" dirty="0"/>
          </a:p>
        </p:txBody>
      </p:sp>
      <p:sp>
        <p:nvSpPr>
          <p:cNvPr id="9" name="Right Arrow 8"/>
          <p:cNvSpPr/>
          <p:nvPr/>
        </p:nvSpPr>
        <p:spPr>
          <a:xfrm>
            <a:off x="339339" y="3095751"/>
            <a:ext cx="561247" cy="4572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5"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2"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SMP</a:t>
            </a:r>
            <a:endParaRPr sz="4400" dirty="0">
              <a:latin typeface="Trebuchet MS"/>
              <a:cs typeface="Trebuchet MS"/>
            </a:endParaRPr>
          </a:p>
        </p:txBody>
      </p:sp>
      <p:pic>
        <p:nvPicPr>
          <p:cNvPr id="20" name="Picture 19"/>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21" name="Rounded Rectangle 20"/>
          <p:cNvSpPr/>
          <p:nvPr/>
        </p:nvSpPr>
        <p:spPr>
          <a:xfrm>
            <a:off x="625411" y="927001"/>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6" name="Rectangle 25"/>
          <p:cNvSpPr/>
          <p:nvPr/>
        </p:nvSpPr>
        <p:spPr>
          <a:xfrm>
            <a:off x="1349058" y="985635"/>
            <a:ext cx="2892458" cy="369332"/>
          </a:xfrm>
          <a:prstGeom prst="rect">
            <a:avLst/>
          </a:prstGeom>
        </p:spPr>
        <p:txBody>
          <a:bodyPr wrap="none">
            <a:spAutoFit/>
          </a:bodyPr>
          <a:lstStyle/>
          <a:p>
            <a:r>
              <a:rPr lang="en-US" spc="-5" dirty="0" smtClean="0">
                <a:solidFill>
                  <a:schemeClr val="bg1"/>
                </a:solidFill>
                <a:latin typeface="Segoe UI Black" panose="020B0A02040204020203" pitchFamily="34" charset="0"/>
                <a:ea typeface="Segoe UI Black" panose="020B0A02040204020203" pitchFamily="34" charset="0"/>
              </a:rPr>
              <a:t>WAKTU PELAKSANAAN</a:t>
            </a:r>
            <a:endParaRPr lang="en-US" dirty="0">
              <a:solidFill>
                <a:schemeClr val="bg1"/>
              </a:solidFill>
              <a:latin typeface="Segoe UI Black" panose="020B0A02040204020203" pitchFamily="34" charset="0"/>
              <a:ea typeface="Segoe UI Black" panose="020B0A02040204020203" pitchFamily="34" charset="0"/>
            </a:endParaRPr>
          </a:p>
        </p:txBody>
      </p:sp>
      <p:grpSp>
        <p:nvGrpSpPr>
          <p:cNvPr id="19" name="Group 18"/>
          <p:cNvGrpSpPr/>
          <p:nvPr/>
        </p:nvGrpSpPr>
        <p:grpSpPr>
          <a:xfrm>
            <a:off x="5896199" y="971890"/>
            <a:ext cx="5878831" cy="5254506"/>
            <a:chOff x="5896199" y="971890"/>
            <a:chExt cx="5878831" cy="5254506"/>
          </a:xfrm>
        </p:grpSpPr>
        <p:pic>
          <p:nvPicPr>
            <p:cNvPr id="23" name="Picture 22"/>
            <p:cNvPicPr>
              <a:picLocks noChangeAspect="1"/>
            </p:cNvPicPr>
            <p:nvPr/>
          </p:nvPicPr>
          <p:blipFill>
            <a:blip r:embed="rId5"/>
            <a:stretch>
              <a:fillRect/>
            </a:stretch>
          </p:blipFill>
          <p:spPr>
            <a:xfrm>
              <a:off x="5906594" y="971890"/>
              <a:ext cx="5849721" cy="3919762"/>
            </a:xfrm>
            <a:prstGeom prst="rect">
              <a:avLst/>
            </a:prstGeom>
          </p:spPr>
        </p:pic>
        <p:pic>
          <p:nvPicPr>
            <p:cNvPr id="24" name="Picture 23"/>
            <p:cNvPicPr>
              <a:picLocks noChangeAspect="1"/>
            </p:cNvPicPr>
            <p:nvPr/>
          </p:nvPicPr>
          <p:blipFill>
            <a:blip r:embed="rId6"/>
            <a:stretch>
              <a:fillRect/>
            </a:stretch>
          </p:blipFill>
          <p:spPr>
            <a:xfrm>
              <a:off x="5896199" y="4729245"/>
              <a:ext cx="5878831" cy="1497151"/>
            </a:xfrm>
            <a:prstGeom prst="rect">
              <a:avLst/>
            </a:prstGeom>
          </p:spPr>
        </p:pic>
      </p:grpSp>
    </p:spTree>
    <p:extLst>
      <p:ext uri="{BB962C8B-B14F-4D97-AF65-F5344CB8AC3E}">
        <p14:creationId xmlns:p14="http://schemas.microsoft.com/office/powerpoint/2010/main" val="40727767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object 22"/>
          <p:cNvGrpSpPr/>
          <p:nvPr/>
        </p:nvGrpSpPr>
        <p:grpSpPr>
          <a:xfrm>
            <a:off x="0" y="0"/>
            <a:ext cx="12128500" cy="300990"/>
            <a:chOff x="0" y="0"/>
            <a:chExt cx="12128500" cy="300990"/>
          </a:xfrm>
        </p:grpSpPr>
        <p:sp>
          <p:nvSpPr>
            <p:cNvPr id="23" name="object 23"/>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sp>
          <p:nvSpPr>
            <p:cNvPr id="26" name="object 26"/>
            <p:cNvSpPr/>
            <p:nvPr/>
          </p:nvSpPr>
          <p:spPr>
            <a:xfrm>
              <a:off x="128270" y="111760"/>
              <a:ext cx="189230" cy="189230"/>
            </a:xfrm>
            <a:custGeom>
              <a:avLst/>
              <a:gdLst/>
              <a:ahLst/>
              <a:cxnLst/>
              <a:rect l="l" t="t" r="r" b="b"/>
              <a:pathLst>
                <a:path w="189229" h="189229">
                  <a:moveTo>
                    <a:pt x="94615" y="0"/>
                  </a:moveTo>
                  <a:lnTo>
                    <a:pt x="57784" y="7443"/>
                  </a:lnTo>
                  <a:lnTo>
                    <a:pt x="27709" y="27733"/>
                  </a:lnTo>
                  <a:lnTo>
                    <a:pt x="7434" y="57810"/>
                  </a:lnTo>
                  <a:lnTo>
                    <a:pt x="0" y="94615"/>
                  </a:lnTo>
                  <a:lnTo>
                    <a:pt x="7434" y="131419"/>
                  </a:lnTo>
                  <a:lnTo>
                    <a:pt x="27709" y="161496"/>
                  </a:lnTo>
                  <a:lnTo>
                    <a:pt x="57784" y="181786"/>
                  </a:lnTo>
                  <a:lnTo>
                    <a:pt x="94615" y="189230"/>
                  </a:lnTo>
                  <a:lnTo>
                    <a:pt x="131445" y="181786"/>
                  </a:lnTo>
                  <a:lnTo>
                    <a:pt x="161520" y="161496"/>
                  </a:lnTo>
                  <a:lnTo>
                    <a:pt x="181795" y="131419"/>
                  </a:lnTo>
                  <a:lnTo>
                    <a:pt x="189230" y="94615"/>
                  </a:lnTo>
                  <a:lnTo>
                    <a:pt x="181795" y="57810"/>
                  </a:lnTo>
                  <a:lnTo>
                    <a:pt x="161520" y="27733"/>
                  </a:lnTo>
                  <a:lnTo>
                    <a:pt x="131445" y="7443"/>
                  </a:lnTo>
                  <a:lnTo>
                    <a:pt x="94615" y="0"/>
                  </a:lnTo>
                  <a:close/>
                </a:path>
              </a:pathLst>
            </a:custGeom>
            <a:solidFill>
              <a:srgbClr val="5B6C54">
                <a:alpha val="58038"/>
              </a:srgbClr>
            </a:solidFill>
          </p:spPr>
          <p:txBody>
            <a:bodyPr wrap="square" lIns="0" tIns="0" rIns="0" bIns="0" rtlCol="0"/>
            <a:lstStyle/>
            <a:p>
              <a:endParaRPr/>
            </a:p>
          </p:txBody>
        </p:sp>
        <p:sp>
          <p:nvSpPr>
            <p:cNvPr id="27" name="object 27"/>
            <p:cNvSpPr/>
            <p:nvPr/>
          </p:nvSpPr>
          <p:spPr>
            <a:xfrm>
              <a:off x="226059" y="111760"/>
              <a:ext cx="190500" cy="189230"/>
            </a:xfrm>
            <a:custGeom>
              <a:avLst/>
              <a:gdLst/>
              <a:ahLst/>
              <a:cxnLst/>
              <a:rect l="l" t="t" r="r" b="b"/>
              <a:pathLst>
                <a:path w="190500" h="189229">
                  <a:moveTo>
                    <a:pt x="95250" y="0"/>
                  </a:moveTo>
                  <a:lnTo>
                    <a:pt x="58175" y="7443"/>
                  </a:lnTo>
                  <a:lnTo>
                    <a:pt x="27898" y="27733"/>
                  </a:lnTo>
                  <a:lnTo>
                    <a:pt x="7485" y="57810"/>
                  </a:lnTo>
                  <a:lnTo>
                    <a:pt x="0" y="94615"/>
                  </a:lnTo>
                  <a:lnTo>
                    <a:pt x="7485" y="131419"/>
                  </a:lnTo>
                  <a:lnTo>
                    <a:pt x="27898" y="161496"/>
                  </a:lnTo>
                  <a:lnTo>
                    <a:pt x="58175" y="181786"/>
                  </a:lnTo>
                  <a:lnTo>
                    <a:pt x="95250" y="189230"/>
                  </a:lnTo>
                  <a:lnTo>
                    <a:pt x="132324" y="181786"/>
                  </a:lnTo>
                  <a:lnTo>
                    <a:pt x="162601" y="161496"/>
                  </a:lnTo>
                  <a:lnTo>
                    <a:pt x="183014" y="131419"/>
                  </a:lnTo>
                  <a:lnTo>
                    <a:pt x="190499" y="94615"/>
                  </a:lnTo>
                  <a:lnTo>
                    <a:pt x="183014" y="57810"/>
                  </a:lnTo>
                  <a:lnTo>
                    <a:pt x="162601" y="27733"/>
                  </a:lnTo>
                  <a:lnTo>
                    <a:pt x="132324" y="7443"/>
                  </a:lnTo>
                  <a:lnTo>
                    <a:pt x="95250" y="0"/>
                  </a:lnTo>
                  <a:close/>
                </a:path>
              </a:pathLst>
            </a:custGeom>
            <a:solidFill>
              <a:srgbClr val="798A68">
                <a:alpha val="58038"/>
              </a:srgbClr>
            </a:solidFill>
          </p:spPr>
          <p:txBody>
            <a:bodyPr wrap="square" lIns="0" tIns="0" rIns="0" bIns="0" rtlCol="0"/>
            <a:lstStyle/>
            <a:p>
              <a:endParaRPr/>
            </a:p>
          </p:txBody>
        </p:sp>
        <p:sp>
          <p:nvSpPr>
            <p:cNvPr id="28" name="object 28"/>
            <p:cNvSpPr/>
            <p:nvPr/>
          </p:nvSpPr>
          <p:spPr>
            <a:xfrm>
              <a:off x="340359" y="111760"/>
              <a:ext cx="189230" cy="189230"/>
            </a:xfrm>
            <a:custGeom>
              <a:avLst/>
              <a:gdLst/>
              <a:ahLst/>
              <a:cxnLst/>
              <a:rect l="l" t="t" r="r" b="b"/>
              <a:pathLst>
                <a:path w="189229" h="189229">
                  <a:moveTo>
                    <a:pt x="94614" y="0"/>
                  </a:moveTo>
                  <a:lnTo>
                    <a:pt x="57784" y="7443"/>
                  </a:lnTo>
                  <a:lnTo>
                    <a:pt x="27709" y="27733"/>
                  </a:lnTo>
                  <a:lnTo>
                    <a:pt x="7434" y="57810"/>
                  </a:lnTo>
                  <a:lnTo>
                    <a:pt x="0" y="94615"/>
                  </a:lnTo>
                  <a:lnTo>
                    <a:pt x="7434" y="131419"/>
                  </a:lnTo>
                  <a:lnTo>
                    <a:pt x="27709" y="161496"/>
                  </a:lnTo>
                  <a:lnTo>
                    <a:pt x="57784" y="181786"/>
                  </a:lnTo>
                  <a:lnTo>
                    <a:pt x="94614" y="189230"/>
                  </a:lnTo>
                  <a:lnTo>
                    <a:pt x="131445" y="181786"/>
                  </a:lnTo>
                  <a:lnTo>
                    <a:pt x="161520" y="161496"/>
                  </a:lnTo>
                  <a:lnTo>
                    <a:pt x="181795" y="131419"/>
                  </a:lnTo>
                  <a:lnTo>
                    <a:pt x="189230" y="94615"/>
                  </a:lnTo>
                  <a:lnTo>
                    <a:pt x="181795" y="57810"/>
                  </a:lnTo>
                  <a:lnTo>
                    <a:pt x="161520" y="27733"/>
                  </a:lnTo>
                  <a:lnTo>
                    <a:pt x="131445" y="7443"/>
                  </a:lnTo>
                  <a:lnTo>
                    <a:pt x="94614" y="0"/>
                  </a:lnTo>
                  <a:close/>
                </a:path>
              </a:pathLst>
            </a:custGeom>
            <a:solidFill>
              <a:srgbClr val="B3B688">
                <a:alpha val="58038"/>
              </a:srgbClr>
            </a:solidFill>
          </p:spPr>
          <p:txBody>
            <a:bodyPr wrap="square" lIns="0" tIns="0" rIns="0" bIns="0" rtlCol="0"/>
            <a:lstStyle/>
            <a:p>
              <a:endParaRPr/>
            </a:p>
          </p:txBody>
        </p:sp>
        <p:sp>
          <p:nvSpPr>
            <p:cNvPr id="29" name="object 29"/>
            <p:cNvSpPr/>
            <p:nvPr/>
          </p:nvSpPr>
          <p:spPr>
            <a:xfrm>
              <a:off x="443230" y="111760"/>
              <a:ext cx="189230" cy="189230"/>
            </a:xfrm>
            <a:custGeom>
              <a:avLst/>
              <a:gdLst/>
              <a:ahLst/>
              <a:cxnLst/>
              <a:rect l="l" t="t" r="r" b="b"/>
              <a:pathLst>
                <a:path w="189229" h="189229">
                  <a:moveTo>
                    <a:pt x="94615" y="0"/>
                  </a:moveTo>
                  <a:lnTo>
                    <a:pt x="57784" y="7443"/>
                  </a:lnTo>
                  <a:lnTo>
                    <a:pt x="27709" y="27733"/>
                  </a:lnTo>
                  <a:lnTo>
                    <a:pt x="7434" y="57810"/>
                  </a:lnTo>
                  <a:lnTo>
                    <a:pt x="0" y="94615"/>
                  </a:lnTo>
                  <a:lnTo>
                    <a:pt x="7434" y="131419"/>
                  </a:lnTo>
                  <a:lnTo>
                    <a:pt x="27709" y="161496"/>
                  </a:lnTo>
                  <a:lnTo>
                    <a:pt x="57784" y="181786"/>
                  </a:lnTo>
                  <a:lnTo>
                    <a:pt x="94615" y="189230"/>
                  </a:lnTo>
                  <a:lnTo>
                    <a:pt x="131445" y="181786"/>
                  </a:lnTo>
                  <a:lnTo>
                    <a:pt x="161520" y="161496"/>
                  </a:lnTo>
                  <a:lnTo>
                    <a:pt x="181795" y="131419"/>
                  </a:lnTo>
                  <a:lnTo>
                    <a:pt x="189229" y="94615"/>
                  </a:lnTo>
                  <a:lnTo>
                    <a:pt x="181795" y="57810"/>
                  </a:lnTo>
                  <a:lnTo>
                    <a:pt x="161520" y="27733"/>
                  </a:lnTo>
                  <a:lnTo>
                    <a:pt x="131445" y="7443"/>
                  </a:lnTo>
                  <a:lnTo>
                    <a:pt x="94615" y="0"/>
                  </a:lnTo>
                  <a:close/>
                </a:path>
              </a:pathLst>
            </a:custGeom>
            <a:solidFill>
              <a:srgbClr val="D22C41">
                <a:alpha val="58038"/>
              </a:srgbClr>
            </a:solidFill>
          </p:spPr>
          <p:txBody>
            <a:bodyPr wrap="square" lIns="0" tIns="0" rIns="0" bIns="0" rtlCol="0"/>
            <a:lstStyle/>
            <a:p>
              <a:endParaRPr/>
            </a:p>
          </p:txBody>
        </p:sp>
        <p:sp>
          <p:nvSpPr>
            <p:cNvPr id="30" name="object 30"/>
            <p:cNvSpPr/>
            <p:nvPr/>
          </p:nvSpPr>
          <p:spPr>
            <a:xfrm>
              <a:off x="556259" y="111760"/>
              <a:ext cx="190500" cy="189230"/>
            </a:xfrm>
            <a:custGeom>
              <a:avLst/>
              <a:gdLst/>
              <a:ahLst/>
              <a:cxnLst/>
              <a:rect l="l" t="t" r="r" b="b"/>
              <a:pathLst>
                <a:path w="190500" h="189229">
                  <a:moveTo>
                    <a:pt x="95250" y="0"/>
                  </a:moveTo>
                  <a:lnTo>
                    <a:pt x="58175" y="7443"/>
                  </a:lnTo>
                  <a:lnTo>
                    <a:pt x="27898" y="27733"/>
                  </a:lnTo>
                  <a:lnTo>
                    <a:pt x="7485" y="57810"/>
                  </a:lnTo>
                  <a:lnTo>
                    <a:pt x="0" y="94615"/>
                  </a:lnTo>
                  <a:lnTo>
                    <a:pt x="7485" y="131419"/>
                  </a:lnTo>
                  <a:lnTo>
                    <a:pt x="27898" y="161496"/>
                  </a:lnTo>
                  <a:lnTo>
                    <a:pt x="58175" y="181786"/>
                  </a:lnTo>
                  <a:lnTo>
                    <a:pt x="95250" y="189230"/>
                  </a:lnTo>
                  <a:lnTo>
                    <a:pt x="132324" y="181786"/>
                  </a:lnTo>
                  <a:lnTo>
                    <a:pt x="162601" y="161496"/>
                  </a:lnTo>
                  <a:lnTo>
                    <a:pt x="183014" y="131419"/>
                  </a:lnTo>
                  <a:lnTo>
                    <a:pt x="190500" y="94615"/>
                  </a:lnTo>
                  <a:lnTo>
                    <a:pt x="183014" y="57810"/>
                  </a:lnTo>
                  <a:lnTo>
                    <a:pt x="162601" y="27733"/>
                  </a:lnTo>
                  <a:lnTo>
                    <a:pt x="132324" y="7443"/>
                  </a:lnTo>
                  <a:lnTo>
                    <a:pt x="95250" y="0"/>
                  </a:lnTo>
                  <a:close/>
                </a:path>
              </a:pathLst>
            </a:custGeom>
            <a:solidFill>
              <a:srgbClr val="DF6775">
                <a:alpha val="57646"/>
              </a:srgbClr>
            </a:solidFill>
          </p:spPr>
          <p:txBody>
            <a:bodyPr wrap="square" lIns="0" tIns="0" rIns="0" bIns="0" rtlCol="0"/>
            <a:lstStyle/>
            <a:p>
              <a:endParaRPr/>
            </a:p>
          </p:txBody>
        </p:sp>
        <p:sp>
          <p:nvSpPr>
            <p:cNvPr id="31" name="object 31"/>
            <p:cNvSpPr/>
            <p:nvPr/>
          </p:nvSpPr>
          <p:spPr>
            <a:xfrm>
              <a:off x="651509" y="110489"/>
              <a:ext cx="189230" cy="189230"/>
            </a:xfrm>
            <a:custGeom>
              <a:avLst/>
              <a:gdLst/>
              <a:ahLst/>
              <a:cxnLst/>
              <a:rect l="l" t="t" r="r" b="b"/>
              <a:pathLst>
                <a:path w="189230" h="189229">
                  <a:moveTo>
                    <a:pt x="94615" y="0"/>
                  </a:moveTo>
                  <a:lnTo>
                    <a:pt x="57784" y="7443"/>
                  </a:lnTo>
                  <a:lnTo>
                    <a:pt x="27709" y="27733"/>
                  </a:lnTo>
                  <a:lnTo>
                    <a:pt x="7434" y="57810"/>
                  </a:lnTo>
                  <a:lnTo>
                    <a:pt x="0" y="94614"/>
                  </a:lnTo>
                  <a:lnTo>
                    <a:pt x="7434" y="131419"/>
                  </a:lnTo>
                  <a:lnTo>
                    <a:pt x="27709" y="161496"/>
                  </a:lnTo>
                  <a:lnTo>
                    <a:pt x="57784" y="181786"/>
                  </a:lnTo>
                  <a:lnTo>
                    <a:pt x="94615" y="189229"/>
                  </a:lnTo>
                  <a:lnTo>
                    <a:pt x="131445" y="181786"/>
                  </a:lnTo>
                  <a:lnTo>
                    <a:pt x="161520" y="161496"/>
                  </a:lnTo>
                  <a:lnTo>
                    <a:pt x="181795" y="131419"/>
                  </a:lnTo>
                  <a:lnTo>
                    <a:pt x="189230" y="94614"/>
                  </a:lnTo>
                  <a:lnTo>
                    <a:pt x="181795" y="57810"/>
                  </a:lnTo>
                  <a:lnTo>
                    <a:pt x="161520" y="27733"/>
                  </a:lnTo>
                  <a:lnTo>
                    <a:pt x="131445" y="7443"/>
                  </a:lnTo>
                  <a:lnTo>
                    <a:pt x="94615" y="0"/>
                  </a:lnTo>
                  <a:close/>
                </a:path>
              </a:pathLst>
            </a:custGeom>
            <a:solidFill>
              <a:srgbClr val="EBA6AD">
                <a:alpha val="57646"/>
              </a:srgbClr>
            </a:solidFill>
          </p:spPr>
          <p:txBody>
            <a:bodyPr wrap="square" lIns="0" tIns="0" rIns="0" bIns="0" rtlCol="0"/>
            <a:lstStyle/>
            <a:p>
              <a:endParaRPr/>
            </a:p>
          </p:txBody>
        </p:sp>
      </p:grpSp>
      <p:sp>
        <p:nvSpPr>
          <p:cNvPr id="40" name="object 40"/>
          <p:cNvSpPr txBox="1"/>
          <p:nvPr/>
        </p:nvSpPr>
        <p:spPr>
          <a:xfrm>
            <a:off x="1137919" y="218440"/>
            <a:ext cx="9623425" cy="513080"/>
          </a:xfrm>
          <a:prstGeom prst="rect">
            <a:avLst/>
          </a:prstGeom>
        </p:spPr>
        <p:txBody>
          <a:bodyPr vert="horz" wrap="square" lIns="0" tIns="12700" rIns="0" bIns="0" rtlCol="0">
            <a:spAutoFit/>
          </a:bodyPr>
          <a:lstStyle/>
          <a:p>
            <a:pPr marL="12700">
              <a:lnSpc>
                <a:spcPct val="100000"/>
              </a:lnSpc>
              <a:spcBef>
                <a:spcPts val="100"/>
              </a:spcBef>
            </a:pPr>
            <a:r>
              <a:rPr sz="3200" b="1" spc="-10" dirty="0">
                <a:solidFill>
                  <a:srgbClr val="4294BB"/>
                </a:solidFill>
                <a:latin typeface="Arial"/>
                <a:cs typeface="Arial"/>
              </a:rPr>
              <a:t>PENGENDALIAN,</a:t>
            </a:r>
            <a:r>
              <a:rPr sz="3200" b="1" spc="-145" dirty="0">
                <a:solidFill>
                  <a:srgbClr val="4294BB"/>
                </a:solidFill>
                <a:latin typeface="Arial"/>
                <a:cs typeface="Arial"/>
              </a:rPr>
              <a:t> </a:t>
            </a:r>
            <a:r>
              <a:rPr sz="3200" b="1" dirty="0">
                <a:solidFill>
                  <a:srgbClr val="4294BB"/>
                </a:solidFill>
                <a:latin typeface="Arial"/>
                <a:cs typeface="Arial"/>
              </a:rPr>
              <a:t>PENGADUAN,</a:t>
            </a:r>
            <a:r>
              <a:rPr sz="3200" b="1" spc="-135" dirty="0">
                <a:solidFill>
                  <a:srgbClr val="4294BB"/>
                </a:solidFill>
                <a:latin typeface="Arial"/>
                <a:cs typeface="Arial"/>
              </a:rPr>
              <a:t> </a:t>
            </a:r>
            <a:r>
              <a:rPr sz="3200" b="1" dirty="0">
                <a:solidFill>
                  <a:srgbClr val="4294BB"/>
                </a:solidFill>
                <a:latin typeface="Arial"/>
                <a:cs typeface="Arial"/>
              </a:rPr>
              <a:t>DAN</a:t>
            </a:r>
            <a:r>
              <a:rPr sz="3200" b="1" spc="-145" dirty="0">
                <a:solidFill>
                  <a:srgbClr val="4294BB"/>
                </a:solidFill>
                <a:latin typeface="Arial"/>
                <a:cs typeface="Arial"/>
              </a:rPr>
              <a:t> </a:t>
            </a:r>
            <a:r>
              <a:rPr sz="3200" b="1" spc="-10" dirty="0">
                <a:solidFill>
                  <a:srgbClr val="4294BB"/>
                </a:solidFill>
                <a:latin typeface="Arial"/>
                <a:cs typeface="Arial"/>
              </a:rPr>
              <a:t>INFORMASI</a:t>
            </a:r>
            <a:endParaRPr sz="3200">
              <a:latin typeface="Arial"/>
              <a:cs typeface="Arial"/>
            </a:endParaRPr>
          </a:p>
        </p:txBody>
      </p:sp>
      <p:sp>
        <p:nvSpPr>
          <p:cNvPr id="41" name="object 41"/>
          <p:cNvSpPr txBox="1">
            <a:spLocks noGrp="1"/>
          </p:cNvSpPr>
          <p:nvPr>
            <p:ph type="title"/>
          </p:nvPr>
        </p:nvSpPr>
        <p:spPr>
          <a:xfrm>
            <a:off x="3545204" y="605790"/>
            <a:ext cx="4340225" cy="756920"/>
          </a:xfrm>
          <a:prstGeom prst="rect">
            <a:avLst/>
          </a:prstGeom>
        </p:spPr>
        <p:txBody>
          <a:bodyPr vert="horz" wrap="square" lIns="0" tIns="12700" rIns="0" bIns="0" rtlCol="0">
            <a:spAutoFit/>
          </a:bodyPr>
          <a:lstStyle/>
          <a:p>
            <a:pPr marL="12700">
              <a:lnSpc>
                <a:spcPct val="100000"/>
              </a:lnSpc>
              <a:spcBef>
                <a:spcPts val="100"/>
              </a:spcBef>
            </a:pPr>
            <a:r>
              <a:rPr sz="4800" spc="-20" dirty="0" smtClean="0">
                <a:solidFill>
                  <a:srgbClr val="EF463D"/>
                </a:solidFill>
              </a:rPr>
              <a:t>PENGADUAN</a:t>
            </a:r>
            <a:endParaRPr sz="4800" dirty="0"/>
          </a:p>
        </p:txBody>
      </p:sp>
      <p:sp>
        <p:nvSpPr>
          <p:cNvPr id="47" name="object 47"/>
          <p:cNvSpPr txBox="1"/>
          <p:nvPr/>
        </p:nvSpPr>
        <p:spPr>
          <a:xfrm>
            <a:off x="7229093" y="5889307"/>
            <a:ext cx="1938020" cy="391160"/>
          </a:xfrm>
          <a:prstGeom prst="rect">
            <a:avLst/>
          </a:prstGeom>
        </p:spPr>
        <p:txBody>
          <a:bodyPr vert="horz" wrap="square" lIns="0" tIns="12700" rIns="0" bIns="0" rtlCol="0">
            <a:spAutoFit/>
          </a:bodyPr>
          <a:lstStyle/>
          <a:p>
            <a:pPr marL="12700">
              <a:lnSpc>
                <a:spcPct val="100000"/>
              </a:lnSpc>
              <a:spcBef>
                <a:spcPts val="100"/>
              </a:spcBef>
              <a:tabLst>
                <a:tab pos="469265" algn="l"/>
                <a:tab pos="1841500" algn="l"/>
              </a:tabLst>
            </a:pPr>
            <a:r>
              <a:rPr sz="2400" b="1" spc="-25" dirty="0">
                <a:solidFill>
                  <a:srgbClr val="FFFFFF"/>
                </a:solidFill>
                <a:latin typeface="Arial"/>
                <a:cs typeface="Arial"/>
              </a:rPr>
              <a:t>c.</a:t>
            </a:r>
            <a:r>
              <a:rPr sz="2400" b="1" dirty="0">
                <a:solidFill>
                  <a:srgbClr val="FFFFFF"/>
                </a:solidFill>
                <a:latin typeface="Arial"/>
                <a:cs typeface="Arial"/>
              </a:rPr>
              <a:t>	</a:t>
            </a:r>
            <a:r>
              <a:rPr sz="2400" b="1" spc="-295" dirty="0">
                <a:solidFill>
                  <a:srgbClr val="FFFFFF"/>
                </a:solidFill>
                <a:latin typeface="Arial"/>
                <a:cs typeface="Arial"/>
              </a:rPr>
              <a:t>WhatsApp</a:t>
            </a:r>
            <a:r>
              <a:rPr sz="2400" b="1" dirty="0">
                <a:solidFill>
                  <a:srgbClr val="FFFFFF"/>
                </a:solidFill>
                <a:latin typeface="Arial"/>
                <a:cs typeface="Arial"/>
              </a:rPr>
              <a:t>	</a:t>
            </a:r>
            <a:r>
              <a:rPr sz="2400" b="1" spc="-90" dirty="0">
                <a:solidFill>
                  <a:srgbClr val="FFFFFF"/>
                </a:solidFill>
                <a:latin typeface="Arial"/>
                <a:cs typeface="Arial"/>
              </a:rPr>
              <a:t>:</a:t>
            </a:r>
            <a:endParaRPr sz="2400">
              <a:latin typeface="Arial"/>
              <a:cs typeface="Arial"/>
            </a:endParaRPr>
          </a:p>
        </p:txBody>
      </p:sp>
      <p:pic>
        <p:nvPicPr>
          <p:cNvPr id="51" name="Picture 50"/>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53" name="Rounded Rectangle 52"/>
          <p:cNvSpPr/>
          <p:nvPr/>
        </p:nvSpPr>
        <p:spPr>
          <a:xfrm>
            <a:off x="840739" y="4038600"/>
            <a:ext cx="6626861" cy="161963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5" name="Rectangle 24"/>
          <p:cNvSpPr/>
          <p:nvPr/>
        </p:nvSpPr>
        <p:spPr>
          <a:xfrm>
            <a:off x="1137919" y="2039272"/>
            <a:ext cx="6033770" cy="3323987"/>
          </a:xfrm>
          <a:prstGeom prst="rect">
            <a:avLst/>
          </a:prstGeom>
        </p:spPr>
        <p:txBody>
          <a:bodyPr wrap="square">
            <a:spAutoFit/>
          </a:bodyPr>
          <a:lstStyle/>
          <a:p>
            <a:pPr algn="just"/>
            <a:r>
              <a:rPr lang="id-ID" sz="3000" spc="-5" dirty="0" smtClean="0">
                <a:effectLst/>
                <a:latin typeface="Bahnschrift" panose="020B0502040204020203" pitchFamily="34" charset="0"/>
                <a:ea typeface="SimSun" panose="02010600030101010101" pitchFamily="2" charset="-122"/>
                <a:cs typeface="Bookman Old Style" panose="02050604050505020204" pitchFamily="18" charset="0"/>
              </a:rPr>
              <a:t>Dinas Pendidikan dan Kebudayaan Kabupaten Pemalang c.q. Posko SPMB Kabupaten Pemalang, Jalan Merbabu No. 2 Pemalang atau </a:t>
            </a:r>
            <a:endParaRPr lang="en-US" sz="3000" spc="-5" dirty="0" smtClean="0">
              <a:effectLst/>
              <a:latin typeface="Bahnschrift" panose="020B0502040204020203" pitchFamily="34" charset="0"/>
              <a:ea typeface="SimSun" panose="02010600030101010101" pitchFamily="2" charset="-122"/>
              <a:cs typeface="Bookman Old Style" panose="02050604050505020204" pitchFamily="18" charset="0"/>
            </a:endParaRPr>
          </a:p>
          <a:p>
            <a:pPr algn="just"/>
            <a:endParaRPr lang="en-US" sz="3000" spc="-5" dirty="0">
              <a:latin typeface="Bahnschrift" panose="020B0502040204020203" pitchFamily="34" charset="0"/>
              <a:ea typeface="SimSun" panose="02010600030101010101" pitchFamily="2" charset="-122"/>
              <a:cs typeface="Bookman Old Style" panose="02050604050505020204" pitchFamily="18" charset="0"/>
            </a:endParaRPr>
          </a:p>
          <a:p>
            <a:pPr algn="just"/>
            <a:r>
              <a:rPr lang="id-ID" sz="3000" spc="-5" dirty="0" smtClean="0">
                <a:solidFill>
                  <a:srgbClr val="FFFF00"/>
                </a:solidFill>
                <a:effectLst/>
                <a:latin typeface="Bahnschrift" panose="020B0502040204020203" pitchFamily="34" charset="0"/>
                <a:ea typeface="SimSun" panose="02010600030101010101" pitchFamily="2" charset="-122"/>
                <a:cs typeface="Bookman Old Style" panose="02050604050505020204" pitchFamily="18" charset="0"/>
              </a:rPr>
              <a:t>melalui </a:t>
            </a:r>
            <a:r>
              <a:rPr lang="id-ID" sz="3000" i="1" spc="-5" dirty="0" smtClean="0">
                <a:solidFill>
                  <a:srgbClr val="FFFF00"/>
                </a:solidFill>
                <a:effectLst/>
                <a:latin typeface="Bahnschrift" panose="020B0502040204020203" pitchFamily="34" charset="0"/>
                <a:ea typeface="SimSun" panose="02010600030101010101" pitchFamily="2" charset="-122"/>
                <a:cs typeface="Bookman Old Style" panose="02050604050505020204" pitchFamily="18" charset="0"/>
              </a:rPr>
              <a:t>live chat</a:t>
            </a:r>
            <a:r>
              <a:rPr lang="id-ID" sz="3000" spc="-5" dirty="0" smtClean="0">
                <a:solidFill>
                  <a:srgbClr val="FFFF00"/>
                </a:solidFill>
                <a:effectLst/>
                <a:latin typeface="Bahnschrift" panose="020B0502040204020203" pitchFamily="34" charset="0"/>
                <a:ea typeface="SimSun" panose="02010600030101010101" pitchFamily="2" charset="-122"/>
                <a:cs typeface="Bookman Old Style" panose="02050604050505020204" pitchFamily="18" charset="0"/>
              </a:rPr>
              <a:t> yang ada di </a:t>
            </a:r>
            <a:r>
              <a:rPr lang="id-ID" sz="3000" i="1" spc="-5" dirty="0" smtClean="0">
                <a:solidFill>
                  <a:srgbClr val="FFFF00"/>
                </a:solidFill>
                <a:effectLst/>
                <a:latin typeface="Bahnschrift" panose="020B0502040204020203" pitchFamily="34" charset="0"/>
                <a:ea typeface="SimSun" panose="02010600030101010101" pitchFamily="2" charset="-122"/>
                <a:cs typeface="Bookman Old Style" panose="02050604050505020204" pitchFamily="18" charset="0"/>
              </a:rPr>
              <a:t>website</a:t>
            </a:r>
            <a:r>
              <a:rPr lang="id-ID" sz="3000" spc="-5" dirty="0" smtClean="0">
                <a:solidFill>
                  <a:srgbClr val="FFFF00"/>
                </a:solidFill>
                <a:effectLst/>
                <a:latin typeface="Bahnschrift" panose="020B0502040204020203" pitchFamily="34" charset="0"/>
                <a:ea typeface="SimSun" panose="02010600030101010101" pitchFamily="2" charset="-122"/>
                <a:cs typeface="Bookman Old Style" panose="02050604050505020204" pitchFamily="18" charset="0"/>
              </a:rPr>
              <a:t> SPMB;</a:t>
            </a:r>
            <a:endParaRPr lang="en-US" sz="3000" dirty="0">
              <a:solidFill>
                <a:srgbClr val="FFFF00"/>
              </a:solidFill>
              <a:latin typeface="Bahnschrift" panose="020B0502040204020203" pitchFamily="34" charset="0"/>
            </a:endParaRPr>
          </a:p>
        </p:txBody>
      </p:sp>
      <p:sp>
        <p:nvSpPr>
          <p:cNvPr id="52" name="Right Arrow 51"/>
          <p:cNvSpPr/>
          <p:nvPr/>
        </p:nvSpPr>
        <p:spPr>
          <a:xfrm>
            <a:off x="317500" y="3276600"/>
            <a:ext cx="52323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4">
            <a:extLst>
              <a:ext uri="{BEBA8EAE-BF5A-486C-A8C5-ECC9F3942E4B}">
                <a14:imgProps xmlns:a14="http://schemas.microsoft.com/office/drawing/2010/main">
                  <a14:imgLayer r:embed="rId5">
                    <a14:imgEffect>
                      <a14:backgroundRemoval t="0" b="86207" l="0" r="100000"/>
                    </a14:imgEffect>
                  </a14:imgLayer>
                </a14:imgProps>
              </a:ext>
            </a:extLst>
          </a:blip>
          <a:stretch>
            <a:fillRect/>
          </a:stretch>
        </p:blipFill>
        <p:spPr>
          <a:xfrm rot="619759">
            <a:off x="9229234" y="2356043"/>
            <a:ext cx="2772591" cy="1663555"/>
          </a:xfrm>
          <a:prstGeom prst="rect">
            <a:avLst/>
          </a:prstGeom>
        </p:spPr>
      </p:pic>
      <p:pic>
        <p:nvPicPr>
          <p:cNvPr id="2052" name="Picture 4" descr="Tangan Kartun Menggunakan Smartphone Layar Ponsel Bergulir Tangan Manusia  Memegang Vektor Stok oleh ©GreenSkyStudio 614344058"/>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030" b="87446" l="5046" r="92202"/>
                    </a14:imgEffect>
                  </a14:imgLayer>
                </a14:imgProps>
              </a:ext>
              <a:ext uri="{28A0092B-C50C-407E-A947-70E740481C1C}">
                <a14:useLocalDpi xmlns:a14="http://schemas.microsoft.com/office/drawing/2010/main" val="0"/>
              </a:ext>
            </a:extLst>
          </a:blip>
          <a:srcRect/>
          <a:stretch>
            <a:fillRect/>
          </a:stretch>
        </p:blipFill>
        <p:spPr bwMode="auto">
          <a:xfrm>
            <a:off x="7764780" y="3240994"/>
            <a:ext cx="2076450" cy="2200275"/>
          </a:xfrm>
          <a:prstGeom prst="rect">
            <a:avLst/>
          </a:prstGeom>
          <a:noFill/>
          <a:extLst>
            <a:ext uri="{909E8E84-426E-40DD-AFC4-6F175D3DCCD1}">
              <a14:hiddenFill xmlns:a14="http://schemas.microsoft.com/office/drawing/2010/main">
                <a:solidFill>
                  <a:srgbClr val="FFFFFF"/>
                </a:solidFill>
              </a14:hiddenFill>
            </a:ext>
          </a:extLst>
        </p:spPr>
      </p:pic>
      <p:sp>
        <p:nvSpPr>
          <p:cNvPr id="62" name="Chevron 61"/>
          <p:cNvSpPr/>
          <p:nvPr/>
        </p:nvSpPr>
        <p:spPr>
          <a:xfrm>
            <a:off x="10223863" y="6538686"/>
            <a:ext cx="304800" cy="30480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64" name="Chevron 63"/>
          <p:cNvSpPr/>
          <p:nvPr/>
        </p:nvSpPr>
        <p:spPr>
          <a:xfrm>
            <a:off x="10363200" y="6538686"/>
            <a:ext cx="304800" cy="30480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65" name="Chevron 64"/>
          <p:cNvSpPr/>
          <p:nvPr/>
        </p:nvSpPr>
        <p:spPr>
          <a:xfrm>
            <a:off x="10515600" y="6538686"/>
            <a:ext cx="304800" cy="30480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66" name="Chevron 65"/>
          <p:cNvSpPr/>
          <p:nvPr/>
        </p:nvSpPr>
        <p:spPr>
          <a:xfrm>
            <a:off x="10668000" y="6538686"/>
            <a:ext cx="304800" cy="30480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10820400" y="6538686"/>
            <a:ext cx="304800" cy="30480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10972800" y="6538686"/>
            <a:ext cx="304800" cy="30480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69" name="Chevron 68"/>
          <p:cNvSpPr/>
          <p:nvPr/>
        </p:nvSpPr>
        <p:spPr>
          <a:xfrm>
            <a:off x="11125200" y="6538686"/>
            <a:ext cx="304800" cy="30480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70" name="Chevron 69"/>
          <p:cNvSpPr/>
          <p:nvPr/>
        </p:nvSpPr>
        <p:spPr>
          <a:xfrm>
            <a:off x="11277600" y="6538686"/>
            <a:ext cx="304800" cy="30480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79" name="Chevron 78"/>
          <p:cNvSpPr/>
          <p:nvPr/>
        </p:nvSpPr>
        <p:spPr>
          <a:xfrm>
            <a:off x="11430000" y="6538686"/>
            <a:ext cx="304800" cy="30480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0" name="Chevron 79"/>
          <p:cNvSpPr/>
          <p:nvPr/>
        </p:nvSpPr>
        <p:spPr>
          <a:xfrm>
            <a:off x="11582400" y="6538686"/>
            <a:ext cx="304800" cy="30480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1" name="Chevron 80"/>
          <p:cNvSpPr/>
          <p:nvPr/>
        </p:nvSpPr>
        <p:spPr>
          <a:xfrm>
            <a:off x="11734800" y="6538686"/>
            <a:ext cx="304800" cy="30480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332231" y="2265934"/>
            <a:ext cx="3001390" cy="936154"/>
          </a:xfrm>
          <a:prstGeom prst="rect">
            <a:avLst/>
          </a:prstGeom>
        </p:spPr>
        <p:txBody>
          <a:bodyPr vert="horz" wrap="square" lIns="0" tIns="12700" rIns="0" bIns="0" rtlCol="0">
            <a:spAutoFit/>
          </a:bodyPr>
          <a:lstStyle/>
          <a:p>
            <a:pPr marL="12700">
              <a:lnSpc>
                <a:spcPct val="100000"/>
              </a:lnSpc>
              <a:spcBef>
                <a:spcPts val="100"/>
              </a:spcBef>
            </a:pPr>
            <a:r>
              <a:rPr lang="en-US" sz="6000" spc="-20" dirty="0">
                <a:solidFill>
                  <a:srgbClr val="FFC000"/>
                </a:solidFill>
              </a:rPr>
              <a:t>S</a:t>
            </a:r>
            <a:r>
              <a:rPr sz="6000" spc="-20" dirty="0" smtClean="0">
                <a:solidFill>
                  <a:srgbClr val="FFC000"/>
                </a:solidFill>
              </a:rPr>
              <a:t>P</a:t>
            </a:r>
            <a:r>
              <a:rPr lang="en-US" sz="6000" spc="-20" dirty="0" smtClean="0">
                <a:solidFill>
                  <a:srgbClr val="FFC000"/>
                </a:solidFill>
              </a:rPr>
              <a:t>M</a:t>
            </a:r>
            <a:r>
              <a:rPr sz="6000" spc="-20" dirty="0" smtClean="0">
                <a:solidFill>
                  <a:srgbClr val="FFC000"/>
                </a:solidFill>
              </a:rPr>
              <a:t>B</a:t>
            </a:r>
            <a:endParaRPr sz="6000" dirty="0"/>
          </a:p>
        </p:txBody>
      </p:sp>
      <p:sp>
        <p:nvSpPr>
          <p:cNvPr id="23" name="object 35"/>
          <p:cNvSpPr txBox="1">
            <a:spLocks noGrp="1"/>
          </p:cNvSpPr>
          <p:nvPr>
            <p:ph type="ftr" sz="quarter" idx="5"/>
          </p:nvPr>
        </p:nvSpPr>
        <p:spPr>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3" name="object 3"/>
          <p:cNvSpPr txBox="1"/>
          <p:nvPr/>
        </p:nvSpPr>
        <p:spPr>
          <a:xfrm>
            <a:off x="1332230" y="3424237"/>
            <a:ext cx="4328795" cy="757555"/>
          </a:xfrm>
          <a:prstGeom prst="rect">
            <a:avLst/>
          </a:prstGeom>
        </p:spPr>
        <p:txBody>
          <a:bodyPr vert="horz" wrap="square" lIns="0" tIns="12700" rIns="0" bIns="0" rtlCol="0">
            <a:spAutoFit/>
          </a:bodyPr>
          <a:lstStyle/>
          <a:p>
            <a:pPr marL="12700">
              <a:lnSpc>
                <a:spcPct val="100000"/>
              </a:lnSpc>
              <a:spcBef>
                <a:spcPts val="100"/>
              </a:spcBef>
            </a:pPr>
            <a:r>
              <a:rPr lang="en-US" sz="4800" dirty="0" smtClean="0">
                <a:solidFill>
                  <a:srgbClr val="4BB5F5"/>
                </a:solidFill>
                <a:latin typeface="Arial Black"/>
                <a:cs typeface="Arial Black"/>
              </a:rPr>
              <a:t>TK</a:t>
            </a:r>
            <a:r>
              <a:rPr sz="4800" spc="-5" dirty="0" smtClean="0">
                <a:solidFill>
                  <a:srgbClr val="4BB5F5"/>
                </a:solidFill>
                <a:latin typeface="Arial Black"/>
                <a:cs typeface="Arial Black"/>
              </a:rPr>
              <a:t> </a:t>
            </a:r>
            <a:r>
              <a:rPr sz="4800" spc="-10" dirty="0">
                <a:solidFill>
                  <a:srgbClr val="4BB5F5"/>
                </a:solidFill>
                <a:latin typeface="Arial Black"/>
                <a:cs typeface="Arial Black"/>
              </a:rPr>
              <a:t>NEGERI</a:t>
            </a:r>
            <a:endParaRPr sz="4800" dirty="0">
              <a:latin typeface="Arial Black"/>
              <a:cs typeface="Arial Black"/>
            </a:endParaRPr>
          </a:p>
        </p:txBody>
      </p:sp>
      <p:grpSp>
        <p:nvGrpSpPr>
          <p:cNvPr id="4" name="object 4"/>
          <p:cNvGrpSpPr/>
          <p:nvPr/>
        </p:nvGrpSpPr>
        <p:grpSpPr>
          <a:xfrm>
            <a:off x="0" y="0"/>
            <a:ext cx="12191669" cy="6858246"/>
            <a:chOff x="0" y="0"/>
            <a:chExt cx="12191669" cy="6858246"/>
          </a:xfrm>
        </p:grpSpPr>
        <p:sp>
          <p:nvSpPr>
            <p:cNvPr id="5" name="object 5"/>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6" name="object 6"/>
            <p:cNvSpPr/>
            <p:nvPr/>
          </p:nvSpPr>
          <p:spPr>
            <a:xfrm>
              <a:off x="304" y="6553200"/>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7" name="object 7"/>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8" name="object 8"/>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sp>
          <p:nvSpPr>
            <p:cNvPr id="11" name="object 11"/>
            <p:cNvSpPr/>
            <p:nvPr/>
          </p:nvSpPr>
          <p:spPr>
            <a:xfrm>
              <a:off x="128270" y="111760"/>
              <a:ext cx="189230" cy="189230"/>
            </a:xfrm>
            <a:custGeom>
              <a:avLst/>
              <a:gdLst/>
              <a:ahLst/>
              <a:cxnLst/>
              <a:rect l="l" t="t" r="r" b="b"/>
              <a:pathLst>
                <a:path w="189229" h="189229">
                  <a:moveTo>
                    <a:pt x="94615" y="0"/>
                  </a:moveTo>
                  <a:lnTo>
                    <a:pt x="57784" y="7443"/>
                  </a:lnTo>
                  <a:lnTo>
                    <a:pt x="27709" y="27733"/>
                  </a:lnTo>
                  <a:lnTo>
                    <a:pt x="7434" y="57810"/>
                  </a:lnTo>
                  <a:lnTo>
                    <a:pt x="0" y="94615"/>
                  </a:lnTo>
                  <a:lnTo>
                    <a:pt x="7434" y="131419"/>
                  </a:lnTo>
                  <a:lnTo>
                    <a:pt x="27709" y="161496"/>
                  </a:lnTo>
                  <a:lnTo>
                    <a:pt x="57784" y="181786"/>
                  </a:lnTo>
                  <a:lnTo>
                    <a:pt x="94615" y="189230"/>
                  </a:lnTo>
                  <a:lnTo>
                    <a:pt x="131445" y="181786"/>
                  </a:lnTo>
                  <a:lnTo>
                    <a:pt x="161520" y="161496"/>
                  </a:lnTo>
                  <a:lnTo>
                    <a:pt x="181795" y="131419"/>
                  </a:lnTo>
                  <a:lnTo>
                    <a:pt x="189230" y="94615"/>
                  </a:lnTo>
                  <a:lnTo>
                    <a:pt x="181795" y="57810"/>
                  </a:lnTo>
                  <a:lnTo>
                    <a:pt x="161520" y="27733"/>
                  </a:lnTo>
                  <a:lnTo>
                    <a:pt x="131445" y="7443"/>
                  </a:lnTo>
                  <a:lnTo>
                    <a:pt x="94615" y="0"/>
                  </a:lnTo>
                  <a:close/>
                </a:path>
              </a:pathLst>
            </a:custGeom>
            <a:solidFill>
              <a:srgbClr val="5B6C54">
                <a:alpha val="58038"/>
              </a:srgbClr>
            </a:solidFill>
          </p:spPr>
          <p:txBody>
            <a:bodyPr wrap="square" lIns="0" tIns="0" rIns="0" bIns="0" rtlCol="0"/>
            <a:lstStyle/>
            <a:p>
              <a:endParaRPr/>
            </a:p>
          </p:txBody>
        </p:sp>
        <p:sp>
          <p:nvSpPr>
            <p:cNvPr id="12" name="object 12"/>
            <p:cNvSpPr/>
            <p:nvPr/>
          </p:nvSpPr>
          <p:spPr>
            <a:xfrm>
              <a:off x="226059" y="111760"/>
              <a:ext cx="190500" cy="189230"/>
            </a:xfrm>
            <a:custGeom>
              <a:avLst/>
              <a:gdLst/>
              <a:ahLst/>
              <a:cxnLst/>
              <a:rect l="l" t="t" r="r" b="b"/>
              <a:pathLst>
                <a:path w="190500" h="189229">
                  <a:moveTo>
                    <a:pt x="95250" y="0"/>
                  </a:moveTo>
                  <a:lnTo>
                    <a:pt x="58175" y="7443"/>
                  </a:lnTo>
                  <a:lnTo>
                    <a:pt x="27898" y="27733"/>
                  </a:lnTo>
                  <a:lnTo>
                    <a:pt x="7485" y="57810"/>
                  </a:lnTo>
                  <a:lnTo>
                    <a:pt x="0" y="94615"/>
                  </a:lnTo>
                  <a:lnTo>
                    <a:pt x="7485" y="131419"/>
                  </a:lnTo>
                  <a:lnTo>
                    <a:pt x="27898" y="161496"/>
                  </a:lnTo>
                  <a:lnTo>
                    <a:pt x="58175" y="181786"/>
                  </a:lnTo>
                  <a:lnTo>
                    <a:pt x="95250" y="189230"/>
                  </a:lnTo>
                  <a:lnTo>
                    <a:pt x="132324" y="181786"/>
                  </a:lnTo>
                  <a:lnTo>
                    <a:pt x="162601" y="161496"/>
                  </a:lnTo>
                  <a:lnTo>
                    <a:pt x="183014" y="131419"/>
                  </a:lnTo>
                  <a:lnTo>
                    <a:pt x="190499" y="94615"/>
                  </a:lnTo>
                  <a:lnTo>
                    <a:pt x="183014" y="57810"/>
                  </a:lnTo>
                  <a:lnTo>
                    <a:pt x="162601" y="27733"/>
                  </a:lnTo>
                  <a:lnTo>
                    <a:pt x="132324" y="7443"/>
                  </a:lnTo>
                  <a:lnTo>
                    <a:pt x="95250" y="0"/>
                  </a:lnTo>
                  <a:close/>
                </a:path>
              </a:pathLst>
            </a:custGeom>
            <a:solidFill>
              <a:srgbClr val="798A68">
                <a:alpha val="58038"/>
              </a:srgbClr>
            </a:solidFill>
          </p:spPr>
          <p:txBody>
            <a:bodyPr wrap="square" lIns="0" tIns="0" rIns="0" bIns="0" rtlCol="0"/>
            <a:lstStyle/>
            <a:p>
              <a:endParaRPr/>
            </a:p>
          </p:txBody>
        </p:sp>
        <p:sp>
          <p:nvSpPr>
            <p:cNvPr id="13" name="object 13"/>
            <p:cNvSpPr/>
            <p:nvPr/>
          </p:nvSpPr>
          <p:spPr>
            <a:xfrm>
              <a:off x="340359" y="111760"/>
              <a:ext cx="189230" cy="189230"/>
            </a:xfrm>
            <a:custGeom>
              <a:avLst/>
              <a:gdLst/>
              <a:ahLst/>
              <a:cxnLst/>
              <a:rect l="l" t="t" r="r" b="b"/>
              <a:pathLst>
                <a:path w="189229" h="189229">
                  <a:moveTo>
                    <a:pt x="94614" y="0"/>
                  </a:moveTo>
                  <a:lnTo>
                    <a:pt x="57784" y="7443"/>
                  </a:lnTo>
                  <a:lnTo>
                    <a:pt x="27709" y="27733"/>
                  </a:lnTo>
                  <a:lnTo>
                    <a:pt x="7434" y="57810"/>
                  </a:lnTo>
                  <a:lnTo>
                    <a:pt x="0" y="94615"/>
                  </a:lnTo>
                  <a:lnTo>
                    <a:pt x="7434" y="131419"/>
                  </a:lnTo>
                  <a:lnTo>
                    <a:pt x="27709" y="161496"/>
                  </a:lnTo>
                  <a:lnTo>
                    <a:pt x="57784" y="181786"/>
                  </a:lnTo>
                  <a:lnTo>
                    <a:pt x="94614" y="189230"/>
                  </a:lnTo>
                  <a:lnTo>
                    <a:pt x="131445" y="181786"/>
                  </a:lnTo>
                  <a:lnTo>
                    <a:pt x="161520" y="161496"/>
                  </a:lnTo>
                  <a:lnTo>
                    <a:pt x="181795" y="131419"/>
                  </a:lnTo>
                  <a:lnTo>
                    <a:pt x="189230" y="94615"/>
                  </a:lnTo>
                  <a:lnTo>
                    <a:pt x="181795" y="57810"/>
                  </a:lnTo>
                  <a:lnTo>
                    <a:pt x="161520" y="27733"/>
                  </a:lnTo>
                  <a:lnTo>
                    <a:pt x="131445" y="7443"/>
                  </a:lnTo>
                  <a:lnTo>
                    <a:pt x="94614" y="0"/>
                  </a:lnTo>
                  <a:close/>
                </a:path>
              </a:pathLst>
            </a:custGeom>
            <a:solidFill>
              <a:srgbClr val="B3B688">
                <a:alpha val="58038"/>
              </a:srgbClr>
            </a:solidFill>
          </p:spPr>
          <p:txBody>
            <a:bodyPr wrap="square" lIns="0" tIns="0" rIns="0" bIns="0" rtlCol="0"/>
            <a:lstStyle/>
            <a:p>
              <a:endParaRPr/>
            </a:p>
          </p:txBody>
        </p:sp>
        <p:sp>
          <p:nvSpPr>
            <p:cNvPr id="14" name="object 14"/>
            <p:cNvSpPr/>
            <p:nvPr/>
          </p:nvSpPr>
          <p:spPr>
            <a:xfrm>
              <a:off x="443230" y="111760"/>
              <a:ext cx="189230" cy="189230"/>
            </a:xfrm>
            <a:custGeom>
              <a:avLst/>
              <a:gdLst/>
              <a:ahLst/>
              <a:cxnLst/>
              <a:rect l="l" t="t" r="r" b="b"/>
              <a:pathLst>
                <a:path w="189229" h="189229">
                  <a:moveTo>
                    <a:pt x="94615" y="0"/>
                  </a:moveTo>
                  <a:lnTo>
                    <a:pt x="57784" y="7443"/>
                  </a:lnTo>
                  <a:lnTo>
                    <a:pt x="27709" y="27733"/>
                  </a:lnTo>
                  <a:lnTo>
                    <a:pt x="7434" y="57810"/>
                  </a:lnTo>
                  <a:lnTo>
                    <a:pt x="0" y="94615"/>
                  </a:lnTo>
                  <a:lnTo>
                    <a:pt x="7434" y="131419"/>
                  </a:lnTo>
                  <a:lnTo>
                    <a:pt x="27709" y="161496"/>
                  </a:lnTo>
                  <a:lnTo>
                    <a:pt x="57784" y="181786"/>
                  </a:lnTo>
                  <a:lnTo>
                    <a:pt x="94615" y="189230"/>
                  </a:lnTo>
                  <a:lnTo>
                    <a:pt x="131445" y="181786"/>
                  </a:lnTo>
                  <a:lnTo>
                    <a:pt x="161520" y="161496"/>
                  </a:lnTo>
                  <a:lnTo>
                    <a:pt x="181795" y="131419"/>
                  </a:lnTo>
                  <a:lnTo>
                    <a:pt x="189229" y="94615"/>
                  </a:lnTo>
                  <a:lnTo>
                    <a:pt x="181795" y="57810"/>
                  </a:lnTo>
                  <a:lnTo>
                    <a:pt x="161520" y="27733"/>
                  </a:lnTo>
                  <a:lnTo>
                    <a:pt x="131445" y="7443"/>
                  </a:lnTo>
                  <a:lnTo>
                    <a:pt x="94615" y="0"/>
                  </a:lnTo>
                  <a:close/>
                </a:path>
              </a:pathLst>
            </a:custGeom>
            <a:solidFill>
              <a:srgbClr val="D22C41">
                <a:alpha val="58038"/>
              </a:srgbClr>
            </a:solidFill>
          </p:spPr>
          <p:txBody>
            <a:bodyPr wrap="square" lIns="0" tIns="0" rIns="0" bIns="0" rtlCol="0"/>
            <a:lstStyle/>
            <a:p>
              <a:endParaRPr/>
            </a:p>
          </p:txBody>
        </p:sp>
        <p:sp>
          <p:nvSpPr>
            <p:cNvPr id="15" name="object 15"/>
            <p:cNvSpPr/>
            <p:nvPr/>
          </p:nvSpPr>
          <p:spPr>
            <a:xfrm>
              <a:off x="556259" y="111760"/>
              <a:ext cx="190500" cy="189230"/>
            </a:xfrm>
            <a:custGeom>
              <a:avLst/>
              <a:gdLst/>
              <a:ahLst/>
              <a:cxnLst/>
              <a:rect l="l" t="t" r="r" b="b"/>
              <a:pathLst>
                <a:path w="190500" h="189229">
                  <a:moveTo>
                    <a:pt x="95250" y="0"/>
                  </a:moveTo>
                  <a:lnTo>
                    <a:pt x="58175" y="7443"/>
                  </a:lnTo>
                  <a:lnTo>
                    <a:pt x="27898" y="27733"/>
                  </a:lnTo>
                  <a:lnTo>
                    <a:pt x="7485" y="57810"/>
                  </a:lnTo>
                  <a:lnTo>
                    <a:pt x="0" y="94615"/>
                  </a:lnTo>
                  <a:lnTo>
                    <a:pt x="7485" y="131419"/>
                  </a:lnTo>
                  <a:lnTo>
                    <a:pt x="27898" y="161496"/>
                  </a:lnTo>
                  <a:lnTo>
                    <a:pt x="58175" y="181786"/>
                  </a:lnTo>
                  <a:lnTo>
                    <a:pt x="95250" y="189230"/>
                  </a:lnTo>
                  <a:lnTo>
                    <a:pt x="132324" y="181786"/>
                  </a:lnTo>
                  <a:lnTo>
                    <a:pt x="162601" y="161496"/>
                  </a:lnTo>
                  <a:lnTo>
                    <a:pt x="183014" y="131419"/>
                  </a:lnTo>
                  <a:lnTo>
                    <a:pt x="190500" y="94615"/>
                  </a:lnTo>
                  <a:lnTo>
                    <a:pt x="183014" y="57810"/>
                  </a:lnTo>
                  <a:lnTo>
                    <a:pt x="162601" y="27733"/>
                  </a:lnTo>
                  <a:lnTo>
                    <a:pt x="132324" y="7443"/>
                  </a:lnTo>
                  <a:lnTo>
                    <a:pt x="95250" y="0"/>
                  </a:lnTo>
                  <a:close/>
                </a:path>
              </a:pathLst>
            </a:custGeom>
            <a:solidFill>
              <a:srgbClr val="DF6775">
                <a:alpha val="57646"/>
              </a:srgbClr>
            </a:solidFill>
          </p:spPr>
          <p:txBody>
            <a:bodyPr wrap="square" lIns="0" tIns="0" rIns="0" bIns="0" rtlCol="0"/>
            <a:lstStyle/>
            <a:p>
              <a:endParaRPr/>
            </a:p>
          </p:txBody>
        </p:sp>
        <p:sp>
          <p:nvSpPr>
            <p:cNvPr id="16" name="object 16"/>
            <p:cNvSpPr/>
            <p:nvPr/>
          </p:nvSpPr>
          <p:spPr>
            <a:xfrm>
              <a:off x="651509" y="110489"/>
              <a:ext cx="189230" cy="189230"/>
            </a:xfrm>
            <a:custGeom>
              <a:avLst/>
              <a:gdLst/>
              <a:ahLst/>
              <a:cxnLst/>
              <a:rect l="l" t="t" r="r" b="b"/>
              <a:pathLst>
                <a:path w="189230" h="189229">
                  <a:moveTo>
                    <a:pt x="94615" y="0"/>
                  </a:moveTo>
                  <a:lnTo>
                    <a:pt x="57784" y="7443"/>
                  </a:lnTo>
                  <a:lnTo>
                    <a:pt x="27709" y="27733"/>
                  </a:lnTo>
                  <a:lnTo>
                    <a:pt x="7434" y="57810"/>
                  </a:lnTo>
                  <a:lnTo>
                    <a:pt x="0" y="94614"/>
                  </a:lnTo>
                  <a:lnTo>
                    <a:pt x="7434" y="131419"/>
                  </a:lnTo>
                  <a:lnTo>
                    <a:pt x="27709" y="161496"/>
                  </a:lnTo>
                  <a:lnTo>
                    <a:pt x="57784" y="181786"/>
                  </a:lnTo>
                  <a:lnTo>
                    <a:pt x="94615" y="189229"/>
                  </a:lnTo>
                  <a:lnTo>
                    <a:pt x="131445" y="181786"/>
                  </a:lnTo>
                  <a:lnTo>
                    <a:pt x="161520" y="161496"/>
                  </a:lnTo>
                  <a:lnTo>
                    <a:pt x="181795" y="131419"/>
                  </a:lnTo>
                  <a:lnTo>
                    <a:pt x="189230" y="94614"/>
                  </a:lnTo>
                  <a:lnTo>
                    <a:pt x="181795" y="57810"/>
                  </a:lnTo>
                  <a:lnTo>
                    <a:pt x="161520" y="27733"/>
                  </a:lnTo>
                  <a:lnTo>
                    <a:pt x="131445" y="7443"/>
                  </a:lnTo>
                  <a:lnTo>
                    <a:pt x="94615" y="0"/>
                  </a:lnTo>
                  <a:close/>
                </a:path>
              </a:pathLst>
            </a:custGeom>
            <a:solidFill>
              <a:srgbClr val="EBA6AD">
                <a:alpha val="57646"/>
              </a:srgbClr>
            </a:solidFill>
          </p:spPr>
          <p:txBody>
            <a:bodyPr wrap="square" lIns="0" tIns="0" rIns="0" bIns="0" rtlCol="0"/>
            <a:lstStyle/>
            <a:p>
              <a:endParaRPr/>
            </a:p>
          </p:txBody>
        </p:sp>
      </p:grpSp>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
        <p:nvSpPr>
          <p:cNvPr id="21" name="object 35"/>
          <p:cNvSpPr txBox="1">
            <a:spLocks/>
          </p:cNvSpPr>
          <p:nvPr/>
        </p:nvSpPr>
        <p:spPr>
          <a:xfrm>
            <a:off x="953452" y="6590030"/>
            <a:ext cx="1316672" cy="156068"/>
          </a:xfrm>
          <a:prstGeom prst="rect">
            <a:avLst/>
          </a:prstGeom>
        </p:spPr>
        <p:txBody>
          <a:bodyPr vert="horz" wrap="square" lIns="0" tIns="0" rIns="0" bIns="0" rtlCol="0">
            <a:spAutoFit/>
          </a:bodyPr>
          <a:lstStyle>
            <a:defPPr>
              <a:defRPr kern="0"/>
            </a:defPPr>
            <a:lvl1pPr>
              <a:defRPr sz="1200" b="0" i="0">
                <a:solidFill>
                  <a:schemeClr val="bg1"/>
                </a:solidFill>
                <a:latin typeface="Calibri Light"/>
                <a:cs typeface="Calibri Light"/>
              </a:defRPr>
            </a:lvl1pPr>
          </a:lstStyle>
          <a:p>
            <a:pPr marL="66040">
              <a:lnSpc>
                <a:spcPts val="1240"/>
              </a:lnSpc>
            </a:pPr>
            <a:r>
              <a:rPr lang="en-US" spc="-10" smtClean="0"/>
              <a:t>Dindikbud Pemalang</a:t>
            </a:r>
            <a:endParaRPr lang="en-US" spc="-10" dirty="0"/>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716784"/>
            <a:ext cx="3182970" cy="258216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grpSp>
      <p:sp>
        <p:nvSpPr>
          <p:cNvPr id="5"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a:t>
            </a:r>
            <a:r>
              <a:rPr lang="en-US" sz="4400" b="1" spc="-290" dirty="0">
                <a:solidFill>
                  <a:srgbClr val="FFFFFF"/>
                </a:solidFill>
                <a:latin typeface="Trebuchet MS"/>
                <a:cs typeface="Trebuchet MS"/>
              </a:rPr>
              <a:t>S</a:t>
            </a:r>
            <a:r>
              <a:rPr lang="en-US" sz="4400" b="1" spc="-290" dirty="0" smtClean="0">
                <a:solidFill>
                  <a:srgbClr val="FFFFFF"/>
                </a:solidFill>
                <a:latin typeface="Trebuchet MS"/>
                <a:cs typeface="Trebuchet MS"/>
              </a:rPr>
              <a:t>PMB TK</a:t>
            </a:r>
            <a:endParaRPr sz="4400" dirty="0">
              <a:latin typeface="Trebuchet MS"/>
              <a:cs typeface="Trebuchet MS"/>
            </a:endParaRPr>
          </a:p>
        </p:txBody>
      </p:sp>
      <p:sp>
        <p:nvSpPr>
          <p:cNvPr id="13" name="object 13"/>
          <p:cNvSpPr txBox="1"/>
          <p:nvPr/>
        </p:nvSpPr>
        <p:spPr>
          <a:xfrm>
            <a:off x="1958339" y="2667380"/>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a:latin typeface="Arial MT"/>
              <a:cs typeface="Arial MT"/>
            </a:endParaRPr>
          </a:p>
        </p:txBody>
      </p:sp>
      <p:sp>
        <p:nvSpPr>
          <p:cNvPr id="14" name="object 14"/>
          <p:cNvSpPr txBox="1"/>
          <p:nvPr/>
        </p:nvSpPr>
        <p:spPr>
          <a:xfrm>
            <a:off x="1900301" y="3439795"/>
            <a:ext cx="1972310" cy="1074420"/>
          </a:xfrm>
          <a:prstGeom prst="rect">
            <a:avLst/>
          </a:prstGeom>
        </p:spPr>
        <p:txBody>
          <a:bodyPr vert="horz" wrap="square" lIns="0" tIns="12700" rIns="0" bIns="0" rtlCol="0">
            <a:spAutoFit/>
          </a:bodyPr>
          <a:lstStyle/>
          <a:p>
            <a:pPr marR="50800" algn="ctr">
              <a:lnSpc>
                <a:spcPts val="2155"/>
              </a:lnSpc>
              <a:spcBef>
                <a:spcPts val="100"/>
              </a:spcBef>
            </a:pPr>
            <a:r>
              <a:rPr sz="2000" b="1" spc="-270" dirty="0">
                <a:solidFill>
                  <a:srgbClr val="FFFFFF"/>
                </a:solidFill>
                <a:latin typeface="Arial"/>
                <a:cs typeface="Arial"/>
              </a:rPr>
              <a:t>PRESTASI</a:t>
            </a:r>
            <a:endParaRPr sz="2000">
              <a:latin typeface="Arial"/>
              <a:cs typeface="Arial"/>
            </a:endParaRPr>
          </a:p>
          <a:p>
            <a:pPr algn="ctr">
              <a:lnSpc>
                <a:spcPts val="2155"/>
              </a:lnSpc>
            </a:pPr>
            <a:r>
              <a:rPr sz="2000" spc="-185" dirty="0">
                <a:solidFill>
                  <a:srgbClr val="FFFFFF"/>
                </a:solidFill>
                <a:latin typeface="Arial MT"/>
                <a:cs typeface="Arial MT"/>
              </a:rPr>
              <a:t>(Paling</a:t>
            </a:r>
            <a:r>
              <a:rPr sz="2000" spc="-40" dirty="0">
                <a:solidFill>
                  <a:srgbClr val="FFFFFF"/>
                </a:solidFill>
                <a:latin typeface="Arial MT"/>
                <a:cs typeface="Arial MT"/>
              </a:rPr>
              <a:t> </a:t>
            </a:r>
            <a:r>
              <a:rPr sz="2000" spc="-215" dirty="0">
                <a:solidFill>
                  <a:srgbClr val="FFFFFF"/>
                </a:solidFill>
                <a:latin typeface="Arial MT"/>
                <a:cs typeface="Arial MT"/>
              </a:rPr>
              <a:t>Banyak</a:t>
            </a:r>
            <a:r>
              <a:rPr sz="2000" spc="-30" dirty="0">
                <a:solidFill>
                  <a:srgbClr val="FFFFFF"/>
                </a:solidFill>
                <a:latin typeface="Arial MT"/>
                <a:cs typeface="Arial MT"/>
              </a:rPr>
              <a:t> </a:t>
            </a:r>
            <a:r>
              <a:rPr sz="2000" spc="-145" dirty="0">
                <a:solidFill>
                  <a:srgbClr val="FFFFFF"/>
                </a:solidFill>
                <a:latin typeface="Arial MT"/>
                <a:cs typeface="Arial MT"/>
              </a:rPr>
              <a:t>20%)</a:t>
            </a:r>
            <a:endParaRPr sz="2000">
              <a:latin typeface="Arial MT"/>
              <a:cs typeface="Arial MT"/>
            </a:endParaRPr>
          </a:p>
          <a:p>
            <a:pPr marR="29845" algn="ctr">
              <a:lnSpc>
                <a:spcPct val="100000"/>
              </a:lnSpc>
              <a:spcBef>
                <a:spcPts val="1545"/>
              </a:spcBef>
            </a:pPr>
            <a:r>
              <a:rPr sz="2000" b="1" spc="-270" dirty="0">
                <a:solidFill>
                  <a:srgbClr val="FFFFFF"/>
                </a:solidFill>
                <a:latin typeface="Arial"/>
                <a:cs typeface="Arial"/>
              </a:rPr>
              <a:t>PERPINDAHAN</a:t>
            </a:r>
            <a:endParaRPr sz="2000">
              <a:latin typeface="Arial"/>
              <a:cs typeface="Arial"/>
            </a:endParaRPr>
          </a:p>
        </p:txBody>
      </p:sp>
      <p:sp>
        <p:nvSpPr>
          <p:cNvPr id="15" name="object 15"/>
          <p:cNvSpPr txBox="1"/>
          <p:nvPr/>
        </p:nvSpPr>
        <p:spPr>
          <a:xfrm>
            <a:off x="1877060" y="4427473"/>
            <a:ext cx="1981835" cy="573405"/>
          </a:xfrm>
          <a:prstGeom prst="rect">
            <a:avLst/>
          </a:prstGeom>
        </p:spPr>
        <p:txBody>
          <a:bodyPr vert="horz" wrap="square" lIns="0" tIns="12700" rIns="0" bIns="0" rtlCol="0">
            <a:spAutoFit/>
          </a:bodyPr>
          <a:lstStyle/>
          <a:p>
            <a:pPr marL="12700">
              <a:lnSpc>
                <a:spcPts val="2155"/>
              </a:lnSpc>
              <a:spcBef>
                <a:spcPts val="100"/>
              </a:spcBef>
            </a:pPr>
            <a:r>
              <a:rPr sz="2000" b="1" spc="-270" dirty="0">
                <a:solidFill>
                  <a:srgbClr val="FFFFFF"/>
                </a:solidFill>
                <a:latin typeface="Arial"/>
                <a:cs typeface="Arial"/>
              </a:rPr>
              <a:t>TUGAS</a:t>
            </a:r>
            <a:r>
              <a:rPr sz="2000" b="1" spc="-85" dirty="0">
                <a:solidFill>
                  <a:srgbClr val="FFFFFF"/>
                </a:solidFill>
                <a:latin typeface="Arial"/>
                <a:cs typeface="Arial"/>
              </a:rPr>
              <a:t> </a:t>
            </a:r>
            <a:r>
              <a:rPr sz="2000" b="1" spc="-265" dirty="0">
                <a:solidFill>
                  <a:srgbClr val="FFFFFF"/>
                </a:solidFill>
                <a:latin typeface="Arial"/>
                <a:cs typeface="Arial"/>
              </a:rPr>
              <a:t>ORTU/WALI</a:t>
            </a:r>
            <a:endParaRPr sz="2000">
              <a:latin typeface="Arial"/>
              <a:cs typeface="Arial"/>
            </a:endParaRPr>
          </a:p>
          <a:p>
            <a:pPr marL="102235">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220" dirty="0">
                <a:solidFill>
                  <a:srgbClr val="FFFFFF"/>
                </a:solidFill>
                <a:latin typeface="Arial MT"/>
                <a:cs typeface="Arial MT"/>
              </a:rPr>
              <a:t>Banyak</a:t>
            </a:r>
            <a:r>
              <a:rPr sz="2000" spc="-45" dirty="0">
                <a:solidFill>
                  <a:srgbClr val="FFFFFF"/>
                </a:solidFill>
                <a:latin typeface="Arial MT"/>
                <a:cs typeface="Arial MT"/>
              </a:rPr>
              <a:t> </a:t>
            </a:r>
            <a:r>
              <a:rPr sz="2000" spc="-60" dirty="0">
                <a:solidFill>
                  <a:srgbClr val="FFFFFF"/>
                </a:solidFill>
                <a:latin typeface="Arial MT"/>
                <a:cs typeface="Arial MT"/>
              </a:rPr>
              <a:t>5%)</a:t>
            </a:r>
            <a:endParaRPr sz="2000">
              <a:latin typeface="Arial MT"/>
              <a:cs typeface="Arial MT"/>
            </a:endParaRPr>
          </a:p>
        </p:txBody>
      </p:sp>
      <p:pic>
        <p:nvPicPr>
          <p:cNvPr id="7" name="Picture 6"/>
          <p:cNvPicPr>
            <a:picLocks noChangeAspect="1"/>
          </p:cNvPicPr>
          <p:nvPr/>
        </p:nvPicPr>
        <p:blipFill>
          <a:blip r:embed="rId3"/>
          <a:stretch>
            <a:fillRect/>
          </a:stretch>
        </p:blipFill>
        <p:spPr>
          <a:xfrm>
            <a:off x="6441315" y="1378456"/>
            <a:ext cx="5750353" cy="4966214"/>
          </a:xfrm>
          <a:prstGeom prst="rect">
            <a:avLst/>
          </a:prstGeom>
        </p:spPr>
      </p:pic>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3" name="Rectangle 42"/>
          <p:cNvSpPr/>
          <p:nvPr/>
        </p:nvSpPr>
        <p:spPr>
          <a:xfrm>
            <a:off x="533372" y="2903979"/>
            <a:ext cx="6031027" cy="3046988"/>
          </a:xfrm>
          <a:prstGeom prst="rect">
            <a:avLst/>
          </a:prstGeom>
          <a:noFill/>
        </p:spPr>
        <p:txBody>
          <a:bodyPr wrap="square" lIns="91440" tIns="45720" rIns="91440" bIns="45720">
            <a:spAutoFit/>
          </a:bodyPr>
          <a:lstStyle/>
          <a:p>
            <a:pPr marL="285750" lvl="0" indent="-285750">
              <a:buFont typeface="Arial" panose="020B0604020202020204" pitchFamily="34" charset="0"/>
              <a:buChar char="•"/>
            </a:pPr>
            <a:r>
              <a:rPr lang="id-ID" sz="2400" dirty="0"/>
              <a:t>Paling </a:t>
            </a:r>
            <a:r>
              <a:rPr lang="id-ID" sz="2400" b="1" dirty="0">
                <a:solidFill>
                  <a:srgbClr val="FF0000"/>
                </a:solidFill>
              </a:rPr>
              <a:t>rendah 4</a:t>
            </a:r>
            <a:r>
              <a:rPr lang="id-ID" sz="2400" dirty="0"/>
              <a:t> (empat) tahun dan paling </a:t>
            </a:r>
            <a:r>
              <a:rPr lang="id-ID" sz="2400" b="1" dirty="0">
                <a:solidFill>
                  <a:srgbClr val="0070C0"/>
                </a:solidFill>
              </a:rPr>
              <a:t>tinggi 5</a:t>
            </a:r>
            <a:r>
              <a:rPr lang="id-ID" sz="2400" dirty="0"/>
              <a:t> (lima) tahun untuk </a:t>
            </a:r>
            <a:r>
              <a:rPr lang="id-ID" sz="2400" dirty="0">
                <a:solidFill>
                  <a:srgbClr val="FF0000"/>
                </a:solidFill>
              </a:rPr>
              <a:t>kelompok </a:t>
            </a:r>
            <a:r>
              <a:rPr lang="id-ID" sz="2400" dirty="0" smtClean="0">
                <a:solidFill>
                  <a:srgbClr val="FF0000"/>
                </a:solidFill>
              </a:rPr>
              <a:t>A</a:t>
            </a:r>
            <a:endParaRPr lang="en-US" sz="2400" dirty="0">
              <a:solidFill>
                <a:srgbClr val="FF0000"/>
              </a:solidFill>
            </a:endParaRPr>
          </a:p>
          <a:p>
            <a:pPr marL="285750" indent="-285750">
              <a:buFont typeface="Arial" panose="020B0604020202020204" pitchFamily="34" charset="0"/>
              <a:buChar char="•"/>
            </a:pPr>
            <a:r>
              <a:rPr lang="id-ID" sz="2400" dirty="0"/>
              <a:t>Paling </a:t>
            </a:r>
            <a:r>
              <a:rPr lang="id-ID" sz="2400" b="1" dirty="0">
                <a:solidFill>
                  <a:srgbClr val="FF0000"/>
                </a:solidFill>
              </a:rPr>
              <a:t>rendah 5</a:t>
            </a:r>
            <a:r>
              <a:rPr lang="id-ID" sz="2400" dirty="0"/>
              <a:t> (lima) tahun dan paling </a:t>
            </a:r>
            <a:r>
              <a:rPr lang="id-ID" sz="2400" b="1" dirty="0">
                <a:solidFill>
                  <a:srgbClr val="0070C0"/>
                </a:solidFill>
              </a:rPr>
              <a:t>tinggi 6</a:t>
            </a:r>
            <a:r>
              <a:rPr lang="id-ID" sz="2400" dirty="0"/>
              <a:t> (enam) tahun untuk </a:t>
            </a:r>
            <a:r>
              <a:rPr lang="id-ID" sz="2400" dirty="0">
                <a:solidFill>
                  <a:srgbClr val="FF0000"/>
                </a:solidFill>
              </a:rPr>
              <a:t>kelompok </a:t>
            </a:r>
            <a:r>
              <a:rPr lang="id-ID" sz="2400" dirty="0" smtClean="0">
                <a:solidFill>
                  <a:srgbClr val="FF0000"/>
                </a:solidFill>
              </a:rPr>
              <a:t>B</a:t>
            </a:r>
            <a:endParaRPr lang="en-US" sz="2400" dirty="0" smtClean="0">
              <a:solidFill>
                <a:srgbClr val="FF0000"/>
              </a:solidFill>
            </a:endParaRPr>
          </a:p>
          <a:p>
            <a:pPr marL="285750" indent="-285750">
              <a:buFont typeface="Arial" panose="020B0604020202020204" pitchFamily="34" charset="0"/>
              <a:buChar char="•"/>
            </a:pPr>
            <a:r>
              <a:rPr lang="id-ID" sz="2400" dirty="0"/>
              <a:t>Jumlah </a:t>
            </a:r>
            <a:r>
              <a:rPr lang="id-ID" sz="2400" dirty="0" smtClean="0"/>
              <a:t>murid </a:t>
            </a:r>
            <a:r>
              <a:rPr lang="id-ID" sz="2400" dirty="0"/>
              <a:t>pada Taman Kanak-Kanak (TK)  sebanyak-banyaknya 15 siswa untuk 1 (satu) pembimbing</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45" name="Rounded Rectangle 44"/>
          <p:cNvSpPr/>
          <p:nvPr/>
        </p:nvSpPr>
        <p:spPr>
          <a:xfrm>
            <a:off x="369773" y="2076305"/>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459172" y="2111763"/>
            <a:ext cx="3530775" cy="369332"/>
          </a:xfrm>
          <a:prstGeom prst="rect">
            <a:avLst/>
          </a:prstGeom>
        </p:spPr>
        <p:txBody>
          <a:bodyPr wrap="none">
            <a:spAutoFit/>
          </a:bodyPr>
          <a:lstStyle/>
          <a:p>
            <a:r>
              <a:rPr lang="en-US" spc="-5" dirty="0" smtClean="0">
                <a:latin typeface="Segoe UI Black" panose="020B0A02040204020203" pitchFamily="34" charset="0"/>
                <a:ea typeface="Segoe UI Black" panose="020B0A02040204020203" pitchFamily="34" charset="0"/>
                <a:cs typeface="Bookman Old Style" panose="02050604050505020204" pitchFamily="18" charset="0"/>
              </a:rPr>
              <a:t>Te</a:t>
            </a:r>
            <a:r>
              <a:rPr lang="id-ID" sz="1800" spc="-5" dirty="0" smtClean="0">
                <a:effectLst/>
                <a:latin typeface="Segoe UI Black" panose="020B0A02040204020203" pitchFamily="34" charset="0"/>
                <a:ea typeface="Segoe UI Black" panose="020B0A02040204020203" pitchFamily="34" charset="0"/>
                <a:cs typeface="Bookman Old Style" panose="02050604050505020204" pitchFamily="18" charset="0"/>
              </a:rPr>
              <a:t>rhitung </a:t>
            </a:r>
            <a:r>
              <a:rPr lang="en-US" sz="1800" spc="-5" dirty="0" smtClean="0">
                <a:effectLst/>
                <a:latin typeface="Segoe UI Black" panose="020B0A02040204020203" pitchFamily="34" charset="0"/>
                <a:ea typeface="Segoe UI Black" panose="020B0A02040204020203" pitchFamily="34" charset="0"/>
                <a:cs typeface="Bookman Old Style" panose="02050604050505020204" pitchFamily="18" charset="0"/>
              </a:rPr>
              <a:t>T</a:t>
            </a:r>
            <a:r>
              <a:rPr lang="id-ID" sz="1800" spc="-5" dirty="0" smtClean="0">
                <a:effectLst/>
                <a:latin typeface="Segoe UI Black" panose="020B0A02040204020203" pitchFamily="34" charset="0"/>
                <a:ea typeface="Segoe UI Black" panose="020B0A02040204020203" pitchFamily="34" charset="0"/>
                <a:cs typeface="Bookman Old Style" panose="02050604050505020204" pitchFamily="18" charset="0"/>
              </a:rPr>
              <a:t>anggal </a:t>
            </a:r>
            <a:r>
              <a:rPr lang="en-US" sz="1800" spc="-5" dirty="0" smtClean="0">
                <a:effectLst/>
                <a:latin typeface="Segoe UI Black" panose="020B0A02040204020203" pitchFamily="34" charset="0"/>
                <a:ea typeface="Segoe UI Black" panose="020B0A02040204020203" pitchFamily="34" charset="0"/>
                <a:cs typeface="Bookman Old Style" panose="02050604050505020204" pitchFamily="18" charset="0"/>
              </a:rPr>
              <a:t>1</a:t>
            </a:r>
            <a:r>
              <a:rPr lang="id-ID" sz="1800" spc="-5" dirty="0" smtClean="0">
                <a:effectLst/>
                <a:latin typeface="Segoe UI Black" panose="020B0A02040204020203" pitchFamily="34" charset="0"/>
                <a:ea typeface="Segoe UI Black" panose="020B0A02040204020203" pitchFamily="34" charset="0"/>
                <a:cs typeface="Bookman Old Style" panose="02050604050505020204" pitchFamily="18" charset="0"/>
              </a:rPr>
              <a:t> Juli 202</a:t>
            </a:r>
            <a:r>
              <a:rPr lang="en-US" sz="1800" spc="-5" dirty="0" smtClean="0">
                <a:effectLst/>
                <a:latin typeface="Segoe UI Black" panose="020B0A02040204020203" pitchFamily="34" charset="0"/>
                <a:ea typeface="Segoe UI Black" panose="020B0A02040204020203" pitchFamily="34" charset="0"/>
                <a:cs typeface="Bookman Old Style" panose="02050604050505020204" pitchFamily="18" charset="0"/>
              </a:rPr>
              <a:t>5</a:t>
            </a:r>
            <a:endParaRPr lang="en-US" dirty="0">
              <a:latin typeface="Segoe UI Black" panose="020B0A02040204020203" pitchFamily="34" charset="0"/>
              <a:ea typeface="Segoe UI Black" panose="020B0A02040204020203" pitchFamily="34" charset="0"/>
            </a:endParaRPr>
          </a:p>
        </p:txBody>
      </p:sp>
      <p:pic>
        <p:nvPicPr>
          <p:cNvPr id="19" name="Picture 18"/>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32774" y="0"/>
            <a:ext cx="12192000" cy="6858000"/>
          </a:xfrm>
          <a:prstGeom prst="rect">
            <a:avLst/>
          </a:prstGeom>
        </p:spPr>
      </p:pic>
      <p:sp>
        <p:nvSpPr>
          <p:cNvPr id="13" name="object 13"/>
          <p:cNvSpPr txBox="1"/>
          <p:nvPr/>
        </p:nvSpPr>
        <p:spPr>
          <a:xfrm>
            <a:off x="1958339" y="2667380"/>
            <a:ext cx="1901189" cy="572770"/>
          </a:xfrm>
          <a:prstGeom prst="rect">
            <a:avLst/>
          </a:prstGeom>
        </p:spPr>
        <p:txBody>
          <a:bodyPr vert="horz" wrap="square" lIns="0" tIns="12700" rIns="0" bIns="0" rtlCol="0">
            <a:spAutoFit/>
          </a:bodyPr>
          <a:lstStyle/>
          <a:p>
            <a:pPr marR="49530" algn="ctr">
              <a:lnSpc>
                <a:spcPts val="2155"/>
              </a:lnSpc>
              <a:spcBef>
                <a:spcPts val="100"/>
              </a:spcBef>
            </a:pPr>
            <a:r>
              <a:rPr sz="2000" b="1" spc="-110" dirty="0">
                <a:solidFill>
                  <a:srgbClr val="FFFFFF"/>
                </a:solidFill>
                <a:latin typeface="Arial"/>
                <a:cs typeface="Arial"/>
              </a:rPr>
              <a:t>AFIRMASI</a:t>
            </a:r>
            <a:endParaRPr sz="2000">
              <a:latin typeface="Arial"/>
              <a:cs typeface="Arial"/>
            </a:endParaRPr>
          </a:p>
          <a:p>
            <a:pPr algn="ctr">
              <a:lnSpc>
                <a:spcPts val="2155"/>
              </a:lnSpc>
            </a:pPr>
            <a:r>
              <a:rPr sz="2000" spc="-175" dirty="0">
                <a:solidFill>
                  <a:srgbClr val="FFFFFF"/>
                </a:solidFill>
                <a:latin typeface="Arial MT"/>
                <a:cs typeface="Arial MT"/>
              </a:rPr>
              <a:t>(Paling</a:t>
            </a:r>
            <a:r>
              <a:rPr sz="2000" spc="-60" dirty="0">
                <a:solidFill>
                  <a:srgbClr val="FFFFFF"/>
                </a:solidFill>
                <a:latin typeface="Arial MT"/>
                <a:cs typeface="Arial MT"/>
              </a:rPr>
              <a:t> </a:t>
            </a:r>
            <a:r>
              <a:rPr sz="2000" spc="-175" dirty="0">
                <a:solidFill>
                  <a:srgbClr val="FFFFFF"/>
                </a:solidFill>
                <a:latin typeface="Arial MT"/>
                <a:cs typeface="Arial MT"/>
              </a:rPr>
              <a:t>Sedikit</a:t>
            </a:r>
            <a:r>
              <a:rPr sz="2000" spc="-55" dirty="0">
                <a:solidFill>
                  <a:srgbClr val="FFFFFF"/>
                </a:solidFill>
                <a:latin typeface="Arial MT"/>
                <a:cs typeface="Arial MT"/>
              </a:rPr>
              <a:t> </a:t>
            </a:r>
            <a:r>
              <a:rPr sz="2000" spc="-140" dirty="0">
                <a:solidFill>
                  <a:srgbClr val="FFFFFF"/>
                </a:solidFill>
                <a:latin typeface="Arial MT"/>
                <a:cs typeface="Arial MT"/>
              </a:rPr>
              <a:t>20%)</a:t>
            </a:r>
            <a:endParaRPr sz="2000">
              <a:latin typeface="Arial MT"/>
              <a:cs typeface="Arial MT"/>
            </a:endParaRPr>
          </a:p>
        </p:txBody>
      </p:sp>
      <p:grpSp>
        <p:nvGrpSpPr>
          <p:cNvPr id="32" name="object 32"/>
          <p:cNvGrpSpPr/>
          <p:nvPr/>
        </p:nvGrpSpPr>
        <p:grpSpPr>
          <a:xfrm>
            <a:off x="0" y="0"/>
            <a:ext cx="12191669" cy="6858246"/>
            <a:chOff x="0" y="0"/>
            <a:chExt cx="12191669" cy="6858246"/>
          </a:xfrm>
        </p:grpSpPr>
        <p:sp>
          <p:nvSpPr>
            <p:cNvPr id="33" name="object 33"/>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34" name="object 34"/>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35" name="object 35"/>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36" name="object 36"/>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grpSp>
      <p:sp>
        <p:nvSpPr>
          <p:cNvPr id="42"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sp>
        <p:nvSpPr>
          <p:cNvPr id="45" name="Rounded Rectangle 44"/>
          <p:cNvSpPr/>
          <p:nvPr/>
        </p:nvSpPr>
        <p:spPr>
          <a:xfrm>
            <a:off x="369773" y="2076305"/>
            <a:ext cx="3663086" cy="503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ectangle 43"/>
          <p:cNvSpPr/>
          <p:nvPr/>
        </p:nvSpPr>
        <p:spPr>
          <a:xfrm>
            <a:off x="1066910" y="2143357"/>
            <a:ext cx="2406428" cy="369332"/>
          </a:xfrm>
          <a:prstGeom prst="rect">
            <a:avLst/>
          </a:prstGeom>
        </p:spPr>
        <p:txBody>
          <a:bodyPr wrap="none">
            <a:spAutoFit/>
          </a:bodyPr>
          <a:lstStyle/>
          <a:p>
            <a:r>
              <a:rPr lang="en-US" dirty="0" smtClean="0">
                <a:latin typeface="Segoe UI Black" panose="020B0A02040204020203" pitchFamily="34" charset="0"/>
                <a:ea typeface="Segoe UI Black" panose="020B0A02040204020203" pitchFamily="34" charset="0"/>
              </a:rPr>
              <a:t>Waktu Pelaksanaan</a:t>
            </a:r>
            <a:endParaRPr lang="en-US" dirty="0">
              <a:latin typeface="Segoe UI Black" panose="020B0A02040204020203" pitchFamily="34" charset="0"/>
              <a:ea typeface="Segoe UI Black" panose="020B0A02040204020203" pitchFamily="34" charset="0"/>
            </a:endParaRPr>
          </a:p>
        </p:txBody>
      </p:sp>
      <p:sp>
        <p:nvSpPr>
          <p:cNvPr id="8" name="TextBox 7"/>
          <p:cNvSpPr txBox="1"/>
          <p:nvPr/>
        </p:nvSpPr>
        <p:spPr>
          <a:xfrm>
            <a:off x="1009043" y="2822819"/>
            <a:ext cx="3943957" cy="1569660"/>
          </a:xfrm>
          <a:prstGeom prst="rect">
            <a:avLst/>
          </a:prstGeom>
          <a:noFill/>
          <a:ln>
            <a:solidFill>
              <a:schemeClr val="accent1">
                <a:lumMod val="75000"/>
              </a:schemeClr>
            </a:solidFill>
          </a:ln>
        </p:spPr>
        <p:txBody>
          <a:bodyPr wrap="square" rtlCol="0">
            <a:spAutoFit/>
          </a:bodyPr>
          <a:lstStyle/>
          <a:p>
            <a:r>
              <a:rPr lang="en-US" sz="2400" dirty="0" smtClean="0"/>
              <a:t>Satuan Pendidikan mengirimkan </a:t>
            </a:r>
            <a:r>
              <a:rPr lang="en-US" sz="2400" dirty="0" err="1" smtClean="0"/>
              <a:t>laporan</a:t>
            </a:r>
            <a:r>
              <a:rPr lang="en-US" sz="2400" dirty="0" smtClean="0"/>
              <a:t> </a:t>
            </a:r>
            <a:r>
              <a:rPr lang="en-US" sz="2400" dirty="0"/>
              <a:t>S</a:t>
            </a:r>
            <a:r>
              <a:rPr lang="en-US" sz="2400" dirty="0" smtClean="0"/>
              <a:t>PMB ke KWK </a:t>
            </a:r>
          </a:p>
          <a:p>
            <a:r>
              <a:rPr lang="en-US" sz="2400" dirty="0" err="1" smtClean="0"/>
              <a:t>tanggal</a:t>
            </a:r>
            <a:r>
              <a:rPr lang="en-US" sz="2400" dirty="0" smtClean="0"/>
              <a:t> 8 </a:t>
            </a:r>
            <a:r>
              <a:rPr lang="en-US" sz="2400" dirty="0" err="1" smtClean="0"/>
              <a:t>Juli</a:t>
            </a:r>
            <a:r>
              <a:rPr lang="en-US" sz="2400" dirty="0" smtClean="0"/>
              <a:t> 2025</a:t>
            </a:r>
            <a:endParaRPr lang="en-US" sz="2400" dirty="0"/>
          </a:p>
        </p:txBody>
      </p:sp>
      <p:sp>
        <p:nvSpPr>
          <p:cNvPr id="9" name="Right Arrow 8"/>
          <p:cNvSpPr/>
          <p:nvPr/>
        </p:nvSpPr>
        <p:spPr>
          <a:xfrm>
            <a:off x="339339" y="3095751"/>
            <a:ext cx="561247" cy="4572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TextBox 22"/>
          <p:cNvSpPr txBox="1"/>
          <p:nvPr/>
        </p:nvSpPr>
        <p:spPr>
          <a:xfrm>
            <a:off x="1009042" y="4667071"/>
            <a:ext cx="3943957" cy="1200329"/>
          </a:xfrm>
          <a:prstGeom prst="rect">
            <a:avLst/>
          </a:prstGeom>
          <a:noFill/>
          <a:ln>
            <a:solidFill>
              <a:schemeClr val="tx2"/>
            </a:solidFill>
          </a:ln>
        </p:spPr>
        <p:txBody>
          <a:bodyPr wrap="square" rtlCol="0">
            <a:spAutoFit/>
          </a:bodyPr>
          <a:lstStyle/>
          <a:p>
            <a:r>
              <a:rPr lang="en-US" sz="2400" dirty="0" smtClean="0"/>
              <a:t>KWK mengirimkan rekap </a:t>
            </a:r>
            <a:r>
              <a:rPr lang="en-US" sz="2400" dirty="0" err="1" smtClean="0"/>
              <a:t>ke</a:t>
            </a:r>
            <a:r>
              <a:rPr lang="en-US" sz="2400" dirty="0" smtClean="0"/>
              <a:t> </a:t>
            </a:r>
            <a:r>
              <a:rPr lang="en-US" sz="2400" dirty="0" err="1" smtClean="0"/>
              <a:t>Dindikbud</a:t>
            </a:r>
            <a:endParaRPr lang="en-US" sz="2400" dirty="0" smtClean="0"/>
          </a:p>
          <a:p>
            <a:r>
              <a:rPr lang="en-US" sz="2400" dirty="0" err="1" smtClean="0"/>
              <a:t>tanggal</a:t>
            </a:r>
            <a:r>
              <a:rPr lang="en-US" sz="2400" dirty="0" smtClean="0"/>
              <a:t> 12 </a:t>
            </a:r>
            <a:r>
              <a:rPr lang="en-US" sz="2400" dirty="0" err="1" smtClean="0"/>
              <a:t>Juli</a:t>
            </a:r>
            <a:r>
              <a:rPr lang="en-US" sz="2400" dirty="0" smtClean="0"/>
              <a:t> 2025</a:t>
            </a:r>
            <a:endParaRPr lang="en-US" sz="2400" dirty="0"/>
          </a:p>
        </p:txBody>
      </p:sp>
      <p:sp>
        <p:nvSpPr>
          <p:cNvPr id="24" name="Right Arrow 23"/>
          <p:cNvSpPr/>
          <p:nvPr/>
        </p:nvSpPr>
        <p:spPr>
          <a:xfrm>
            <a:off x="339338" y="4690485"/>
            <a:ext cx="561247" cy="4572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5" name="object 4"/>
          <p:cNvSpPr/>
          <p:nvPr/>
        </p:nvSpPr>
        <p:spPr>
          <a:xfrm>
            <a:off x="6143626" y="79122"/>
            <a:ext cx="5263745" cy="618614"/>
          </a:xfrm>
          <a:custGeom>
            <a:avLst/>
            <a:gdLst/>
            <a:ahLst/>
            <a:cxnLst/>
            <a:rect l="l" t="t" r="r" b="b"/>
            <a:pathLst>
              <a:path w="8939530" h="1202689">
                <a:moveTo>
                  <a:pt x="0" y="1202689"/>
                </a:moveTo>
                <a:lnTo>
                  <a:pt x="8939529" y="1202689"/>
                </a:lnTo>
                <a:lnTo>
                  <a:pt x="8939529" y="0"/>
                </a:lnTo>
                <a:lnTo>
                  <a:pt x="0" y="0"/>
                </a:lnTo>
                <a:lnTo>
                  <a:pt x="0" y="1202689"/>
                </a:lnTo>
                <a:close/>
              </a:path>
            </a:pathLst>
          </a:custGeom>
          <a:solidFill>
            <a:schemeClr val="accent6">
              <a:lumMod val="50000"/>
            </a:schemeClr>
          </a:solidFill>
        </p:spPr>
        <p:txBody>
          <a:bodyPr wrap="square" lIns="0" tIns="0" rIns="0" bIns="0" rtlCol="0"/>
          <a:lstStyle/>
          <a:p>
            <a:pPr marL="285750" indent="-285750">
              <a:buFont typeface="Arial" panose="020B0604020202020204" pitchFamily="34" charset="0"/>
              <a:buChar char="•"/>
            </a:pPr>
            <a:endParaRPr/>
          </a:p>
        </p:txBody>
      </p:sp>
      <p:sp>
        <p:nvSpPr>
          <p:cNvPr id="22" name="object 5"/>
          <p:cNvSpPr txBox="1">
            <a:spLocks noGrp="1"/>
          </p:cNvSpPr>
          <p:nvPr>
            <p:ph type="title"/>
          </p:nvPr>
        </p:nvSpPr>
        <p:spPr>
          <a:xfrm>
            <a:off x="6143626" y="66040"/>
            <a:ext cx="5291454" cy="695960"/>
          </a:xfrm>
          <a:prstGeom prst="rect">
            <a:avLst/>
          </a:prstGeom>
        </p:spPr>
        <p:txBody>
          <a:bodyPr vert="horz" wrap="square" lIns="0" tIns="12700" rIns="0" bIns="0" rtlCol="0">
            <a:spAutoFit/>
          </a:bodyPr>
          <a:lstStyle/>
          <a:p>
            <a:pPr marL="38100" algn="ctr">
              <a:lnSpc>
                <a:spcPct val="100000"/>
              </a:lnSpc>
              <a:spcBef>
                <a:spcPts val="100"/>
              </a:spcBef>
            </a:pPr>
            <a:r>
              <a:rPr lang="en-US" sz="4400" b="1" spc="-290" dirty="0" smtClean="0">
                <a:solidFill>
                  <a:srgbClr val="FFFFFF"/>
                </a:solidFill>
                <a:latin typeface="Trebuchet MS"/>
                <a:cs typeface="Trebuchet MS"/>
              </a:rPr>
              <a:t>KETENTUAN SPMB TK</a:t>
            </a:r>
            <a:endParaRPr sz="4400" dirty="0">
              <a:latin typeface="Trebuchet MS"/>
              <a:cs typeface="Trebuchet MS"/>
            </a:endParaRPr>
          </a:p>
        </p:txBody>
      </p:sp>
      <p:pic>
        <p:nvPicPr>
          <p:cNvPr id="20" name="Picture 19"/>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grpSp>
        <p:nvGrpSpPr>
          <p:cNvPr id="11" name="Group 10"/>
          <p:cNvGrpSpPr/>
          <p:nvPr/>
        </p:nvGrpSpPr>
        <p:grpSpPr>
          <a:xfrm>
            <a:off x="5896199" y="971890"/>
            <a:ext cx="5878831" cy="5254506"/>
            <a:chOff x="5896199" y="971890"/>
            <a:chExt cx="5878831" cy="5254506"/>
          </a:xfrm>
        </p:grpSpPr>
        <p:pic>
          <p:nvPicPr>
            <p:cNvPr id="6" name="Picture 5"/>
            <p:cNvPicPr>
              <a:picLocks noChangeAspect="1"/>
            </p:cNvPicPr>
            <p:nvPr/>
          </p:nvPicPr>
          <p:blipFill>
            <a:blip r:embed="rId5"/>
            <a:stretch>
              <a:fillRect/>
            </a:stretch>
          </p:blipFill>
          <p:spPr>
            <a:xfrm>
              <a:off x="5906594" y="971890"/>
              <a:ext cx="5849721" cy="3919762"/>
            </a:xfrm>
            <a:prstGeom prst="rect">
              <a:avLst/>
            </a:prstGeom>
          </p:spPr>
        </p:pic>
        <p:pic>
          <p:nvPicPr>
            <p:cNvPr id="7" name="Picture 6"/>
            <p:cNvPicPr>
              <a:picLocks noChangeAspect="1"/>
            </p:cNvPicPr>
            <p:nvPr/>
          </p:nvPicPr>
          <p:blipFill>
            <a:blip r:embed="rId6"/>
            <a:stretch>
              <a:fillRect/>
            </a:stretch>
          </p:blipFill>
          <p:spPr>
            <a:xfrm>
              <a:off x="5896199" y="4729245"/>
              <a:ext cx="5878831" cy="1497151"/>
            </a:xfrm>
            <a:prstGeom prst="rect">
              <a:avLst/>
            </a:prstGeom>
          </p:spPr>
        </p:pic>
      </p:grpSp>
    </p:spTree>
    <p:extLst>
      <p:ext uri="{BB962C8B-B14F-4D97-AF65-F5344CB8AC3E}">
        <p14:creationId xmlns:p14="http://schemas.microsoft.com/office/powerpoint/2010/main" val="497079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332231" y="2265934"/>
            <a:ext cx="3001390" cy="936154"/>
          </a:xfrm>
          <a:prstGeom prst="rect">
            <a:avLst/>
          </a:prstGeom>
        </p:spPr>
        <p:txBody>
          <a:bodyPr vert="horz" wrap="square" lIns="0" tIns="12700" rIns="0" bIns="0" rtlCol="0">
            <a:spAutoFit/>
          </a:bodyPr>
          <a:lstStyle/>
          <a:p>
            <a:pPr marL="12700">
              <a:lnSpc>
                <a:spcPct val="100000"/>
              </a:lnSpc>
              <a:spcBef>
                <a:spcPts val="100"/>
              </a:spcBef>
            </a:pPr>
            <a:r>
              <a:rPr lang="en-US" sz="6000" spc="-20" dirty="0">
                <a:solidFill>
                  <a:srgbClr val="FFC000"/>
                </a:solidFill>
              </a:rPr>
              <a:t>S</a:t>
            </a:r>
            <a:r>
              <a:rPr sz="6000" spc="-20" dirty="0" smtClean="0">
                <a:solidFill>
                  <a:srgbClr val="FFC000"/>
                </a:solidFill>
              </a:rPr>
              <a:t>P</a:t>
            </a:r>
            <a:r>
              <a:rPr lang="en-US" sz="6000" spc="-20" dirty="0" smtClean="0">
                <a:solidFill>
                  <a:srgbClr val="FFC000"/>
                </a:solidFill>
              </a:rPr>
              <a:t>M</a:t>
            </a:r>
            <a:r>
              <a:rPr sz="6000" spc="-20" dirty="0" smtClean="0">
                <a:solidFill>
                  <a:srgbClr val="FFC000"/>
                </a:solidFill>
              </a:rPr>
              <a:t>B</a:t>
            </a:r>
            <a:endParaRPr sz="6000" dirty="0"/>
          </a:p>
        </p:txBody>
      </p:sp>
      <p:sp>
        <p:nvSpPr>
          <p:cNvPr id="3" name="object 3"/>
          <p:cNvSpPr txBox="1"/>
          <p:nvPr/>
        </p:nvSpPr>
        <p:spPr>
          <a:xfrm>
            <a:off x="1332230" y="3424237"/>
            <a:ext cx="4328795" cy="757555"/>
          </a:xfrm>
          <a:prstGeom prst="rect">
            <a:avLst/>
          </a:prstGeom>
        </p:spPr>
        <p:txBody>
          <a:bodyPr vert="horz" wrap="square" lIns="0" tIns="12700" rIns="0" bIns="0" rtlCol="0">
            <a:spAutoFit/>
          </a:bodyPr>
          <a:lstStyle/>
          <a:p>
            <a:pPr marL="12700">
              <a:lnSpc>
                <a:spcPct val="100000"/>
              </a:lnSpc>
              <a:spcBef>
                <a:spcPts val="100"/>
              </a:spcBef>
            </a:pPr>
            <a:r>
              <a:rPr lang="en-US" sz="4800" dirty="0" smtClean="0">
                <a:solidFill>
                  <a:srgbClr val="4BB5F5"/>
                </a:solidFill>
                <a:latin typeface="Arial Black"/>
                <a:cs typeface="Arial Black"/>
              </a:rPr>
              <a:t>SD</a:t>
            </a:r>
            <a:r>
              <a:rPr sz="4800" spc="-5" dirty="0" smtClean="0">
                <a:solidFill>
                  <a:srgbClr val="4BB5F5"/>
                </a:solidFill>
                <a:latin typeface="Arial Black"/>
                <a:cs typeface="Arial Black"/>
              </a:rPr>
              <a:t> </a:t>
            </a:r>
            <a:r>
              <a:rPr sz="4800" spc="-10" dirty="0">
                <a:solidFill>
                  <a:srgbClr val="4BB5F5"/>
                </a:solidFill>
                <a:latin typeface="Arial Black"/>
                <a:cs typeface="Arial Black"/>
              </a:rPr>
              <a:t>NEGERI</a:t>
            </a:r>
            <a:endParaRPr sz="4800" dirty="0">
              <a:latin typeface="Arial Black"/>
              <a:cs typeface="Arial Black"/>
            </a:endParaRPr>
          </a:p>
        </p:txBody>
      </p:sp>
      <p:grpSp>
        <p:nvGrpSpPr>
          <p:cNvPr id="4" name="object 4"/>
          <p:cNvGrpSpPr/>
          <p:nvPr/>
        </p:nvGrpSpPr>
        <p:grpSpPr>
          <a:xfrm>
            <a:off x="0" y="0"/>
            <a:ext cx="12191669" cy="6858246"/>
            <a:chOff x="0" y="0"/>
            <a:chExt cx="12191669" cy="6858246"/>
          </a:xfrm>
        </p:grpSpPr>
        <p:sp>
          <p:nvSpPr>
            <p:cNvPr id="5" name="object 5"/>
            <p:cNvSpPr/>
            <p:nvPr/>
          </p:nvSpPr>
          <p:spPr>
            <a:xfrm>
              <a:off x="505663" y="6496303"/>
              <a:ext cx="2264410" cy="360680"/>
            </a:xfrm>
            <a:custGeom>
              <a:avLst/>
              <a:gdLst/>
              <a:ahLst/>
              <a:cxnLst/>
              <a:rect l="l" t="t" r="r" b="b"/>
              <a:pathLst>
                <a:path w="2264410" h="360679">
                  <a:moveTo>
                    <a:pt x="113906" y="0"/>
                  </a:moveTo>
                  <a:lnTo>
                    <a:pt x="0" y="185254"/>
                  </a:lnTo>
                  <a:lnTo>
                    <a:pt x="113906" y="360438"/>
                  </a:lnTo>
                  <a:lnTo>
                    <a:pt x="113906" y="0"/>
                  </a:lnTo>
                  <a:close/>
                </a:path>
                <a:path w="2264410" h="360679">
                  <a:moveTo>
                    <a:pt x="2263952" y="185254"/>
                  </a:moveTo>
                  <a:lnTo>
                    <a:pt x="2151430" y="0"/>
                  </a:lnTo>
                  <a:lnTo>
                    <a:pt x="2151430" y="360438"/>
                  </a:lnTo>
                  <a:lnTo>
                    <a:pt x="2263952" y="185254"/>
                  </a:lnTo>
                  <a:close/>
                </a:path>
              </a:pathLst>
            </a:custGeom>
            <a:solidFill>
              <a:srgbClr val="990000"/>
            </a:solidFill>
          </p:spPr>
          <p:txBody>
            <a:bodyPr wrap="square" lIns="0" tIns="0" rIns="0" bIns="0" rtlCol="0"/>
            <a:lstStyle/>
            <a:p>
              <a:endParaRPr/>
            </a:p>
          </p:txBody>
        </p:sp>
        <p:sp>
          <p:nvSpPr>
            <p:cNvPr id="6" name="object 6"/>
            <p:cNvSpPr/>
            <p:nvPr/>
          </p:nvSpPr>
          <p:spPr>
            <a:xfrm>
              <a:off x="304" y="6567423"/>
              <a:ext cx="12191365" cy="219710"/>
            </a:xfrm>
            <a:custGeom>
              <a:avLst/>
              <a:gdLst/>
              <a:ahLst/>
              <a:cxnLst/>
              <a:rect l="l" t="t" r="r" b="b"/>
              <a:pathLst>
                <a:path w="12191365" h="219709">
                  <a:moveTo>
                    <a:pt x="619658" y="0"/>
                  </a:moveTo>
                  <a:lnTo>
                    <a:pt x="0" y="0"/>
                  </a:lnTo>
                  <a:lnTo>
                    <a:pt x="0" y="219303"/>
                  </a:lnTo>
                  <a:lnTo>
                    <a:pt x="619658" y="219303"/>
                  </a:lnTo>
                  <a:lnTo>
                    <a:pt x="619658" y="0"/>
                  </a:lnTo>
                  <a:close/>
                </a:path>
                <a:path w="12191365" h="219709">
                  <a:moveTo>
                    <a:pt x="12191365" y="0"/>
                  </a:moveTo>
                  <a:lnTo>
                    <a:pt x="2656484" y="0"/>
                  </a:lnTo>
                  <a:lnTo>
                    <a:pt x="2656484" y="219303"/>
                  </a:lnTo>
                  <a:lnTo>
                    <a:pt x="12191365" y="219303"/>
                  </a:lnTo>
                  <a:lnTo>
                    <a:pt x="12191365" y="0"/>
                  </a:lnTo>
                  <a:close/>
                </a:path>
              </a:pathLst>
            </a:custGeom>
            <a:solidFill>
              <a:srgbClr val="000000"/>
            </a:solidFill>
          </p:spPr>
          <p:txBody>
            <a:bodyPr wrap="square" lIns="0" tIns="0" rIns="0" bIns="0" rtlCol="0"/>
            <a:lstStyle/>
            <a:p>
              <a:endParaRPr/>
            </a:p>
          </p:txBody>
        </p:sp>
        <p:sp>
          <p:nvSpPr>
            <p:cNvPr id="7" name="object 7"/>
            <p:cNvSpPr/>
            <p:nvPr/>
          </p:nvSpPr>
          <p:spPr>
            <a:xfrm>
              <a:off x="619963" y="6496296"/>
              <a:ext cx="2037080" cy="361950"/>
            </a:xfrm>
            <a:custGeom>
              <a:avLst/>
              <a:gdLst/>
              <a:ahLst/>
              <a:cxnLst/>
              <a:rect l="l" t="t" r="r" b="b"/>
              <a:pathLst>
                <a:path w="2037080" h="361950">
                  <a:moveTo>
                    <a:pt x="2036826" y="0"/>
                  </a:moveTo>
                  <a:lnTo>
                    <a:pt x="0" y="0"/>
                  </a:lnTo>
                  <a:lnTo>
                    <a:pt x="0" y="361734"/>
                  </a:lnTo>
                  <a:lnTo>
                    <a:pt x="2036826" y="361734"/>
                  </a:lnTo>
                  <a:lnTo>
                    <a:pt x="2036826" y="0"/>
                  </a:lnTo>
                  <a:close/>
                </a:path>
              </a:pathLst>
            </a:custGeom>
            <a:solidFill>
              <a:srgbClr val="EF463D"/>
            </a:solidFill>
          </p:spPr>
          <p:txBody>
            <a:bodyPr wrap="square" lIns="0" tIns="0" rIns="0" bIns="0" rtlCol="0"/>
            <a:lstStyle/>
            <a:p>
              <a:endParaRPr/>
            </a:p>
          </p:txBody>
        </p:sp>
        <p:sp>
          <p:nvSpPr>
            <p:cNvPr id="8" name="object 8"/>
            <p:cNvSpPr/>
            <p:nvPr/>
          </p:nvSpPr>
          <p:spPr>
            <a:xfrm>
              <a:off x="0" y="0"/>
              <a:ext cx="12128500" cy="81280"/>
            </a:xfrm>
            <a:custGeom>
              <a:avLst/>
              <a:gdLst/>
              <a:ahLst/>
              <a:cxnLst/>
              <a:rect l="l" t="t" r="r" b="b"/>
              <a:pathLst>
                <a:path w="12128500" h="81280">
                  <a:moveTo>
                    <a:pt x="0" y="81279"/>
                  </a:moveTo>
                  <a:lnTo>
                    <a:pt x="12128500" y="81279"/>
                  </a:lnTo>
                  <a:lnTo>
                    <a:pt x="12128500" y="0"/>
                  </a:lnTo>
                  <a:lnTo>
                    <a:pt x="0" y="0"/>
                  </a:lnTo>
                  <a:lnTo>
                    <a:pt x="0" y="81279"/>
                  </a:lnTo>
                  <a:close/>
                </a:path>
              </a:pathLst>
            </a:custGeom>
            <a:solidFill>
              <a:srgbClr val="006C74"/>
            </a:solidFill>
          </p:spPr>
          <p:txBody>
            <a:bodyPr wrap="square" lIns="0" tIns="0" rIns="0" bIns="0" rtlCol="0"/>
            <a:lstStyle/>
            <a:p>
              <a:endParaRPr/>
            </a:p>
          </p:txBody>
        </p:sp>
        <p:sp>
          <p:nvSpPr>
            <p:cNvPr id="11" name="object 11"/>
            <p:cNvSpPr/>
            <p:nvPr/>
          </p:nvSpPr>
          <p:spPr>
            <a:xfrm>
              <a:off x="128270" y="111760"/>
              <a:ext cx="189230" cy="189230"/>
            </a:xfrm>
            <a:custGeom>
              <a:avLst/>
              <a:gdLst/>
              <a:ahLst/>
              <a:cxnLst/>
              <a:rect l="l" t="t" r="r" b="b"/>
              <a:pathLst>
                <a:path w="189229" h="189229">
                  <a:moveTo>
                    <a:pt x="94615" y="0"/>
                  </a:moveTo>
                  <a:lnTo>
                    <a:pt x="57784" y="7443"/>
                  </a:lnTo>
                  <a:lnTo>
                    <a:pt x="27709" y="27733"/>
                  </a:lnTo>
                  <a:lnTo>
                    <a:pt x="7434" y="57810"/>
                  </a:lnTo>
                  <a:lnTo>
                    <a:pt x="0" y="94615"/>
                  </a:lnTo>
                  <a:lnTo>
                    <a:pt x="7434" y="131419"/>
                  </a:lnTo>
                  <a:lnTo>
                    <a:pt x="27709" y="161496"/>
                  </a:lnTo>
                  <a:lnTo>
                    <a:pt x="57784" y="181786"/>
                  </a:lnTo>
                  <a:lnTo>
                    <a:pt x="94615" y="189230"/>
                  </a:lnTo>
                  <a:lnTo>
                    <a:pt x="131445" y="181786"/>
                  </a:lnTo>
                  <a:lnTo>
                    <a:pt x="161520" y="161496"/>
                  </a:lnTo>
                  <a:lnTo>
                    <a:pt x="181795" y="131419"/>
                  </a:lnTo>
                  <a:lnTo>
                    <a:pt x="189230" y="94615"/>
                  </a:lnTo>
                  <a:lnTo>
                    <a:pt x="181795" y="57810"/>
                  </a:lnTo>
                  <a:lnTo>
                    <a:pt x="161520" y="27733"/>
                  </a:lnTo>
                  <a:lnTo>
                    <a:pt x="131445" y="7443"/>
                  </a:lnTo>
                  <a:lnTo>
                    <a:pt x="94615" y="0"/>
                  </a:lnTo>
                  <a:close/>
                </a:path>
              </a:pathLst>
            </a:custGeom>
            <a:solidFill>
              <a:srgbClr val="5B6C54">
                <a:alpha val="58038"/>
              </a:srgbClr>
            </a:solidFill>
          </p:spPr>
          <p:txBody>
            <a:bodyPr wrap="square" lIns="0" tIns="0" rIns="0" bIns="0" rtlCol="0"/>
            <a:lstStyle/>
            <a:p>
              <a:endParaRPr/>
            </a:p>
          </p:txBody>
        </p:sp>
        <p:sp>
          <p:nvSpPr>
            <p:cNvPr id="12" name="object 12"/>
            <p:cNvSpPr/>
            <p:nvPr/>
          </p:nvSpPr>
          <p:spPr>
            <a:xfrm>
              <a:off x="226059" y="111760"/>
              <a:ext cx="190500" cy="189230"/>
            </a:xfrm>
            <a:custGeom>
              <a:avLst/>
              <a:gdLst/>
              <a:ahLst/>
              <a:cxnLst/>
              <a:rect l="l" t="t" r="r" b="b"/>
              <a:pathLst>
                <a:path w="190500" h="189229">
                  <a:moveTo>
                    <a:pt x="95250" y="0"/>
                  </a:moveTo>
                  <a:lnTo>
                    <a:pt x="58175" y="7443"/>
                  </a:lnTo>
                  <a:lnTo>
                    <a:pt x="27898" y="27733"/>
                  </a:lnTo>
                  <a:lnTo>
                    <a:pt x="7485" y="57810"/>
                  </a:lnTo>
                  <a:lnTo>
                    <a:pt x="0" y="94615"/>
                  </a:lnTo>
                  <a:lnTo>
                    <a:pt x="7485" y="131419"/>
                  </a:lnTo>
                  <a:lnTo>
                    <a:pt x="27898" y="161496"/>
                  </a:lnTo>
                  <a:lnTo>
                    <a:pt x="58175" y="181786"/>
                  </a:lnTo>
                  <a:lnTo>
                    <a:pt x="95250" y="189230"/>
                  </a:lnTo>
                  <a:lnTo>
                    <a:pt x="132324" y="181786"/>
                  </a:lnTo>
                  <a:lnTo>
                    <a:pt x="162601" y="161496"/>
                  </a:lnTo>
                  <a:lnTo>
                    <a:pt x="183014" y="131419"/>
                  </a:lnTo>
                  <a:lnTo>
                    <a:pt x="190499" y="94615"/>
                  </a:lnTo>
                  <a:lnTo>
                    <a:pt x="183014" y="57810"/>
                  </a:lnTo>
                  <a:lnTo>
                    <a:pt x="162601" y="27733"/>
                  </a:lnTo>
                  <a:lnTo>
                    <a:pt x="132324" y="7443"/>
                  </a:lnTo>
                  <a:lnTo>
                    <a:pt x="95250" y="0"/>
                  </a:lnTo>
                  <a:close/>
                </a:path>
              </a:pathLst>
            </a:custGeom>
            <a:solidFill>
              <a:srgbClr val="798A68">
                <a:alpha val="58038"/>
              </a:srgbClr>
            </a:solidFill>
          </p:spPr>
          <p:txBody>
            <a:bodyPr wrap="square" lIns="0" tIns="0" rIns="0" bIns="0" rtlCol="0"/>
            <a:lstStyle/>
            <a:p>
              <a:endParaRPr/>
            </a:p>
          </p:txBody>
        </p:sp>
        <p:sp>
          <p:nvSpPr>
            <p:cNvPr id="13" name="object 13"/>
            <p:cNvSpPr/>
            <p:nvPr/>
          </p:nvSpPr>
          <p:spPr>
            <a:xfrm>
              <a:off x="340359" y="111760"/>
              <a:ext cx="189230" cy="189230"/>
            </a:xfrm>
            <a:custGeom>
              <a:avLst/>
              <a:gdLst/>
              <a:ahLst/>
              <a:cxnLst/>
              <a:rect l="l" t="t" r="r" b="b"/>
              <a:pathLst>
                <a:path w="189229" h="189229">
                  <a:moveTo>
                    <a:pt x="94614" y="0"/>
                  </a:moveTo>
                  <a:lnTo>
                    <a:pt x="57784" y="7443"/>
                  </a:lnTo>
                  <a:lnTo>
                    <a:pt x="27709" y="27733"/>
                  </a:lnTo>
                  <a:lnTo>
                    <a:pt x="7434" y="57810"/>
                  </a:lnTo>
                  <a:lnTo>
                    <a:pt x="0" y="94615"/>
                  </a:lnTo>
                  <a:lnTo>
                    <a:pt x="7434" y="131419"/>
                  </a:lnTo>
                  <a:lnTo>
                    <a:pt x="27709" y="161496"/>
                  </a:lnTo>
                  <a:lnTo>
                    <a:pt x="57784" y="181786"/>
                  </a:lnTo>
                  <a:lnTo>
                    <a:pt x="94614" y="189230"/>
                  </a:lnTo>
                  <a:lnTo>
                    <a:pt x="131445" y="181786"/>
                  </a:lnTo>
                  <a:lnTo>
                    <a:pt x="161520" y="161496"/>
                  </a:lnTo>
                  <a:lnTo>
                    <a:pt x="181795" y="131419"/>
                  </a:lnTo>
                  <a:lnTo>
                    <a:pt x="189230" y="94615"/>
                  </a:lnTo>
                  <a:lnTo>
                    <a:pt x="181795" y="57810"/>
                  </a:lnTo>
                  <a:lnTo>
                    <a:pt x="161520" y="27733"/>
                  </a:lnTo>
                  <a:lnTo>
                    <a:pt x="131445" y="7443"/>
                  </a:lnTo>
                  <a:lnTo>
                    <a:pt x="94614" y="0"/>
                  </a:lnTo>
                  <a:close/>
                </a:path>
              </a:pathLst>
            </a:custGeom>
            <a:solidFill>
              <a:srgbClr val="B3B688">
                <a:alpha val="58038"/>
              </a:srgbClr>
            </a:solidFill>
          </p:spPr>
          <p:txBody>
            <a:bodyPr wrap="square" lIns="0" tIns="0" rIns="0" bIns="0" rtlCol="0"/>
            <a:lstStyle/>
            <a:p>
              <a:endParaRPr/>
            </a:p>
          </p:txBody>
        </p:sp>
        <p:sp>
          <p:nvSpPr>
            <p:cNvPr id="14" name="object 14"/>
            <p:cNvSpPr/>
            <p:nvPr/>
          </p:nvSpPr>
          <p:spPr>
            <a:xfrm>
              <a:off x="443230" y="111760"/>
              <a:ext cx="189230" cy="189230"/>
            </a:xfrm>
            <a:custGeom>
              <a:avLst/>
              <a:gdLst/>
              <a:ahLst/>
              <a:cxnLst/>
              <a:rect l="l" t="t" r="r" b="b"/>
              <a:pathLst>
                <a:path w="189229" h="189229">
                  <a:moveTo>
                    <a:pt x="94615" y="0"/>
                  </a:moveTo>
                  <a:lnTo>
                    <a:pt x="57784" y="7443"/>
                  </a:lnTo>
                  <a:lnTo>
                    <a:pt x="27709" y="27733"/>
                  </a:lnTo>
                  <a:lnTo>
                    <a:pt x="7434" y="57810"/>
                  </a:lnTo>
                  <a:lnTo>
                    <a:pt x="0" y="94615"/>
                  </a:lnTo>
                  <a:lnTo>
                    <a:pt x="7434" y="131419"/>
                  </a:lnTo>
                  <a:lnTo>
                    <a:pt x="27709" y="161496"/>
                  </a:lnTo>
                  <a:lnTo>
                    <a:pt x="57784" y="181786"/>
                  </a:lnTo>
                  <a:lnTo>
                    <a:pt x="94615" y="189230"/>
                  </a:lnTo>
                  <a:lnTo>
                    <a:pt x="131445" y="181786"/>
                  </a:lnTo>
                  <a:lnTo>
                    <a:pt x="161520" y="161496"/>
                  </a:lnTo>
                  <a:lnTo>
                    <a:pt x="181795" y="131419"/>
                  </a:lnTo>
                  <a:lnTo>
                    <a:pt x="189229" y="94615"/>
                  </a:lnTo>
                  <a:lnTo>
                    <a:pt x="181795" y="57810"/>
                  </a:lnTo>
                  <a:lnTo>
                    <a:pt x="161520" y="27733"/>
                  </a:lnTo>
                  <a:lnTo>
                    <a:pt x="131445" y="7443"/>
                  </a:lnTo>
                  <a:lnTo>
                    <a:pt x="94615" y="0"/>
                  </a:lnTo>
                  <a:close/>
                </a:path>
              </a:pathLst>
            </a:custGeom>
            <a:solidFill>
              <a:srgbClr val="D22C41">
                <a:alpha val="58038"/>
              </a:srgbClr>
            </a:solidFill>
          </p:spPr>
          <p:txBody>
            <a:bodyPr wrap="square" lIns="0" tIns="0" rIns="0" bIns="0" rtlCol="0"/>
            <a:lstStyle/>
            <a:p>
              <a:endParaRPr/>
            </a:p>
          </p:txBody>
        </p:sp>
        <p:sp>
          <p:nvSpPr>
            <p:cNvPr id="15" name="object 15"/>
            <p:cNvSpPr/>
            <p:nvPr/>
          </p:nvSpPr>
          <p:spPr>
            <a:xfrm>
              <a:off x="556259" y="111760"/>
              <a:ext cx="190500" cy="189230"/>
            </a:xfrm>
            <a:custGeom>
              <a:avLst/>
              <a:gdLst/>
              <a:ahLst/>
              <a:cxnLst/>
              <a:rect l="l" t="t" r="r" b="b"/>
              <a:pathLst>
                <a:path w="190500" h="189229">
                  <a:moveTo>
                    <a:pt x="95250" y="0"/>
                  </a:moveTo>
                  <a:lnTo>
                    <a:pt x="58175" y="7443"/>
                  </a:lnTo>
                  <a:lnTo>
                    <a:pt x="27898" y="27733"/>
                  </a:lnTo>
                  <a:lnTo>
                    <a:pt x="7485" y="57810"/>
                  </a:lnTo>
                  <a:lnTo>
                    <a:pt x="0" y="94615"/>
                  </a:lnTo>
                  <a:lnTo>
                    <a:pt x="7485" y="131419"/>
                  </a:lnTo>
                  <a:lnTo>
                    <a:pt x="27898" y="161496"/>
                  </a:lnTo>
                  <a:lnTo>
                    <a:pt x="58175" y="181786"/>
                  </a:lnTo>
                  <a:lnTo>
                    <a:pt x="95250" y="189230"/>
                  </a:lnTo>
                  <a:lnTo>
                    <a:pt x="132324" y="181786"/>
                  </a:lnTo>
                  <a:lnTo>
                    <a:pt x="162601" y="161496"/>
                  </a:lnTo>
                  <a:lnTo>
                    <a:pt x="183014" y="131419"/>
                  </a:lnTo>
                  <a:lnTo>
                    <a:pt x="190500" y="94615"/>
                  </a:lnTo>
                  <a:lnTo>
                    <a:pt x="183014" y="57810"/>
                  </a:lnTo>
                  <a:lnTo>
                    <a:pt x="162601" y="27733"/>
                  </a:lnTo>
                  <a:lnTo>
                    <a:pt x="132324" y="7443"/>
                  </a:lnTo>
                  <a:lnTo>
                    <a:pt x="95250" y="0"/>
                  </a:lnTo>
                  <a:close/>
                </a:path>
              </a:pathLst>
            </a:custGeom>
            <a:solidFill>
              <a:srgbClr val="DF6775">
                <a:alpha val="57646"/>
              </a:srgbClr>
            </a:solidFill>
          </p:spPr>
          <p:txBody>
            <a:bodyPr wrap="square" lIns="0" tIns="0" rIns="0" bIns="0" rtlCol="0"/>
            <a:lstStyle/>
            <a:p>
              <a:endParaRPr/>
            </a:p>
          </p:txBody>
        </p:sp>
        <p:sp>
          <p:nvSpPr>
            <p:cNvPr id="16" name="object 16"/>
            <p:cNvSpPr/>
            <p:nvPr/>
          </p:nvSpPr>
          <p:spPr>
            <a:xfrm>
              <a:off x="651509" y="110489"/>
              <a:ext cx="189230" cy="189230"/>
            </a:xfrm>
            <a:custGeom>
              <a:avLst/>
              <a:gdLst/>
              <a:ahLst/>
              <a:cxnLst/>
              <a:rect l="l" t="t" r="r" b="b"/>
              <a:pathLst>
                <a:path w="189230" h="189229">
                  <a:moveTo>
                    <a:pt x="94615" y="0"/>
                  </a:moveTo>
                  <a:lnTo>
                    <a:pt x="57784" y="7443"/>
                  </a:lnTo>
                  <a:lnTo>
                    <a:pt x="27709" y="27733"/>
                  </a:lnTo>
                  <a:lnTo>
                    <a:pt x="7434" y="57810"/>
                  </a:lnTo>
                  <a:lnTo>
                    <a:pt x="0" y="94614"/>
                  </a:lnTo>
                  <a:lnTo>
                    <a:pt x="7434" y="131419"/>
                  </a:lnTo>
                  <a:lnTo>
                    <a:pt x="27709" y="161496"/>
                  </a:lnTo>
                  <a:lnTo>
                    <a:pt x="57784" y="181786"/>
                  </a:lnTo>
                  <a:lnTo>
                    <a:pt x="94615" y="189229"/>
                  </a:lnTo>
                  <a:lnTo>
                    <a:pt x="131445" y="181786"/>
                  </a:lnTo>
                  <a:lnTo>
                    <a:pt x="161520" y="161496"/>
                  </a:lnTo>
                  <a:lnTo>
                    <a:pt x="181795" y="131419"/>
                  </a:lnTo>
                  <a:lnTo>
                    <a:pt x="189230" y="94614"/>
                  </a:lnTo>
                  <a:lnTo>
                    <a:pt x="181795" y="57810"/>
                  </a:lnTo>
                  <a:lnTo>
                    <a:pt x="161520" y="27733"/>
                  </a:lnTo>
                  <a:lnTo>
                    <a:pt x="131445" y="7443"/>
                  </a:lnTo>
                  <a:lnTo>
                    <a:pt x="94615" y="0"/>
                  </a:lnTo>
                  <a:close/>
                </a:path>
              </a:pathLst>
            </a:custGeom>
            <a:solidFill>
              <a:srgbClr val="EBA6AD">
                <a:alpha val="57646"/>
              </a:srgbClr>
            </a:solidFill>
          </p:spPr>
          <p:txBody>
            <a:bodyPr wrap="square" lIns="0" tIns="0" rIns="0" bIns="0" rtlCol="0"/>
            <a:lstStyle/>
            <a:p>
              <a:endParaRPr/>
            </a:p>
          </p:txBody>
        </p:sp>
      </p:grpSp>
      <p:sp>
        <p:nvSpPr>
          <p:cNvPr id="17" name="object 17"/>
          <p:cNvSpPr txBox="1"/>
          <p:nvPr/>
        </p:nvSpPr>
        <p:spPr>
          <a:xfrm>
            <a:off x="186372" y="135508"/>
            <a:ext cx="600710" cy="132080"/>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FFFFFF"/>
                </a:solidFill>
                <a:latin typeface="Calibri"/>
                <a:cs typeface="Calibri"/>
              </a:rPr>
              <a:t>P</a:t>
            </a:r>
            <a:r>
              <a:rPr sz="700" spc="225" dirty="0">
                <a:solidFill>
                  <a:srgbClr val="FFFFFF"/>
                </a:solidFill>
                <a:latin typeface="Calibri"/>
                <a:cs typeface="Calibri"/>
              </a:rPr>
              <a:t> </a:t>
            </a:r>
            <a:r>
              <a:rPr sz="700" dirty="0">
                <a:solidFill>
                  <a:srgbClr val="FFFFFF"/>
                </a:solidFill>
                <a:latin typeface="Calibri"/>
                <a:cs typeface="Calibri"/>
              </a:rPr>
              <a:t>D</a:t>
            </a:r>
            <a:r>
              <a:rPr sz="700" spc="340" dirty="0">
                <a:solidFill>
                  <a:srgbClr val="FFFFFF"/>
                </a:solidFill>
                <a:latin typeface="Calibri"/>
                <a:cs typeface="Calibri"/>
              </a:rPr>
              <a:t> </a:t>
            </a:r>
            <a:r>
              <a:rPr sz="700" dirty="0">
                <a:solidFill>
                  <a:srgbClr val="FFFFFF"/>
                </a:solidFill>
                <a:latin typeface="Calibri"/>
                <a:cs typeface="Calibri"/>
              </a:rPr>
              <a:t>K</a:t>
            </a:r>
            <a:r>
              <a:rPr sz="700" spc="365" dirty="0">
                <a:solidFill>
                  <a:srgbClr val="FFFFFF"/>
                </a:solidFill>
                <a:latin typeface="Calibri"/>
                <a:cs typeface="Calibri"/>
              </a:rPr>
              <a:t> </a:t>
            </a:r>
            <a:r>
              <a:rPr sz="700" dirty="0">
                <a:solidFill>
                  <a:srgbClr val="FFFFFF"/>
                </a:solidFill>
                <a:latin typeface="Calibri"/>
                <a:cs typeface="Calibri"/>
              </a:rPr>
              <a:t>J</a:t>
            </a:r>
            <a:r>
              <a:rPr sz="700" spc="459" dirty="0">
                <a:solidFill>
                  <a:srgbClr val="FFFFFF"/>
                </a:solidFill>
                <a:latin typeface="Calibri"/>
                <a:cs typeface="Calibri"/>
              </a:rPr>
              <a:t> </a:t>
            </a:r>
            <a:r>
              <a:rPr sz="700" dirty="0">
                <a:solidFill>
                  <a:srgbClr val="FFFFFF"/>
                </a:solidFill>
                <a:latin typeface="Calibri"/>
                <a:cs typeface="Calibri"/>
              </a:rPr>
              <a:t>T</a:t>
            </a:r>
            <a:r>
              <a:rPr sz="700" spc="195" dirty="0">
                <a:solidFill>
                  <a:srgbClr val="FFFFFF"/>
                </a:solidFill>
                <a:latin typeface="Calibri"/>
                <a:cs typeface="Calibri"/>
              </a:rPr>
              <a:t> </a:t>
            </a:r>
            <a:r>
              <a:rPr sz="700" spc="-50" dirty="0">
                <a:solidFill>
                  <a:srgbClr val="FFFFFF"/>
                </a:solidFill>
                <a:latin typeface="Calibri"/>
                <a:cs typeface="Calibri"/>
              </a:rPr>
              <a:t>G</a:t>
            </a:r>
            <a:endParaRPr sz="700">
              <a:latin typeface="Calibri"/>
              <a:cs typeface="Calibri"/>
            </a:endParaRPr>
          </a:p>
        </p:txBody>
      </p:sp>
      <p:sp>
        <p:nvSpPr>
          <p:cNvPr id="23" name="object 35"/>
          <p:cNvSpPr txBox="1">
            <a:spLocks noGrp="1"/>
          </p:cNvSpPr>
          <p:nvPr>
            <p:ph type="ftr" sz="quarter" idx="5"/>
          </p:nvPr>
        </p:nvSpPr>
        <p:spPr>
          <a:xfrm>
            <a:off x="953452" y="6590030"/>
            <a:ext cx="1316672" cy="156068"/>
          </a:xfrm>
          <a:prstGeom prst="rect">
            <a:avLst/>
          </a:prstGeom>
        </p:spPr>
        <p:txBody>
          <a:bodyPr vert="horz" wrap="square" lIns="0" tIns="0" rIns="0" bIns="0" rtlCol="0">
            <a:spAutoFit/>
          </a:bodyPr>
          <a:lstStyle/>
          <a:p>
            <a:pPr marL="66040">
              <a:lnSpc>
                <a:spcPts val="1240"/>
              </a:lnSpc>
            </a:pPr>
            <a:r>
              <a:rPr lang="en-US" spc="-10" dirty="0" smtClean="0"/>
              <a:t>Dindikbud Pemalang</a:t>
            </a:r>
            <a:endParaRPr spc="-10" dirty="0"/>
          </a:p>
        </p:txBody>
      </p:sp>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21111" r="77889"/>
                    </a14:imgEffect>
                  </a14:imgLayer>
                </a14:imgProps>
              </a:ext>
              <a:ext uri="{28A0092B-C50C-407E-A947-70E740481C1C}">
                <a14:useLocalDpi xmlns:a14="http://schemas.microsoft.com/office/drawing/2010/main" val="0"/>
              </a:ext>
            </a:extLst>
          </a:blip>
          <a:stretch>
            <a:fillRect/>
          </a:stretch>
        </p:blipFill>
        <p:spPr>
          <a:xfrm>
            <a:off x="11197464" y="104329"/>
            <a:ext cx="1149521" cy="81616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2743200"/>
            <a:ext cx="3778772" cy="2514600"/>
          </a:xfrm>
          <a:prstGeom prst="rect">
            <a:avLst/>
          </a:prstGeom>
        </p:spPr>
      </p:pic>
    </p:spTree>
    <p:extLst>
      <p:ext uri="{BB962C8B-B14F-4D97-AF65-F5344CB8AC3E}">
        <p14:creationId xmlns:p14="http://schemas.microsoft.com/office/powerpoint/2010/main" val="1098534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1150</TotalTime>
  <Words>3944</Words>
  <Application>Microsoft Office PowerPoint</Application>
  <PresentationFormat>Widescreen</PresentationFormat>
  <Paragraphs>559</Paragraphs>
  <Slides>54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SimSun</vt:lpstr>
      <vt:lpstr>Arial</vt:lpstr>
      <vt:lpstr>Arial Black</vt:lpstr>
      <vt:lpstr>Arial MT</vt:lpstr>
      <vt:lpstr>Bahnschrift</vt:lpstr>
      <vt:lpstr>Bookman Old Style</vt:lpstr>
      <vt:lpstr>Calibri</vt:lpstr>
      <vt:lpstr>Calibri Light</vt:lpstr>
      <vt:lpstr>Segoe UI Black</vt:lpstr>
      <vt:lpstr>Trebuchet MS</vt:lpstr>
      <vt:lpstr>Office Theme</vt:lpstr>
      <vt:lpstr>Sistem Penerimaan Murid Baru TK, SD &amp; SMP Kab. Pemalang</vt:lpstr>
      <vt:lpstr>DASAR PENYELENGGARAAN</vt:lpstr>
      <vt:lpstr>DASAR PENYELENGGARAAN</vt:lpstr>
      <vt:lpstr>PRINSIP DASAR</vt:lpstr>
      <vt:lpstr>PEMBIAYAAN</vt:lpstr>
      <vt:lpstr>SPMB</vt:lpstr>
      <vt:lpstr>KETENTUAN SPMB TK</vt:lpstr>
      <vt:lpstr>KETENTUAN SPMB TK</vt:lpstr>
      <vt:lpstr>SPMB</vt:lpstr>
      <vt:lpstr>KETENTUAN SPMB SD</vt:lpstr>
      <vt:lpstr>KETENTUAN SPMB SD</vt:lpstr>
      <vt:lpstr>KETENTUAN SPMB SD</vt:lpstr>
      <vt:lpstr>KETENTUAN SPMB SD</vt:lpstr>
      <vt:lpstr>KETENTUAN SPMB SD</vt:lpstr>
      <vt:lpstr>KETENTUAN SPMB SD</vt:lpstr>
      <vt:lpstr>KETENTUAN SPMB SD</vt:lpstr>
      <vt:lpstr>KETENTUAN SPMB SD</vt:lpstr>
      <vt:lpstr>KETENTUAN SPMB SD</vt:lpstr>
      <vt:lpstr>KETENTUAN SPMB SD</vt:lpstr>
      <vt:lpstr>KETENTUAN SPMB SD</vt:lpstr>
      <vt:lpstr>KETENTUAN SPMB SD</vt:lpstr>
      <vt:lpstr>KETENTUAN SPMB SD</vt:lpstr>
      <vt:lpstr>KETENTUAN SPMB SD</vt:lpstr>
      <vt:lpstr>KETENTUAN SPMB SD</vt:lpstr>
      <vt:lpstr>SPMB</vt:lpstr>
      <vt:lpstr>KETENTUAN SPMB SMP</vt:lpstr>
      <vt:lpstr>KETENTUAN SPMB SMP</vt:lpstr>
      <vt:lpstr>KETENTUAN SPMB SMP</vt:lpstr>
      <vt:lpstr>KETENTUAN SPMB SMP</vt:lpstr>
      <vt:lpstr>KETENTUAN SPMB SMP</vt:lpstr>
      <vt:lpstr>KETENTUAN SPMB SMP</vt:lpstr>
      <vt:lpstr>KETENTUAN SPMB SMP</vt:lpstr>
      <vt:lpstr>KETENTUAN SPMB SMP</vt:lpstr>
      <vt:lpstr>KETENTUAN SPMB SMP</vt:lpstr>
      <vt:lpstr>KETENTUAN SPMB SMP</vt:lpstr>
      <vt:lpstr>KETENTUAN SPMB SMP</vt:lpstr>
      <vt:lpstr>KETENTUAN SPMB SMP</vt:lpstr>
      <vt:lpstr>KETENTUAN SPMB SMP</vt:lpstr>
      <vt:lpstr>KETENTUAN SPMB SMP</vt:lpstr>
      <vt:lpstr>KETENTUAN SPMB SMP</vt:lpstr>
      <vt:lpstr>KETENTUAN SPMB SMP</vt:lpstr>
      <vt:lpstr>KETENTUAN SPMB SMP</vt:lpstr>
      <vt:lpstr>KETENTUAN SPMB SMP</vt:lpstr>
      <vt:lpstr>KETENTUAN SPMB SMP</vt:lpstr>
      <vt:lpstr>PowerPoint Presentation</vt:lpstr>
      <vt:lpstr>PowerPoint Presentation</vt:lpstr>
      <vt:lpstr>KETENTUAN SPMB SMP</vt:lpstr>
      <vt:lpstr>KETENTUAN SPMB SMP</vt:lpstr>
      <vt:lpstr>KETENTUAN SPMB SMP</vt:lpstr>
      <vt:lpstr>KETENTUAN SPMB SMP</vt:lpstr>
      <vt:lpstr>KETENTUAN SPMB SMP</vt:lpstr>
      <vt:lpstr>KETENTUAN SPMB SMP</vt:lpstr>
      <vt:lpstr>KETENTUAN SPMB SMP</vt:lpstr>
      <vt:lpstr>PENGADUAN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PPDB JTG 2023</dc:title>
  <dc:creator>ppdbjtg2023</dc:creator>
  <cp:lastModifiedBy>MyBook Hype AMD</cp:lastModifiedBy>
  <cp:revision>214</cp:revision>
  <dcterms:created xsi:type="dcterms:W3CDTF">2024-05-08T11:58:08Z</dcterms:created>
  <dcterms:modified xsi:type="dcterms:W3CDTF">2025-05-20T02:42:03Z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2023-06-06T00:00:00Z</vt:filetime>
  </property>
  <property fmtid="{D5CDD505-2E9C-101B-9397-08002B2CF9AE}" pid="3" name="Creator">
    <vt:lpwstr>Microsoft® PowerPoint® 2019</vt:lpwstr>
  </property>
  <property fmtid="{D5CDD505-2E9C-101B-9397-08002B2CF9AE}" pid="4" name="LastSaved">
    <vt:filetime>2024-05-08T00:00:00Z</vt:filetime>
  </property>
  <property fmtid="{D5CDD505-2E9C-101B-9397-08002B2CF9AE}" pid="5" name="Producer">
    <vt:lpwstr>Microsoft® PowerPoint® 2019</vt:lpwstr>
  </property>
</Properties>
</file>